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5"/>
  </p:notesMasterIdLst>
  <p:sldIdLst>
    <p:sldId id="256" r:id="rId5"/>
    <p:sldId id="262" r:id="rId6"/>
    <p:sldId id="263" r:id="rId7"/>
    <p:sldId id="264" r:id="rId8"/>
    <p:sldId id="617" r:id="rId9"/>
    <p:sldId id="259" r:id="rId10"/>
    <p:sldId id="265" r:id="rId11"/>
    <p:sldId id="267" r:id="rId12"/>
    <p:sldId id="266" r:id="rId13"/>
    <p:sldId id="268" r:id="rId14"/>
    <p:sldId id="269" r:id="rId15"/>
    <p:sldId id="623" r:id="rId16"/>
    <p:sldId id="616" r:id="rId17"/>
    <p:sldId id="271" r:id="rId18"/>
    <p:sldId id="278" r:id="rId19"/>
    <p:sldId id="272" r:id="rId20"/>
    <p:sldId id="279" r:id="rId21"/>
    <p:sldId id="275" r:id="rId22"/>
    <p:sldId id="270" r:id="rId23"/>
    <p:sldId id="280" r:id="rId24"/>
    <p:sldId id="475" r:id="rId25"/>
    <p:sldId id="562" r:id="rId26"/>
    <p:sldId id="564" r:id="rId27"/>
    <p:sldId id="281" r:id="rId28"/>
    <p:sldId id="344" r:id="rId29"/>
    <p:sldId id="282" r:id="rId30"/>
    <p:sldId id="340" r:id="rId31"/>
    <p:sldId id="290" r:id="rId32"/>
    <p:sldId id="618" r:id="rId33"/>
    <p:sldId id="383" r:id="rId34"/>
    <p:sldId id="287" r:id="rId35"/>
    <p:sldId id="285" r:id="rId36"/>
    <p:sldId id="288" r:id="rId37"/>
    <p:sldId id="289" r:id="rId38"/>
    <p:sldId id="384" r:id="rId39"/>
    <p:sldId id="474" r:id="rId40"/>
    <p:sldId id="476" r:id="rId41"/>
    <p:sldId id="479" r:id="rId42"/>
    <p:sldId id="480" r:id="rId43"/>
    <p:sldId id="478" r:id="rId44"/>
    <p:sldId id="481" r:id="rId45"/>
    <p:sldId id="477" r:id="rId46"/>
    <p:sldId id="385" r:id="rId47"/>
    <p:sldId id="293" r:id="rId48"/>
    <p:sldId id="294" r:id="rId49"/>
    <p:sldId id="296" r:id="rId50"/>
    <p:sldId id="386" r:id="rId51"/>
    <p:sldId id="298" r:id="rId52"/>
    <p:sldId id="368" r:id="rId53"/>
    <p:sldId id="332" r:id="rId54"/>
    <p:sldId id="299" r:id="rId55"/>
    <p:sldId id="333" r:id="rId56"/>
    <p:sldId id="297" r:id="rId57"/>
    <p:sldId id="336" r:id="rId58"/>
    <p:sldId id="301" r:id="rId59"/>
    <p:sldId id="326" r:id="rId60"/>
    <p:sldId id="327" r:id="rId61"/>
    <p:sldId id="334" r:id="rId62"/>
    <p:sldId id="302" r:id="rId63"/>
    <p:sldId id="303" r:id="rId64"/>
    <p:sldId id="304" r:id="rId65"/>
    <p:sldId id="314" r:id="rId66"/>
    <p:sldId id="315" r:id="rId67"/>
    <p:sldId id="318" r:id="rId68"/>
    <p:sldId id="316" r:id="rId69"/>
    <p:sldId id="317" r:id="rId70"/>
    <p:sldId id="320" r:id="rId71"/>
    <p:sldId id="620" r:id="rId72"/>
    <p:sldId id="619" r:id="rId73"/>
    <p:sldId id="307" r:id="rId74"/>
    <p:sldId id="308" r:id="rId75"/>
    <p:sldId id="310" r:id="rId76"/>
    <p:sldId id="312" r:id="rId77"/>
    <p:sldId id="322" r:id="rId78"/>
    <p:sldId id="321" r:id="rId79"/>
    <p:sldId id="323" r:id="rId80"/>
    <p:sldId id="324" r:id="rId81"/>
    <p:sldId id="325" r:id="rId82"/>
    <p:sldId id="313" r:id="rId83"/>
    <p:sldId id="339" r:id="rId84"/>
    <p:sldId id="319" r:id="rId85"/>
    <p:sldId id="342" r:id="rId86"/>
    <p:sldId id="348" r:id="rId87"/>
    <p:sldId id="387" r:id="rId88"/>
    <p:sldId id="341" r:id="rId89"/>
    <p:sldId id="465" r:id="rId90"/>
    <p:sldId id="350" r:id="rId91"/>
    <p:sldId id="467" r:id="rId92"/>
    <p:sldId id="468" r:id="rId93"/>
    <p:sldId id="351" r:id="rId94"/>
    <p:sldId id="487" r:id="rId95"/>
    <p:sldId id="469" r:id="rId96"/>
    <p:sldId id="352" r:id="rId97"/>
    <p:sldId id="470" r:id="rId98"/>
    <p:sldId id="471" r:id="rId99"/>
    <p:sldId id="388" r:id="rId100"/>
    <p:sldId id="482" r:id="rId101"/>
    <p:sldId id="485" r:id="rId102"/>
    <p:sldId id="483" r:id="rId103"/>
    <p:sldId id="371" r:id="rId104"/>
    <p:sldId id="486" r:id="rId105"/>
    <p:sldId id="484" r:id="rId106"/>
    <p:sldId id="372" r:id="rId107"/>
    <p:sldId id="389" r:id="rId108"/>
    <p:sldId id="358" r:id="rId109"/>
    <p:sldId id="361" r:id="rId110"/>
    <p:sldId id="362" r:id="rId111"/>
    <p:sldId id="363" r:id="rId112"/>
    <p:sldId id="488" r:id="rId113"/>
    <p:sldId id="489" r:id="rId114"/>
    <p:sldId id="490" r:id="rId115"/>
    <p:sldId id="491" r:id="rId116"/>
    <p:sldId id="390" r:id="rId117"/>
    <p:sldId id="364" r:id="rId118"/>
    <p:sldId id="365" r:id="rId119"/>
    <p:sldId id="357" r:id="rId120"/>
    <p:sldId id="366" r:id="rId121"/>
    <p:sldId id="493" r:id="rId122"/>
    <p:sldId id="457" r:id="rId123"/>
    <p:sldId id="458" r:id="rId124"/>
    <p:sldId id="497" r:id="rId125"/>
    <p:sldId id="492" r:id="rId126"/>
    <p:sldId id="559" r:id="rId127"/>
    <p:sldId id="557" r:id="rId128"/>
    <p:sldId id="621" r:id="rId129"/>
    <p:sldId id="622" r:id="rId130"/>
    <p:sldId id="624" r:id="rId131"/>
    <p:sldId id="625" r:id="rId132"/>
    <p:sldId id="626" r:id="rId133"/>
    <p:sldId id="494" r:id="rId134"/>
    <p:sldId id="495" r:id="rId135"/>
    <p:sldId id="496" r:id="rId136"/>
    <p:sldId id="498" r:id="rId137"/>
    <p:sldId id="499" r:id="rId138"/>
    <p:sldId id="500" r:id="rId139"/>
    <p:sldId id="501" r:id="rId140"/>
    <p:sldId id="502" r:id="rId141"/>
    <p:sldId id="380" r:id="rId142"/>
    <p:sldId id="413" r:id="rId143"/>
    <p:sldId id="505" r:id="rId144"/>
    <p:sldId id="503" r:id="rId145"/>
    <p:sldId id="504" r:id="rId146"/>
    <p:sldId id="510" r:id="rId147"/>
    <p:sldId id="511" r:id="rId148"/>
    <p:sldId id="512" r:id="rId149"/>
    <p:sldId id="506" r:id="rId150"/>
    <p:sldId id="507" r:id="rId151"/>
    <p:sldId id="513" r:id="rId152"/>
    <p:sldId id="508" r:id="rId153"/>
    <p:sldId id="514" r:id="rId154"/>
    <p:sldId id="515" r:id="rId155"/>
    <p:sldId id="516" r:id="rId156"/>
    <p:sldId id="517" r:id="rId157"/>
    <p:sldId id="518" r:id="rId158"/>
    <p:sldId id="519" r:id="rId159"/>
    <p:sldId id="521" r:id="rId160"/>
    <p:sldId id="520" r:id="rId161"/>
    <p:sldId id="522" r:id="rId162"/>
    <p:sldId id="523" r:id="rId163"/>
    <p:sldId id="524" r:id="rId164"/>
    <p:sldId id="525" r:id="rId165"/>
    <p:sldId id="526" r:id="rId166"/>
    <p:sldId id="529" r:id="rId167"/>
    <p:sldId id="527" r:id="rId168"/>
    <p:sldId id="530" r:id="rId169"/>
    <p:sldId id="392" r:id="rId170"/>
    <p:sldId id="531" r:id="rId171"/>
    <p:sldId id="532" r:id="rId172"/>
    <p:sldId id="533" r:id="rId173"/>
    <p:sldId id="534" r:id="rId174"/>
    <p:sldId id="537" r:id="rId175"/>
    <p:sldId id="538" r:id="rId176"/>
    <p:sldId id="539" r:id="rId177"/>
    <p:sldId id="540" r:id="rId178"/>
    <p:sldId id="541" r:id="rId179"/>
    <p:sldId id="536" r:id="rId180"/>
    <p:sldId id="535" r:id="rId181"/>
    <p:sldId id="627" r:id="rId182"/>
    <p:sldId id="628" r:id="rId183"/>
    <p:sldId id="629" r:id="rId184"/>
    <p:sldId id="630" r:id="rId185"/>
    <p:sldId id="631" r:id="rId186"/>
    <p:sldId id="642" r:id="rId187"/>
    <p:sldId id="643" r:id="rId188"/>
    <p:sldId id="644" r:id="rId189"/>
    <p:sldId id="645" r:id="rId190"/>
    <p:sldId id="647" r:id="rId191"/>
    <p:sldId id="646" r:id="rId192"/>
    <p:sldId id="648" r:id="rId193"/>
    <p:sldId id="649" r:id="rId194"/>
    <p:sldId id="650" r:id="rId195"/>
    <p:sldId id="641" r:id="rId196"/>
    <p:sldId id="556" r:id="rId197"/>
    <p:sldId id="563" r:id="rId198"/>
    <p:sldId id="376" r:id="rId199"/>
    <p:sldId id="464" r:id="rId200"/>
    <p:sldId id="571" r:id="rId201"/>
    <p:sldId id="572" r:id="rId202"/>
    <p:sldId id="573" r:id="rId203"/>
    <p:sldId id="574" r:id="rId204"/>
    <p:sldId id="575" r:id="rId205"/>
    <p:sldId id="576" r:id="rId206"/>
    <p:sldId id="577" r:id="rId207"/>
    <p:sldId id="578" r:id="rId208"/>
    <p:sldId id="579" r:id="rId209"/>
    <p:sldId id="580" r:id="rId210"/>
    <p:sldId id="581" r:id="rId211"/>
    <p:sldId id="382" r:id="rId212"/>
    <p:sldId id="560" r:id="rId213"/>
    <p:sldId id="444" r:id="rId214"/>
    <p:sldId id="584" r:id="rId215"/>
    <p:sldId id="582" r:id="rId216"/>
    <p:sldId id="585" r:id="rId217"/>
    <p:sldId id="590" r:id="rId218"/>
    <p:sldId id="592" r:id="rId219"/>
    <p:sldId id="586" r:id="rId220"/>
    <p:sldId id="595" r:id="rId221"/>
    <p:sldId id="596" r:id="rId222"/>
    <p:sldId id="583" r:id="rId223"/>
    <p:sldId id="587" r:id="rId224"/>
    <p:sldId id="593" r:id="rId225"/>
    <p:sldId id="594" r:id="rId226"/>
    <p:sldId id="591" r:id="rId227"/>
    <p:sldId id="608" r:id="rId228"/>
    <p:sldId id="600" r:id="rId229"/>
    <p:sldId id="609" r:id="rId230"/>
    <p:sldId id="601" r:id="rId231"/>
    <p:sldId id="602" r:id="rId232"/>
    <p:sldId id="611" r:id="rId233"/>
    <p:sldId id="603" r:id="rId234"/>
    <p:sldId id="588" r:id="rId235"/>
    <p:sldId id="598" r:id="rId236"/>
    <p:sldId id="610" r:id="rId237"/>
    <p:sldId id="599" r:id="rId238"/>
    <p:sldId id="613" r:id="rId239"/>
    <p:sldId id="589" r:id="rId240"/>
    <p:sldId id="604" r:id="rId241"/>
    <p:sldId id="597" r:id="rId242"/>
    <p:sldId id="605" r:id="rId243"/>
    <p:sldId id="606" r:id="rId244"/>
    <p:sldId id="607" r:id="rId245"/>
    <p:sldId id="614" r:id="rId246"/>
    <p:sldId id="612" r:id="rId247"/>
    <p:sldId id="615" r:id="rId248"/>
    <p:sldId id="561" r:id="rId249"/>
    <p:sldId id="566" r:id="rId250"/>
    <p:sldId id="567" r:id="rId251"/>
    <p:sldId id="569" r:id="rId252"/>
    <p:sldId id="570" r:id="rId253"/>
    <p:sldId id="565" r:id="rId25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xime Sazadaly" initials="MS" lastIdx="1" clrIdx="0">
    <p:extLst>
      <p:ext uri="{19B8F6BF-5375-455C-9EA6-DF929625EA0E}">
        <p15:presenceInfo xmlns:p15="http://schemas.microsoft.com/office/powerpoint/2012/main" userId="S-1-5-21-842925246-1390067357-682003330-8079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B4FA"/>
    <a:srgbClr val="AF5FE0"/>
    <a:srgbClr val="909090"/>
    <a:srgbClr val="EF80B3"/>
    <a:srgbClr val="F49937"/>
    <a:srgbClr val="7B7B7B"/>
    <a:srgbClr val="197BBD"/>
    <a:srgbClr val="63A907"/>
    <a:srgbClr val="7F7F7F"/>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95" autoAdjust="0"/>
    <p:restoredTop sz="90651" autoAdjust="0"/>
  </p:normalViewPr>
  <p:slideViewPr>
    <p:cSldViewPr snapToGrid="0">
      <p:cViewPr varScale="1">
        <p:scale>
          <a:sx n="87" d="100"/>
          <a:sy n="87" d="100"/>
        </p:scale>
        <p:origin x="2652" y="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theme" Target="theme/theme1.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tableStyles" Target="tableStyle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notesMaster" Target="notesMasters/notesMaster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commentAuthors" Target="commentAuthor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11C77C-DFFC-4547-A132-B4DB241872FD}" type="datetimeFigureOut">
              <a:rPr lang="fr-FR" smtClean="0"/>
              <a:t>11/11/2025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40E77-8F36-48CC-B0E5-2343DCF363B8}" type="slidenum">
              <a:rPr lang="fr-FR" smtClean="0"/>
              <a:t>‹#›</a:t>
            </a:fld>
            <a:endParaRPr lang="fr-FR"/>
          </a:p>
        </p:txBody>
      </p:sp>
    </p:spTree>
    <p:extLst>
      <p:ext uri="{BB962C8B-B14F-4D97-AF65-F5344CB8AC3E}">
        <p14:creationId xmlns:p14="http://schemas.microsoft.com/office/powerpoint/2010/main" val="355663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wikipedia.org/wiki/Fonction_logistique_(Verhulst)"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fr.wikipedia.org/wiki/Nombre_r%C3%A9el" TargetMode="External"/><Relationship Id="rId4" Type="http://schemas.openxmlformats.org/officeDocument/2006/relationships/hyperlink" Target="https://fr.wikipedia.org/wiki/Vecteu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202122"/>
                </a:solidFill>
                <a:effectLst/>
                <a:latin typeface="Arial" panose="020B0604020202020204" pitchFamily="34" charset="0"/>
              </a:rPr>
              <a:t>En mathématiques, la </a:t>
            </a:r>
            <a:r>
              <a:rPr lang="fr-FR" b="1" i="0" dirty="0">
                <a:solidFill>
                  <a:srgbClr val="202122"/>
                </a:solidFill>
                <a:effectLst/>
                <a:latin typeface="Arial" panose="020B0604020202020204" pitchFamily="34" charset="0"/>
              </a:rPr>
              <a:t>fonction </a:t>
            </a:r>
            <a:r>
              <a:rPr lang="fr-FR" b="1" i="0" dirty="0" err="1">
                <a:solidFill>
                  <a:srgbClr val="202122"/>
                </a:solidFill>
                <a:effectLst/>
                <a:latin typeface="Arial" panose="020B0604020202020204" pitchFamily="34" charset="0"/>
              </a:rPr>
              <a:t>softmax</a:t>
            </a:r>
            <a:r>
              <a:rPr lang="fr-FR" b="0" i="0" dirty="0">
                <a:solidFill>
                  <a:srgbClr val="202122"/>
                </a:solidFill>
                <a:effectLst/>
                <a:latin typeface="Arial" panose="020B0604020202020204" pitchFamily="34" charset="0"/>
              </a:rPr>
              <a:t>, ou </a:t>
            </a:r>
            <a:r>
              <a:rPr lang="fr-FR" b="1" i="0" dirty="0">
                <a:solidFill>
                  <a:srgbClr val="202122"/>
                </a:solidFill>
                <a:effectLst/>
                <a:latin typeface="Arial" panose="020B0604020202020204" pitchFamily="34" charset="0"/>
              </a:rPr>
              <a:t>fonction exponentielle normalisée</a:t>
            </a:r>
            <a:r>
              <a:rPr lang="fr-FR" b="0" i="0" dirty="0">
                <a:solidFill>
                  <a:srgbClr val="202122"/>
                </a:solidFill>
                <a:effectLst/>
                <a:latin typeface="Arial" panose="020B0604020202020204" pitchFamily="34" charset="0"/>
              </a:rPr>
              <a:t>, est une généralisation de la </a:t>
            </a:r>
            <a:r>
              <a:rPr lang="fr-FR" b="0" i="0" u="none" strike="noStrike" dirty="0">
                <a:solidFill>
                  <a:srgbClr val="0645AD"/>
                </a:solidFill>
                <a:effectLst/>
                <a:latin typeface="Arial" panose="020B0604020202020204" pitchFamily="34" charset="0"/>
                <a:hlinkClick r:id="rId3" tooltip="Fonction logistique (Verhulst)"/>
              </a:rPr>
              <a:t>fonction logistique</a:t>
            </a:r>
            <a:r>
              <a:rPr lang="fr-FR" b="0" i="0" dirty="0">
                <a:solidFill>
                  <a:srgbClr val="202122"/>
                </a:solidFill>
                <a:effectLst/>
                <a:latin typeface="Arial" panose="020B0604020202020204" pitchFamily="34" charset="0"/>
              </a:rPr>
              <a:t> qui prend en entrée un </a:t>
            </a:r>
            <a:r>
              <a:rPr lang="fr-FR" b="0" i="0" u="none" strike="noStrike" dirty="0">
                <a:solidFill>
                  <a:srgbClr val="0645AD"/>
                </a:solidFill>
                <a:effectLst/>
                <a:latin typeface="Arial" panose="020B0604020202020204" pitchFamily="34" charset="0"/>
                <a:hlinkClick r:id="rId4" tooltip="Vecteur"/>
              </a:rPr>
              <a:t>vecteur</a:t>
            </a:r>
            <a:r>
              <a:rPr lang="fr-FR" b="0" i="0" dirty="0">
                <a:solidFill>
                  <a:srgbClr val="202122"/>
                </a:solidFill>
                <a:effectLst/>
                <a:latin typeface="Arial" panose="020B0604020202020204" pitchFamily="34" charset="0"/>
              </a:rPr>
              <a:t> {\</a:t>
            </a:r>
            <a:r>
              <a:rPr lang="fr-FR" b="0" i="0" dirty="0" err="1">
                <a:solidFill>
                  <a:srgbClr val="202122"/>
                </a:solidFill>
                <a:effectLst/>
                <a:latin typeface="Arial" panose="020B0604020202020204" pitchFamily="34" charset="0"/>
              </a:rPr>
              <a:t>displaystyle</a:t>
            </a:r>
            <a:r>
              <a:rPr lang="fr-FR" b="0" i="0" dirty="0">
                <a:solidFill>
                  <a:srgbClr val="202122"/>
                </a:solidFill>
                <a:effectLst/>
                <a:latin typeface="Arial" panose="020B0604020202020204" pitchFamily="34" charset="0"/>
              </a:rPr>
              <a:t> \</a:t>
            </a:r>
            <a:r>
              <a:rPr lang="fr-FR" b="0" i="0" dirty="0" err="1">
                <a:solidFill>
                  <a:srgbClr val="202122"/>
                </a:solidFill>
                <a:effectLst/>
                <a:latin typeface="Arial" panose="020B0604020202020204" pitchFamily="34" charset="0"/>
              </a:rPr>
              <a:t>mathbf</a:t>
            </a:r>
            <a:r>
              <a:rPr lang="fr-FR" b="0" i="0" dirty="0">
                <a:solidFill>
                  <a:srgbClr val="202122"/>
                </a:solidFill>
                <a:effectLst/>
                <a:latin typeface="Arial" panose="020B0604020202020204" pitchFamily="34" charset="0"/>
              </a:rPr>
              <a:t> {z} =\</a:t>
            </a:r>
            <a:r>
              <a:rPr lang="fr-FR" b="0" i="0" dirty="0" err="1">
                <a:solidFill>
                  <a:srgbClr val="202122"/>
                </a:solidFill>
                <a:effectLst/>
                <a:latin typeface="Arial" panose="020B0604020202020204" pitchFamily="34" charset="0"/>
              </a:rPr>
              <a:t>left</a:t>
            </a:r>
            <a:r>
              <a:rPr lang="fr-FR" b="0" i="0" dirty="0">
                <a:solidFill>
                  <a:srgbClr val="202122"/>
                </a:solidFill>
                <a:effectLst/>
                <a:latin typeface="Arial" panose="020B0604020202020204" pitchFamily="34" charset="0"/>
              </a:rPr>
              <a:t>(z_{1},\dots ,z_{K}\right)} de </a:t>
            </a:r>
            <a:r>
              <a:rPr lang="fr-FR" b="0" i="1" dirty="0">
                <a:solidFill>
                  <a:srgbClr val="202122"/>
                </a:solidFill>
                <a:effectLst/>
                <a:latin typeface="Nimbus Roman No9 L"/>
              </a:rPr>
              <a:t>K</a:t>
            </a:r>
            <a:r>
              <a:rPr lang="fr-FR" b="0" i="0" dirty="0">
                <a:solidFill>
                  <a:srgbClr val="202122"/>
                </a:solidFill>
                <a:effectLst/>
                <a:latin typeface="Arial" panose="020B0604020202020204" pitchFamily="34" charset="0"/>
              </a:rPr>
              <a:t> </a:t>
            </a:r>
            <a:r>
              <a:rPr lang="fr-FR" b="0" i="0" u="none" strike="noStrike" dirty="0">
                <a:solidFill>
                  <a:srgbClr val="0645AD"/>
                </a:solidFill>
                <a:effectLst/>
                <a:latin typeface="Arial" panose="020B0604020202020204" pitchFamily="34" charset="0"/>
                <a:hlinkClick r:id="rId5" tooltip="Nombre réel"/>
              </a:rPr>
              <a:t>nombres réels</a:t>
            </a:r>
            <a:r>
              <a:rPr lang="fr-FR" b="0" i="0" dirty="0">
                <a:solidFill>
                  <a:srgbClr val="202122"/>
                </a:solidFill>
                <a:effectLst/>
                <a:latin typeface="Arial" panose="020B0604020202020204" pitchFamily="34" charset="0"/>
              </a:rPr>
              <a:t> et qui en sort un vecteur {\</a:t>
            </a:r>
            <a:r>
              <a:rPr lang="fr-FR" b="0" i="0" dirty="0" err="1">
                <a:solidFill>
                  <a:srgbClr val="202122"/>
                </a:solidFill>
                <a:effectLst/>
                <a:latin typeface="Arial" panose="020B0604020202020204" pitchFamily="34" charset="0"/>
              </a:rPr>
              <a:t>displaystyle</a:t>
            </a:r>
            <a:r>
              <a:rPr lang="fr-FR" b="0" i="0" dirty="0">
                <a:solidFill>
                  <a:srgbClr val="202122"/>
                </a:solidFill>
                <a:effectLst/>
                <a:latin typeface="Arial" panose="020B0604020202020204" pitchFamily="34" charset="0"/>
              </a:rPr>
              <a:t> \sigma \</a:t>
            </a:r>
            <a:r>
              <a:rPr lang="fr-FR" b="0" i="0" dirty="0" err="1">
                <a:solidFill>
                  <a:srgbClr val="202122"/>
                </a:solidFill>
                <a:effectLst/>
                <a:latin typeface="Arial" panose="020B0604020202020204" pitchFamily="34" charset="0"/>
              </a:rPr>
              <a:t>left</a:t>
            </a:r>
            <a:r>
              <a:rPr lang="fr-FR" b="0" i="0" dirty="0">
                <a:solidFill>
                  <a:srgbClr val="202122"/>
                </a:solidFill>
                <a:effectLst/>
                <a:latin typeface="Arial" panose="020B0604020202020204" pitchFamily="34" charset="0"/>
              </a:rPr>
              <a:t>(\</a:t>
            </a:r>
            <a:r>
              <a:rPr lang="fr-FR" b="0" i="0" dirty="0" err="1">
                <a:solidFill>
                  <a:srgbClr val="202122"/>
                </a:solidFill>
                <a:effectLst/>
                <a:latin typeface="Arial" panose="020B0604020202020204" pitchFamily="34" charset="0"/>
              </a:rPr>
              <a:t>mathbf</a:t>
            </a:r>
            <a:r>
              <a:rPr lang="fr-FR" b="0" i="0" dirty="0">
                <a:solidFill>
                  <a:srgbClr val="202122"/>
                </a:solidFill>
                <a:effectLst/>
                <a:latin typeface="Arial" panose="020B0604020202020204" pitchFamily="34" charset="0"/>
              </a:rPr>
              <a:t> {z} \right)} de </a:t>
            </a:r>
            <a:r>
              <a:rPr lang="fr-FR" b="0" i="1" dirty="0">
                <a:solidFill>
                  <a:srgbClr val="202122"/>
                </a:solidFill>
                <a:effectLst/>
                <a:latin typeface="Nimbus Roman No9 L"/>
              </a:rPr>
              <a:t>K</a:t>
            </a:r>
            <a:r>
              <a:rPr lang="fr-FR" b="0" i="0" dirty="0">
                <a:solidFill>
                  <a:srgbClr val="202122"/>
                </a:solidFill>
                <a:effectLst/>
                <a:latin typeface="Arial" panose="020B0604020202020204" pitchFamily="34" charset="0"/>
              </a:rPr>
              <a:t> nombres réels strictement positifs et de somme 1.</a:t>
            </a:r>
            <a:endParaRPr lang="fr-FR" dirty="0"/>
          </a:p>
        </p:txBody>
      </p:sp>
      <p:sp>
        <p:nvSpPr>
          <p:cNvPr id="4" name="Slide Number Placeholder 3"/>
          <p:cNvSpPr>
            <a:spLocks noGrp="1"/>
          </p:cNvSpPr>
          <p:nvPr>
            <p:ph type="sldNum" sz="quarter" idx="5"/>
          </p:nvPr>
        </p:nvSpPr>
        <p:spPr/>
        <p:txBody>
          <a:bodyPr/>
          <a:lstStyle/>
          <a:p>
            <a:fld id="{15F40E77-8F36-48CC-B0E5-2343DCF363B8}" type="slidenum">
              <a:rPr lang="fr-FR" smtClean="0"/>
              <a:t>73</a:t>
            </a:fld>
            <a:endParaRPr lang="fr-FR"/>
          </a:p>
        </p:txBody>
      </p:sp>
    </p:spTree>
    <p:extLst>
      <p:ext uri="{BB962C8B-B14F-4D97-AF65-F5344CB8AC3E}">
        <p14:creationId xmlns:p14="http://schemas.microsoft.com/office/powerpoint/2010/main" val="3481242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If </a:t>
            </a:r>
            <a:r>
              <a:rPr lang="fr-FR" dirty="0" err="1"/>
              <a:t>someone</a:t>
            </a:r>
            <a:r>
              <a:rPr lang="fr-FR" baseline="0" dirty="0"/>
              <a:t> struggle </a:t>
            </a:r>
            <a:r>
              <a:rPr lang="fr-FR" baseline="0" dirty="0" err="1"/>
              <a:t>with</a:t>
            </a:r>
            <a:r>
              <a:rPr lang="fr-FR" baseline="0" dirty="0"/>
              <a:t> </a:t>
            </a:r>
            <a:r>
              <a:rPr lang="fr-FR" baseline="0" dirty="0" err="1"/>
              <a:t>that</a:t>
            </a:r>
            <a:r>
              <a:rPr lang="fr-FR" baseline="0" dirty="0"/>
              <a:t>, use </a:t>
            </a:r>
            <a:r>
              <a:rPr lang="fr-FR" baseline="0" dirty="0" err="1"/>
              <a:t>this</a:t>
            </a:r>
            <a:r>
              <a:rPr lang="fr-FR" baseline="0" dirty="0"/>
              <a:t> </a:t>
            </a:r>
            <a:r>
              <a:rPr lang="fr-FR" baseline="0" dirty="0" err="1"/>
              <a:t>example</a:t>
            </a:r>
            <a:r>
              <a:rPr lang="fr-FR" baseline="0" dirty="0"/>
              <a:t>:</a:t>
            </a:r>
          </a:p>
          <a:p>
            <a:endParaRPr lang="fr-FR" baseline="0" dirty="0"/>
          </a:p>
          <a:p>
            <a:r>
              <a:rPr lang="fr-FR" sz="1200" b="0" i="0" kern="1200" dirty="0">
                <a:solidFill>
                  <a:schemeClr val="tx1"/>
                </a:solidFill>
                <a:effectLst/>
                <a:latin typeface="+mn-lt"/>
                <a:ea typeface="+mn-ea"/>
                <a:cs typeface="+mn-cs"/>
              </a:rPr>
              <a:t>f ‘(a) est le coefficient directeur de la tangente au point d’abscisse a</a:t>
            </a:r>
            <a:r>
              <a:rPr lang="fr-FR" sz="1200" b="0" i="0" kern="1200" baseline="0" dirty="0">
                <a:solidFill>
                  <a:schemeClr val="tx1"/>
                </a:solidFill>
                <a:effectLst/>
                <a:latin typeface="+mn-lt"/>
                <a:ea typeface="+mn-ea"/>
                <a:cs typeface="+mn-cs"/>
              </a:rPr>
              <a:t>, pour une courbe et sa tangente. Elle indique la direction à prendre à partir de ce point</a:t>
            </a:r>
            <a:endParaRPr lang="fr-FR" dirty="0"/>
          </a:p>
        </p:txBody>
      </p:sp>
      <p:sp>
        <p:nvSpPr>
          <p:cNvPr id="4" name="Slide Number Placeholder 3"/>
          <p:cNvSpPr>
            <a:spLocks noGrp="1"/>
          </p:cNvSpPr>
          <p:nvPr>
            <p:ph type="sldNum" sz="quarter" idx="10"/>
          </p:nvPr>
        </p:nvSpPr>
        <p:spPr/>
        <p:txBody>
          <a:bodyPr/>
          <a:lstStyle/>
          <a:p>
            <a:fld id="{15F40E77-8F36-48CC-B0E5-2343DCF363B8}" type="slidenum">
              <a:rPr lang="fr-FR" smtClean="0"/>
              <a:t>74</a:t>
            </a:fld>
            <a:endParaRPr lang="fr-FR"/>
          </a:p>
        </p:txBody>
      </p:sp>
    </p:spTree>
    <p:extLst>
      <p:ext uri="{BB962C8B-B14F-4D97-AF65-F5344CB8AC3E}">
        <p14:creationId xmlns:p14="http://schemas.microsoft.com/office/powerpoint/2010/main" val="2099669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If </a:t>
            </a:r>
            <a:r>
              <a:rPr lang="fr-FR" dirty="0" err="1"/>
              <a:t>someone</a:t>
            </a:r>
            <a:r>
              <a:rPr lang="fr-FR" baseline="0" dirty="0"/>
              <a:t> struggle </a:t>
            </a:r>
            <a:r>
              <a:rPr lang="fr-FR" baseline="0" dirty="0" err="1"/>
              <a:t>with</a:t>
            </a:r>
            <a:r>
              <a:rPr lang="fr-FR" baseline="0" dirty="0"/>
              <a:t> </a:t>
            </a:r>
            <a:r>
              <a:rPr lang="fr-FR" baseline="0" dirty="0" err="1"/>
              <a:t>that</a:t>
            </a:r>
            <a:r>
              <a:rPr lang="fr-FR" baseline="0" dirty="0"/>
              <a:t>, use </a:t>
            </a:r>
            <a:r>
              <a:rPr lang="fr-FR" baseline="0" dirty="0" err="1"/>
              <a:t>this</a:t>
            </a:r>
            <a:r>
              <a:rPr lang="fr-FR" baseline="0" dirty="0"/>
              <a:t> </a:t>
            </a:r>
            <a:r>
              <a:rPr lang="fr-FR" baseline="0" dirty="0" err="1"/>
              <a:t>example</a:t>
            </a:r>
            <a:r>
              <a:rPr lang="fr-FR" baseline="0" dirty="0"/>
              <a:t>:</a:t>
            </a:r>
          </a:p>
          <a:p>
            <a:endParaRPr lang="fr-FR" baseline="0" dirty="0"/>
          </a:p>
          <a:p>
            <a:r>
              <a:rPr lang="fr-FR" sz="1200" b="0" i="0" kern="1200" dirty="0">
                <a:solidFill>
                  <a:schemeClr val="tx1"/>
                </a:solidFill>
                <a:effectLst/>
                <a:latin typeface="+mn-lt"/>
                <a:ea typeface="+mn-ea"/>
                <a:cs typeface="+mn-cs"/>
              </a:rPr>
              <a:t>f ‘(a) est le coefficient directeur de la tangente au point d’abscisse a</a:t>
            </a:r>
            <a:r>
              <a:rPr lang="fr-FR" sz="1200" b="0" i="0" kern="1200" baseline="0" dirty="0">
                <a:solidFill>
                  <a:schemeClr val="tx1"/>
                </a:solidFill>
                <a:effectLst/>
                <a:latin typeface="+mn-lt"/>
                <a:ea typeface="+mn-ea"/>
                <a:cs typeface="+mn-cs"/>
              </a:rPr>
              <a:t>, pour une courbe et sa tangente. Elle indique la direction à prendre à partir de ce point</a:t>
            </a:r>
            <a:endParaRPr lang="fr-FR" dirty="0"/>
          </a:p>
        </p:txBody>
      </p:sp>
      <p:sp>
        <p:nvSpPr>
          <p:cNvPr id="4" name="Slide Number Placeholder 3"/>
          <p:cNvSpPr>
            <a:spLocks noGrp="1"/>
          </p:cNvSpPr>
          <p:nvPr>
            <p:ph type="sldNum" sz="quarter" idx="10"/>
          </p:nvPr>
        </p:nvSpPr>
        <p:spPr/>
        <p:txBody>
          <a:bodyPr/>
          <a:lstStyle/>
          <a:p>
            <a:fld id="{15F40E77-8F36-48CC-B0E5-2343DCF363B8}" type="slidenum">
              <a:rPr lang="fr-FR" smtClean="0"/>
              <a:t>75</a:t>
            </a:fld>
            <a:endParaRPr lang="fr-FR"/>
          </a:p>
        </p:txBody>
      </p:sp>
    </p:spTree>
    <p:extLst>
      <p:ext uri="{BB962C8B-B14F-4D97-AF65-F5344CB8AC3E}">
        <p14:creationId xmlns:p14="http://schemas.microsoft.com/office/powerpoint/2010/main" val="405758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If </a:t>
            </a:r>
            <a:r>
              <a:rPr lang="fr-FR" dirty="0" err="1"/>
              <a:t>someone</a:t>
            </a:r>
            <a:r>
              <a:rPr lang="fr-FR" baseline="0" dirty="0"/>
              <a:t> struggle </a:t>
            </a:r>
            <a:r>
              <a:rPr lang="fr-FR" baseline="0" dirty="0" err="1"/>
              <a:t>with</a:t>
            </a:r>
            <a:r>
              <a:rPr lang="fr-FR" baseline="0" dirty="0"/>
              <a:t> </a:t>
            </a:r>
            <a:r>
              <a:rPr lang="fr-FR" baseline="0" dirty="0" err="1"/>
              <a:t>that</a:t>
            </a:r>
            <a:r>
              <a:rPr lang="fr-FR" baseline="0" dirty="0"/>
              <a:t>, use </a:t>
            </a:r>
            <a:r>
              <a:rPr lang="fr-FR" baseline="0" dirty="0" err="1"/>
              <a:t>this</a:t>
            </a:r>
            <a:r>
              <a:rPr lang="fr-FR" baseline="0" dirty="0"/>
              <a:t> </a:t>
            </a:r>
            <a:r>
              <a:rPr lang="fr-FR" baseline="0" dirty="0" err="1"/>
              <a:t>example</a:t>
            </a:r>
            <a:r>
              <a:rPr lang="fr-FR" baseline="0" dirty="0"/>
              <a:t>:</a:t>
            </a:r>
          </a:p>
          <a:p>
            <a:endParaRPr lang="fr-FR" baseline="0" dirty="0"/>
          </a:p>
          <a:p>
            <a:r>
              <a:rPr lang="fr-FR" sz="1200" b="0" i="0" kern="1200" dirty="0">
                <a:solidFill>
                  <a:schemeClr val="tx1"/>
                </a:solidFill>
                <a:effectLst/>
                <a:latin typeface="+mn-lt"/>
                <a:ea typeface="+mn-ea"/>
                <a:cs typeface="+mn-cs"/>
              </a:rPr>
              <a:t>f ‘(a) est le coefficient directeur de la tangente au point d’abscisse a</a:t>
            </a:r>
            <a:r>
              <a:rPr lang="fr-FR" sz="1200" b="0" i="0" kern="1200" baseline="0" dirty="0">
                <a:solidFill>
                  <a:schemeClr val="tx1"/>
                </a:solidFill>
                <a:effectLst/>
                <a:latin typeface="+mn-lt"/>
                <a:ea typeface="+mn-ea"/>
                <a:cs typeface="+mn-cs"/>
              </a:rPr>
              <a:t>, pour une courbe et sa tangente. Elle indique la direction à prendre à partir de ce point</a:t>
            </a:r>
            <a:endParaRPr lang="fr-FR" dirty="0"/>
          </a:p>
        </p:txBody>
      </p:sp>
      <p:sp>
        <p:nvSpPr>
          <p:cNvPr id="4" name="Slide Number Placeholder 3"/>
          <p:cNvSpPr>
            <a:spLocks noGrp="1"/>
          </p:cNvSpPr>
          <p:nvPr>
            <p:ph type="sldNum" sz="quarter" idx="10"/>
          </p:nvPr>
        </p:nvSpPr>
        <p:spPr/>
        <p:txBody>
          <a:bodyPr/>
          <a:lstStyle/>
          <a:p>
            <a:fld id="{15F40E77-8F36-48CC-B0E5-2343DCF363B8}" type="slidenum">
              <a:rPr lang="fr-FR" smtClean="0"/>
              <a:t>76</a:t>
            </a:fld>
            <a:endParaRPr lang="fr-FR"/>
          </a:p>
        </p:txBody>
      </p:sp>
    </p:spTree>
    <p:extLst>
      <p:ext uri="{BB962C8B-B14F-4D97-AF65-F5344CB8AC3E}">
        <p14:creationId xmlns:p14="http://schemas.microsoft.com/office/powerpoint/2010/main" val="2816922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629"/>
                </a:solidFill>
                <a:effectLst/>
                <a:latin typeface="-apple-system"/>
              </a:rPr>
              <a:t>The key/value/query concepts come from retrieval systems. For example, when you type a query to search for some video on </a:t>
            </a:r>
            <a:r>
              <a:rPr lang="en-US" b="0" i="0" dirty="0" err="1">
                <a:solidFill>
                  <a:srgbClr val="232629"/>
                </a:solidFill>
                <a:effectLst/>
                <a:latin typeface="-apple-system"/>
              </a:rPr>
              <a:t>Youtube</a:t>
            </a:r>
            <a:r>
              <a:rPr lang="en-US" b="0" i="0" dirty="0">
                <a:solidFill>
                  <a:srgbClr val="232629"/>
                </a:solidFill>
                <a:effectLst/>
                <a:latin typeface="-apple-system"/>
              </a:rPr>
              <a:t>, the search engine will map your </a:t>
            </a:r>
            <a:r>
              <a:rPr lang="en-US" b="1" i="0" dirty="0">
                <a:solidFill>
                  <a:srgbClr val="232629"/>
                </a:solidFill>
                <a:effectLst/>
                <a:latin typeface="-apple-system"/>
              </a:rPr>
              <a:t>query</a:t>
            </a:r>
            <a:r>
              <a:rPr lang="en-US" b="0" i="0" dirty="0">
                <a:solidFill>
                  <a:srgbClr val="232629"/>
                </a:solidFill>
                <a:effectLst/>
                <a:latin typeface="-apple-system"/>
              </a:rPr>
              <a:t> against a set of </a:t>
            </a:r>
            <a:r>
              <a:rPr lang="en-US" b="1" i="0" dirty="0">
                <a:solidFill>
                  <a:srgbClr val="232629"/>
                </a:solidFill>
                <a:effectLst/>
                <a:latin typeface="-apple-system"/>
              </a:rPr>
              <a:t>keys</a:t>
            </a:r>
            <a:r>
              <a:rPr lang="en-US" b="0" i="0" dirty="0">
                <a:solidFill>
                  <a:srgbClr val="232629"/>
                </a:solidFill>
                <a:effectLst/>
                <a:latin typeface="-apple-system"/>
              </a:rPr>
              <a:t> (video title, description, etc.) associated with candidate videos in the database, then present you the best matched videos (</a:t>
            </a:r>
            <a:r>
              <a:rPr lang="en-US" b="1" i="0" dirty="0">
                <a:solidFill>
                  <a:srgbClr val="232629"/>
                </a:solidFill>
                <a:effectLst/>
                <a:latin typeface="-apple-system"/>
              </a:rPr>
              <a:t>values</a:t>
            </a:r>
            <a:r>
              <a:rPr lang="en-US" b="0" i="0" dirty="0">
                <a:solidFill>
                  <a:srgbClr val="232629"/>
                </a:solidFill>
                <a:effectLst/>
                <a:latin typeface="-apple-system"/>
              </a:rPr>
              <a:t>).</a:t>
            </a:r>
            <a:endParaRPr lang="fr-FR" dirty="0"/>
          </a:p>
        </p:txBody>
      </p:sp>
      <p:sp>
        <p:nvSpPr>
          <p:cNvPr id="4" name="Slide Number Placeholder 3"/>
          <p:cNvSpPr>
            <a:spLocks noGrp="1"/>
          </p:cNvSpPr>
          <p:nvPr>
            <p:ph type="sldNum" sz="quarter" idx="5"/>
          </p:nvPr>
        </p:nvSpPr>
        <p:spPr/>
        <p:txBody>
          <a:bodyPr/>
          <a:lstStyle/>
          <a:p>
            <a:fld id="{15F40E77-8F36-48CC-B0E5-2343DCF363B8}" type="slidenum">
              <a:rPr lang="fr-FR" smtClean="0"/>
              <a:t>157</a:t>
            </a:fld>
            <a:endParaRPr lang="fr-FR"/>
          </a:p>
        </p:txBody>
      </p:sp>
    </p:spTree>
    <p:extLst>
      <p:ext uri="{BB962C8B-B14F-4D97-AF65-F5344CB8AC3E}">
        <p14:creationId xmlns:p14="http://schemas.microsoft.com/office/powerpoint/2010/main" val="3055862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Mere-exposure effect</a:t>
            </a:r>
            <a:r>
              <a:rPr lang="en-US" sz="1200" b="0" i="0" kern="1200" dirty="0">
                <a:solidFill>
                  <a:schemeClr val="tx1"/>
                </a:solidFill>
                <a:effectLst/>
                <a:latin typeface="+mn-lt"/>
                <a:ea typeface="+mn-ea"/>
                <a:cs typeface="+mn-cs"/>
              </a:rPr>
              <a:t>: effect by which people develop a preference for things because they become familiar with them.</a:t>
            </a:r>
          </a:p>
          <a:p>
            <a:r>
              <a:rPr lang="en-US" sz="1200" b="1" i="0" kern="1200" dirty="0">
                <a:solidFill>
                  <a:schemeClr val="tx1"/>
                </a:solidFill>
                <a:effectLst/>
                <a:latin typeface="+mn-lt"/>
                <a:ea typeface="+mn-ea"/>
                <a:cs typeface="+mn-cs"/>
              </a:rPr>
              <a:t>Familiarity backfire effect</a:t>
            </a:r>
            <a:r>
              <a:rPr lang="en-US" sz="1200" b="0" i="0" kern="1200" dirty="0">
                <a:solidFill>
                  <a:schemeClr val="tx1"/>
                </a:solidFill>
                <a:effectLst/>
                <a:latin typeface="+mn-lt"/>
                <a:ea typeface="+mn-ea"/>
                <a:cs typeface="+mn-cs"/>
              </a:rPr>
              <a:t>: effect by which familiarity increases the chances of people accepting information as true.</a:t>
            </a:r>
          </a:p>
          <a:p>
            <a:r>
              <a:rPr lang="en-US" sz="1200" b="1" i="0" kern="1200" dirty="0">
                <a:solidFill>
                  <a:schemeClr val="tx1"/>
                </a:solidFill>
                <a:effectLst/>
                <a:latin typeface="+mn-lt"/>
                <a:ea typeface="+mn-ea"/>
                <a:cs typeface="+mn-cs"/>
              </a:rPr>
              <a:t>Overkill backfire effect</a:t>
            </a:r>
            <a:r>
              <a:rPr lang="en-US" sz="1200" b="0" i="0" kern="1200" dirty="0">
                <a:solidFill>
                  <a:schemeClr val="tx1"/>
                </a:solidFill>
                <a:effectLst/>
                <a:latin typeface="+mn-lt"/>
                <a:ea typeface="+mn-ea"/>
                <a:cs typeface="+mn-cs"/>
              </a:rPr>
              <a:t>: effect by which less information and information that is easier to process is more likely to be accepted as true.</a:t>
            </a:r>
          </a:p>
          <a:p>
            <a:r>
              <a:rPr lang="en-US" sz="1200" b="1" i="0" kern="1200" dirty="0">
                <a:solidFill>
                  <a:schemeClr val="tx1"/>
                </a:solidFill>
                <a:effectLst/>
                <a:latin typeface="+mn-lt"/>
                <a:ea typeface="+mn-ea"/>
                <a:cs typeface="+mn-cs"/>
              </a:rPr>
              <a:t>Confirmation bias</a:t>
            </a:r>
            <a:r>
              <a:rPr lang="en-US" sz="1200" b="0" i="0" kern="1200" dirty="0">
                <a:solidFill>
                  <a:schemeClr val="tx1"/>
                </a:solidFill>
                <a:effectLst/>
                <a:latin typeface="+mn-lt"/>
                <a:ea typeface="+mn-ea"/>
                <a:cs typeface="+mn-cs"/>
              </a:rPr>
              <a:t>: tendency to search for, interpret, focus on and recall information in a way that confirms one’s preexisting beliefs.</a:t>
            </a:r>
          </a:p>
          <a:p>
            <a:r>
              <a:rPr lang="en-US" sz="1200" b="1" i="0" kern="1200" dirty="0">
                <a:solidFill>
                  <a:schemeClr val="tx1"/>
                </a:solidFill>
                <a:effectLst/>
                <a:latin typeface="+mn-lt"/>
                <a:ea typeface="+mn-ea"/>
                <a:cs typeface="+mn-cs"/>
              </a:rPr>
              <a:t>Worldview backfire effect</a:t>
            </a:r>
            <a:r>
              <a:rPr lang="en-US" sz="1200" b="0" i="0" kern="1200" dirty="0">
                <a:solidFill>
                  <a:schemeClr val="tx1"/>
                </a:solidFill>
                <a:effectLst/>
                <a:latin typeface="+mn-lt"/>
                <a:ea typeface="+mn-ea"/>
                <a:cs typeface="+mn-cs"/>
              </a:rPr>
              <a:t>: effect by which facts and counter-arguments to a person’s strongly held beliefs only serve to reinforce those beliefs.</a:t>
            </a:r>
          </a:p>
          <a:p>
            <a:r>
              <a:rPr lang="fr-FR" sz="1200" b="1" i="0" kern="1200" dirty="0">
                <a:solidFill>
                  <a:schemeClr val="tx1"/>
                </a:solidFill>
                <a:effectLst/>
                <a:latin typeface="+mn-lt"/>
                <a:ea typeface="+mn-ea"/>
                <a:cs typeface="+mn-cs"/>
              </a:rPr>
              <a:t>Semmelweis reflex:</a:t>
            </a:r>
            <a:r>
              <a:rPr lang="fr-FR" sz="1200" b="0" i="0" kern="1200" dirty="0">
                <a:solidFill>
                  <a:schemeClr val="tx1"/>
                </a:solidFill>
                <a:effectLst/>
                <a:latin typeface="+mn-lt"/>
                <a:ea typeface="+mn-ea"/>
                <a:cs typeface="+mn-cs"/>
              </a:rPr>
              <a:t> tendance naturelle à rejeter de nouvelles preuves ou de nouvelles connaissances parce qu'elle va à l'encontre des normes, des croyances ou des paradigmes précédemment établis.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F40E77-8F36-48CC-B0E5-2343DCF363B8}" type="slidenum">
              <a:rPr lang="fr-FR" smtClean="0"/>
              <a:t>213</a:t>
            </a:fld>
            <a:endParaRPr lang="fr-FR"/>
          </a:p>
        </p:txBody>
      </p:sp>
    </p:spTree>
    <p:extLst>
      <p:ext uri="{BB962C8B-B14F-4D97-AF65-F5344CB8AC3E}">
        <p14:creationId xmlns:p14="http://schemas.microsoft.com/office/powerpoint/2010/main" val="3516184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F40E77-8F36-48CC-B0E5-2343DCF363B8}" type="slidenum">
              <a:rPr lang="fr-FR" smtClean="0"/>
              <a:t>217</a:t>
            </a:fld>
            <a:endParaRPr lang="fr-FR"/>
          </a:p>
        </p:txBody>
      </p:sp>
    </p:spTree>
    <p:extLst>
      <p:ext uri="{BB962C8B-B14F-4D97-AF65-F5344CB8AC3E}">
        <p14:creationId xmlns:p14="http://schemas.microsoft.com/office/powerpoint/2010/main" val="4082834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F40E77-8F36-48CC-B0E5-2343DCF363B8}" type="slidenum">
              <a:rPr lang="fr-FR" smtClean="0"/>
              <a:t>218</a:t>
            </a:fld>
            <a:endParaRPr lang="fr-FR"/>
          </a:p>
        </p:txBody>
      </p:sp>
    </p:spTree>
    <p:extLst>
      <p:ext uri="{BB962C8B-B14F-4D97-AF65-F5344CB8AC3E}">
        <p14:creationId xmlns:p14="http://schemas.microsoft.com/office/powerpoint/2010/main" val="428174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5F40E77-8F36-48CC-B0E5-2343DCF363B8}" type="slidenum">
              <a:rPr lang="fr-FR" smtClean="0"/>
              <a:t>247</a:t>
            </a:fld>
            <a:endParaRPr lang="fr-FR"/>
          </a:p>
        </p:txBody>
      </p:sp>
    </p:spTree>
    <p:extLst>
      <p:ext uri="{BB962C8B-B14F-4D97-AF65-F5344CB8AC3E}">
        <p14:creationId xmlns:p14="http://schemas.microsoft.com/office/powerpoint/2010/main" val="1806386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FE05211A-16F1-4890-86EE-F1ADE8E45E2E}" type="datetimeFigureOut">
              <a:rPr lang="fr-FR" smtClean="0"/>
              <a:t>11/11/2025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3213539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FE05211A-16F1-4890-86EE-F1ADE8E45E2E}" type="datetimeFigureOut">
              <a:rPr lang="fr-FR" smtClean="0"/>
              <a:t>11/11/2025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193395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FE05211A-16F1-4890-86EE-F1ADE8E45E2E}" type="datetimeFigureOut">
              <a:rPr lang="fr-FR" smtClean="0"/>
              <a:t>11/11/2025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1806290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ransition, Image">
    <p:spTree>
      <p:nvGrpSpPr>
        <p:cNvPr id="1" name=""/>
        <p:cNvGrpSpPr/>
        <p:nvPr/>
      </p:nvGrpSpPr>
      <p:grpSpPr>
        <a:xfrm>
          <a:off x="0" y="0"/>
          <a:ext cx="0" cy="0"/>
          <a:chOff x="0" y="0"/>
          <a:chExt cx="0" cy="0"/>
        </a:xfrm>
      </p:grpSpPr>
      <p:sp>
        <p:nvSpPr>
          <p:cNvPr id="40" name="Screen Shot 2017-09-11 at 4.21.28 pm.png"/>
          <p:cNvSpPr>
            <a:spLocks noGrp="1"/>
          </p:cNvSpPr>
          <p:nvPr>
            <p:ph type="pic" idx="13"/>
          </p:nvPr>
        </p:nvSpPr>
        <p:spPr>
          <a:xfrm>
            <a:off x="0" y="0"/>
            <a:ext cx="12192000" cy="6858000"/>
          </a:xfrm>
          <a:prstGeom prst="rect">
            <a:avLst/>
          </a:prstGeom>
        </p:spPr>
        <p:txBody>
          <a:bodyPr lIns="34290" tIns="17145" rIns="34290" bIns="17145" anchor="t">
            <a:noAutofit/>
          </a:bodyPr>
          <a:lstStyle/>
          <a:p>
            <a:endParaRPr/>
          </a:p>
        </p:txBody>
      </p:sp>
      <p:sp>
        <p:nvSpPr>
          <p:cNvPr id="41" name="Title Text"/>
          <p:cNvSpPr txBox="1">
            <a:spLocks noGrp="1"/>
          </p:cNvSpPr>
          <p:nvPr>
            <p:ph type="title"/>
          </p:nvPr>
        </p:nvSpPr>
        <p:spPr>
          <a:xfrm>
            <a:off x="279167" y="804835"/>
            <a:ext cx="11633667" cy="5248332"/>
          </a:xfrm>
          <a:prstGeom prst="rect">
            <a:avLst/>
          </a:prstGeom>
        </p:spPr>
        <p:txBody>
          <a:bodyPr/>
          <a:lstStyle>
            <a:lvl1pPr algn="ctr">
              <a:lnSpc>
                <a:spcPct val="90000"/>
              </a:lnSpc>
              <a:defRPr sz="6000"/>
            </a:lvl1pPr>
          </a:lstStyle>
          <a:p>
            <a:r>
              <a:t>Title Text</a:t>
            </a:r>
          </a:p>
        </p:txBody>
      </p:sp>
      <p:pic>
        <p:nvPicPr>
          <p:cNvPr id="42" name="Ubisoft+Horizontal+Logo+WHITE.png" descr="Ubisoft+Horizontal+Logo+WHITE.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54531" y="6423051"/>
            <a:ext cx="266604" cy="260700"/>
          </a:xfrm>
          <a:prstGeom prst="rect">
            <a:avLst/>
          </a:prstGeom>
          <a:ln w="12700">
            <a:miter lim="400000"/>
          </a:ln>
        </p:spPr>
      </p:pic>
      <p:sp>
        <p:nvSpPr>
          <p:cNvPr id="43" name="Slide Number"/>
          <p:cNvSpPr txBox="1">
            <a:spLocks noGrp="1"/>
          </p:cNvSpPr>
          <p:nvPr>
            <p:ph type="sldNum" sz="quarter" idx="2"/>
          </p:nvPr>
        </p:nvSpPr>
        <p:spPr>
          <a:xfrm>
            <a:off x="11804445" y="6447780"/>
            <a:ext cx="162608" cy="3066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0" rIns="19050" bIns="19050" numCol="1" spcCol="14288" rtlCol="0" anchor="ctr">
            <a:spAutoFit/>
          </a:bodyPr>
          <a:lstStyle>
            <a:lvl1pPr>
              <a:defRPr lang="uk-UA" sz="667" b="1" smtClean="0">
                <a:latin typeface="Ubisoft Sans Bold"/>
                <a:ea typeface="Roboto"/>
                <a:cs typeface="Ubisoft Sans Bold"/>
                <a:sym typeface="Roboto"/>
              </a:defRPr>
            </a:lvl1pPr>
          </a:lstStyle>
          <a:p>
            <a:pPr algn="l">
              <a:lnSpc>
                <a:spcPct val="140000"/>
              </a:lnSpc>
            </a:pPr>
            <a:fld id="{86CB4B4D-7CA3-9044-876B-883B54F8677D}" type="slidenum">
              <a:rPr lang="uk-UA" smtClean="0"/>
              <a:pPr algn="l">
                <a:lnSpc>
                  <a:spcPct val="140000"/>
                </a:lnSpc>
              </a:pPr>
              <a:t>‹#›</a:t>
            </a:fld>
            <a:endParaRPr lang="uk-UA"/>
          </a:p>
        </p:txBody>
      </p:sp>
    </p:spTree>
    <p:extLst>
      <p:ext uri="{BB962C8B-B14F-4D97-AF65-F5344CB8AC3E}">
        <p14:creationId xmlns:p14="http://schemas.microsoft.com/office/powerpoint/2010/main" val="26593289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FE05211A-16F1-4890-86EE-F1ADE8E45E2E}" type="datetimeFigureOut">
              <a:rPr lang="fr-FR" smtClean="0"/>
              <a:t>11/11/2025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241992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E05211A-16F1-4890-86EE-F1ADE8E45E2E}" type="datetimeFigureOut">
              <a:rPr lang="fr-FR" smtClean="0"/>
              <a:t>11/11/2025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956135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FE05211A-16F1-4890-86EE-F1ADE8E45E2E}" type="datetimeFigureOut">
              <a:rPr lang="fr-FR" smtClean="0"/>
              <a:t>11/11/2025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3275000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FE05211A-16F1-4890-86EE-F1ADE8E45E2E}" type="datetimeFigureOut">
              <a:rPr lang="fr-FR" smtClean="0"/>
              <a:t>11/11/2025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659587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FE05211A-16F1-4890-86EE-F1ADE8E45E2E}" type="datetimeFigureOut">
              <a:rPr lang="fr-FR" smtClean="0"/>
              <a:t>11/11/2025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330074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05211A-16F1-4890-86EE-F1ADE8E45E2E}" type="datetimeFigureOut">
              <a:rPr lang="fr-FR" smtClean="0"/>
              <a:t>11/11/2025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364688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05211A-16F1-4890-86EE-F1ADE8E45E2E}" type="datetimeFigureOut">
              <a:rPr lang="fr-FR" smtClean="0"/>
              <a:t>11/11/2025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212722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05211A-16F1-4890-86EE-F1ADE8E45E2E}" type="datetimeFigureOut">
              <a:rPr lang="fr-FR" smtClean="0"/>
              <a:t>11/11/2025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A07FF8-9631-4594-BC3D-BB3A74DC4D1E}" type="slidenum">
              <a:rPr lang="fr-FR" smtClean="0"/>
              <a:t>‹#›</a:t>
            </a:fld>
            <a:endParaRPr lang="fr-FR"/>
          </a:p>
        </p:txBody>
      </p:sp>
    </p:spTree>
    <p:extLst>
      <p:ext uri="{BB962C8B-B14F-4D97-AF65-F5344CB8AC3E}">
        <p14:creationId xmlns:p14="http://schemas.microsoft.com/office/powerpoint/2010/main" val="564936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5211A-16F1-4890-86EE-F1ADE8E45E2E}" type="datetimeFigureOut">
              <a:rPr lang="fr-FR" smtClean="0"/>
              <a:t>11/11/2025</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A07FF8-9631-4594-BC3D-BB3A74DC4D1E}" type="slidenum">
              <a:rPr lang="fr-FR" smtClean="0"/>
              <a:t>‹#›</a:t>
            </a:fld>
            <a:endParaRPr lang="fr-FR"/>
          </a:p>
        </p:txBody>
      </p:sp>
    </p:spTree>
    <p:extLst>
      <p:ext uri="{BB962C8B-B14F-4D97-AF65-F5344CB8AC3E}">
        <p14:creationId xmlns:p14="http://schemas.microsoft.com/office/powerpoint/2010/main" val="2253836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jalammar.github.io/visualizing-neural-machine-translation-mechanics-of-seq2seq-models-with-attention/"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9.gif"/><Relationship Id="rId5" Type="http://schemas.openxmlformats.org/officeDocument/2006/relationships/image" Target="../media/image8.jpe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jalammar.github.io/visualizing-neural-machine-translation-mechanics-of-seq2seq-models-with-attention/"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1.gi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jalammar.github.io/visualizing-neural-machine-translation-mechanics-of-seq2seq-models-with-attention/"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jalammar.github.io/visualizing-neural-machine-translation-mechanics-of-seq2seq-models-with-attention/"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2.gif"/><Relationship Id="rId5" Type="http://schemas.openxmlformats.org/officeDocument/2006/relationships/image" Target="../media/image8.jpe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jalammar.github.io/visualizing-neural-machine-translation-mechanics-of-seq2seq-models-with-attention/"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jpe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jalammar.github.io/visualizing-neural-machine-translation-mechanics-of-seq2seq-models-with-attention/"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4.gif"/><Relationship Id="rId5" Type="http://schemas.openxmlformats.org/officeDocument/2006/relationships/image" Target="../media/image8.jpe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hyperlink" Target="https://chat.openai.com/chat"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5.gi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jalammar.github.io/visualizing-neural-machine-translation-mechanics-of-seq2seq-models-with-attention/"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6.gi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jalammar.github.io/visualizing-neural-machine-translation-mechanics-of-seq2seq-models-with-attention/"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jalammar.github.io/visualizing-neural-machine-translation-mechanics-of-seq2seq-models-with-attention/"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distill.pub/2016/augmented-rnns/#neural-turing-machines"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distill.pub/2016/augmented-rnns/#neural-turing-machines"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jpeg"/><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9.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jpe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jpeg"/><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hyperlink" Target="https://www.midjourney.com/showcase/recent/"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8.jpeg"/><Relationship Id="rId4" Type="http://schemas.openxmlformats.org/officeDocument/2006/relationships/image" Target="../media/image7.png"/></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8.jpeg"/><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8.jpeg"/><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8.jpeg"/><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7.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hyperlink" Target="https://blog.contact-software.com/en/2022/10/gross-groesser-gigantisch-die-folgen-der-riesenmodelle-in-der-ki/"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8.jpeg"/><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hyperlink" Target="https://informationisbeautiful.net/visualizations/the-rise-of-generative-ai-large-language-models-llms-like-chatgpt/" TargetMode="Externa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jpeg"/><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analyticsvidhya.com/blog/2019/03/learn-to-use-elmo-to-extract-features-from-text/#:~:text=ELMo%20is%20a%20novel%20way,as%20well%20as%20the%20industry." TargetMode="External"/><Relationship Id="rId5" Type="http://schemas.openxmlformats.org/officeDocument/2006/relationships/image" Target="../media/image101.gif"/><Relationship Id="rId4" Type="http://schemas.openxmlformats.org/officeDocument/2006/relationships/image" Target="../media/image8.jpeg"/></Relationships>
</file>

<file path=ppt/slides/_rels/slide13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analyticsvidhya.com/blog/2019/03/learn-to-use-elmo-to-extract-features-from-text/#:~:text=ELMo%20is%20a%20novel%20way,as%20well%20as%20the%20industry." TargetMode="External"/><Relationship Id="rId5" Type="http://schemas.openxmlformats.org/officeDocument/2006/relationships/image" Target="../media/image101.gif"/><Relationship Id="rId4" Type="http://schemas.openxmlformats.org/officeDocument/2006/relationships/image" Target="../media/image8.jpeg"/></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hyperlink" Target="https://explosion.ai/demos/displacy-ent" TargetMode="External"/><Relationship Id="rId7" Type="http://schemas.openxmlformats.org/officeDocument/2006/relationships/image" Target="../media/image8.jpe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jalammar.github.io/illustrated-transformer/" TargetMode="External"/><Relationship Id="rId5" Type="http://schemas.openxmlformats.org/officeDocument/2006/relationships/image" Target="../media/image102.png"/><Relationship Id="rId4" Type="http://schemas.openxmlformats.org/officeDocument/2006/relationships/image" Target="../media/image8.jpeg"/></Relationships>
</file>

<file path=ppt/slides/_rels/slide14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hyperlink" Target="http://jalammar.github.io/illustrated-transformer/" TargetMode="External"/><Relationship Id="rId4" Type="http://schemas.openxmlformats.org/officeDocument/2006/relationships/image" Target="../media/image8.jpeg"/></Relationships>
</file>

<file path=ppt/slides/_rels/slide14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hyperlink" Target="http://jalammar.github.io/illustrated-transformer/" TargetMode="External"/><Relationship Id="rId4" Type="http://schemas.openxmlformats.org/officeDocument/2006/relationships/image" Target="../media/image8.jpeg"/></Relationships>
</file>

<file path=ppt/slides/_rels/slide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5.png"/><Relationship Id="rId4" Type="http://schemas.openxmlformats.org/officeDocument/2006/relationships/image" Target="../media/image8.jpeg"/></Relationships>
</file>

<file path=ppt/slides/_rels/slide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5.png"/><Relationship Id="rId4" Type="http://schemas.openxmlformats.org/officeDocument/2006/relationships/image" Target="../media/image8.jpeg"/></Relationships>
</file>

<file path=ppt/slides/_rels/slide148.xml.rels><?xml version="1.0" encoding="UTF-8" standalone="yes"?>
<Relationships xmlns="http://schemas.openxmlformats.org/package/2006/relationships"><Relationship Id="rId8" Type="http://schemas.openxmlformats.org/officeDocument/2006/relationships/hyperlink" Target="http://jalammar.github.io/illustrated-transformer/" TargetMode="External"/><Relationship Id="rId3" Type="http://schemas.openxmlformats.org/officeDocument/2006/relationships/image" Target="../media/image7.png"/><Relationship Id="rId7" Type="http://schemas.openxmlformats.org/officeDocument/2006/relationships/image" Target="../media/image104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6.png"/><Relationship Id="rId10" Type="http://schemas.openxmlformats.org/officeDocument/2006/relationships/image" Target="../media/image100.jpeg"/><Relationship Id="rId4" Type="http://schemas.openxmlformats.org/officeDocument/2006/relationships/image" Target="../media/image8.jpeg"/><Relationship Id="rId9" Type="http://schemas.openxmlformats.org/officeDocument/2006/relationships/image" Target="../media/image107.png"/></Relationships>
</file>

<file path=ppt/slides/_rels/slide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hyperlink" Target="http://jalammar.github.io/illustrated-transformer/" TargetMode="External"/><Relationship Id="rId4" Type="http://schemas.openxmlformats.org/officeDocument/2006/relationships/image" Target="../media/image8.jpeg"/></Relationships>
</file>

<file path=ppt/slides/_rels/slide151.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7.png"/><Relationship Id="rId7" Type="http://schemas.openxmlformats.org/officeDocument/2006/relationships/image" Target="../media/image108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8.jpeg"/></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10.png"/><Relationship Id="rId4" Type="http://schemas.openxmlformats.org/officeDocument/2006/relationships/image" Target="../media/image8.jpeg"/></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11.png"/><Relationship Id="rId4" Type="http://schemas.openxmlformats.org/officeDocument/2006/relationships/image" Target="../media/image8.jpeg"/></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jalammar.github.io/illustrated-transformer/" TargetMode="External"/><Relationship Id="rId5" Type="http://schemas.openxmlformats.org/officeDocument/2006/relationships/image" Target="../media/image112.png"/><Relationship Id="rId4" Type="http://schemas.openxmlformats.org/officeDocument/2006/relationships/image" Target="../media/image8.jpeg"/></Relationships>
</file>

<file path=ppt/slides/_rels/slide15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10.png"/><Relationship Id="rId5" Type="http://schemas.openxmlformats.org/officeDocument/2006/relationships/image" Target="../media/image112.png"/><Relationship Id="rId10" Type="http://schemas.openxmlformats.org/officeDocument/2006/relationships/image" Target="../media/image100.jpeg"/><Relationship Id="rId4" Type="http://schemas.openxmlformats.org/officeDocument/2006/relationships/image" Target="../media/image8.jpeg"/><Relationship Id="rId9" Type="http://schemas.openxmlformats.org/officeDocument/2006/relationships/hyperlink" Target="http://jalammar.github.io/illustrated-transformer/"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jalammar.github.io/illustrated-transformer/"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58.xml.rels><?xml version="1.0" encoding="UTF-8" standalone="yes"?>
<Relationships xmlns="http://schemas.openxmlformats.org/package/2006/relationships"><Relationship Id="rId8" Type="http://schemas.openxmlformats.org/officeDocument/2006/relationships/hyperlink" Target="http://jalammar.github.io/illustrated-transformer/" TargetMode="External"/><Relationship Id="rId3" Type="http://schemas.openxmlformats.org/officeDocument/2006/relationships/image" Target="../media/image7.png"/><Relationship Id="rId7" Type="http://schemas.openxmlformats.org/officeDocument/2006/relationships/image" Target="../media/image11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8.jpeg"/><Relationship Id="rId9" Type="http://schemas.openxmlformats.org/officeDocument/2006/relationships/image" Target="../media/image100.jpeg"/></Relationships>
</file>

<file path=ppt/slides/_rels/slide159.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7.png"/><Relationship Id="rId7" Type="http://schemas.openxmlformats.org/officeDocument/2006/relationships/image" Target="../media/image1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hyperlink" Target="http://textsummarization.net/text-summarizer" TargetMode="External"/><Relationship Id="rId7" Type="http://schemas.openxmlformats.org/officeDocument/2006/relationships/image" Target="../media/image8.jpe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jalammar.github.io/illustrated-transformer/" TargetMode="External"/><Relationship Id="rId5" Type="http://schemas.openxmlformats.org/officeDocument/2006/relationships/image" Target="../media/image119.png"/><Relationship Id="rId4" Type="http://schemas.openxmlformats.org/officeDocument/2006/relationships/image" Target="../media/image8.jpeg"/></Relationships>
</file>

<file path=ppt/slides/_rels/slide1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jalammar.github.io/illustrated-transformer/" TargetMode="External"/><Relationship Id="rId5" Type="http://schemas.openxmlformats.org/officeDocument/2006/relationships/image" Target="../media/image119.png"/><Relationship Id="rId4" Type="http://schemas.openxmlformats.org/officeDocument/2006/relationships/image" Target="../media/image8.jpeg"/></Relationships>
</file>

<file path=ppt/slides/_rels/slide162.xml.rels><?xml version="1.0" encoding="UTF-8" standalone="yes"?>
<Relationships xmlns="http://schemas.openxmlformats.org/package/2006/relationships"><Relationship Id="rId8" Type="http://schemas.openxmlformats.org/officeDocument/2006/relationships/hyperlink" Target="http://jalammar.github.io/illustrated-transformer/" TargetMode="External"/><Relationship Id="rId3" Type="http://schemas.openxmlformats.org/officeDocument/2006/relationships/image" Target="../media/image7.png"/><Relationship Id="rId7" Type="http://schemas.openxmlformats.org/officeDocument/2006/relationships/image" Target="../media/image12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8.jpeg"/><Relationship Id="rId9" Type="http://schemas.openxmlformats.org/officeDocument/2006/relationships/image" Target="../media/image100.jpeg"/></Relationships>
</file>

<file path=ppt/slides/_rels/slide163.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7.png"/><Relationship Id="rId7" Type="http://schemas.openxmlformats.org/officeDocument/2006/relationships/hyperlink" Target="http://jalammar.github.io/illustrated-transformer/"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9.png"/><Relationship Id="rId4" Type="http://schemas.openxmlformats.org/officeDocument/2006/relationships/image" Target="../media/image8.jpeg"/></Relationships>
</file>

<file path=ppt/slides/_rels/slide16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jalammar.github.io/illustrated-transformer/" TargetMode="External"/><Relationship Id="rId5" Type="http://schemas.openxmlformats.org/officeDocument/2006/relationships/image" Target="../media/image122.png"/><Relationship Id="rId4" Type="http://schemas.openxmlformats.org/officeDocument/2006/relationships/image" Target="../media/image8.jpeg"/></Relationships>
</file>

<file path=ppt/slides/_rels/slide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6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jalammar.github.io/illustrated-bert/" TargetMode="External"/><Relationship Id="rId5" Type="http://schemas.openxmlformats.org/officeDocument/2006/relationships/image" Target="../media/image123.png"/><Relationship Id="rId4" Type="http://schemas.openxmlformats.org/officeDocument/2006/relationships/image" Target="../media/image8.jpeg"/></Relationships>
</file>

<file path=ppt/slides/_rels/slide16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jalammar.github.io/illustrated-bert/" TargetMode="External"/><Relationship Id="rId5" Type="http://schemas.openxmlformats.org/officeDocument/2006/relationships/image" Target="../media/image124.pn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hyperlink" Target="https://arxiv.org/pdf/2106.01586.pdf"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jalammar.github.io/illustrated-bert/" TargetMode="External"/><Relationship Id="rId5" Type="http://schemas.openxmlformats.org/officeDocument/2006/relationships/image" Target="../media/image125.png"/><Relationship Id="rId4" Type="http://schemas.openxmlformats.org/officeDocument/2006/relationships/image" Target="../media/image8.jpeg"/></Relationships>
</file>

<file path=ppt/slides/_rels/slide17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jalammar.github.io/illustrated-bert/" TargetMode="External"/><Relationship Id="rId4" Type="http://schemas.openxmlformats.org/officeDocument/2006/relationships/image" Target="../media/image8.jpeg"/></Relationships>
</file>

<file path=ppt/slides/_rels/slide172.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7.png"/><Relationship Id="rId7" Type="http://schemas.openxmlformats.org/officeDocument/2006/relationships/image" Target="../media/image12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hyperlink" Target="http://jalammar.github.io/illustrated-bert/" TargetMode="External"/><Relationship Id="rId4" Type="http://schemas.openxmlformats.org/officeDocument/2006/relationships/image" Target="../media/image8.jpeg"/></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hyperlink" Target="http://jalammar.github.io/illustrated-bert/" TargetMode="External"/><Relationship Id="rId4" Type="http://schemas.openxmlformats.org/officeDocument/2006/relationships/image" Target="../media/image8.jpeg"/></Relationships>
</file>

<file path=ppt/slides/_rels/slide17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hyperlink" Target="http://jalammar.github.io/illustrated-bert/" TargetMode="External"/><Relationship Id="rId4" Type="http://schemas.openxmlformats.org/officeDocument/2006/relationships/image" Target="../media/image8.jpeg"/></Relationships>
</file>

<file path=ppt/slides/_rels/slide17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hyperlink" Target="http://jalammar.github.io/illustrated-bert/" TargetMode="External"/><Relationship Id="rId4" Type="http://schemas.openxmlformats.org/officeDocument/2006/relationships/image" Target="../media/image8.jpeg"/></Relationships>
</file>

<file path=ppt/slides/_rels/slide1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7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olab.research.google.com/github/tensorflow/tpu/blob/master/tools/colab/bert_finetuning_with_cloud_tpus.ipynb" TargetMode="External"/><Relationship Id="rId5" Type="http://schemas.openxmlformats.org/officeDocument/2006/relationships/hyperlink" Target="http://jalammar.github.io/illustrated-bert/" TargetMode="External"/><Relationship Id="rId4" Type="http://schemas.openxmlformats.org/officeDocument/2006/relationships/image" Target="../media/image8.jpeg"/></Relationships>
</file>

<file path=ppt/slides/_rels/slide17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olab.research.google.com/github/tensorflow/tpu/blob/master/tools/colab/bert_finetuning_with_cloud_tpus.ipynb" TargetMode="External"/><Relationship Id="rId5" Type="http://schemas.openxmlformats.org/officeDocument/2006/relationships/hyperlink" Target="http://jalammar.github.io/illustrated-bert/" TargetMode="External"/><Relationship Id="rId4" Type="http://schemas.openxmlformats.org/officeDocument/2006/relationships/image" Target="../media/image8.jpeg"/></Relationships>
</file>

<file path=ppt/slides/_rels/slide1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jpeg"/><Relationship Id="rId4" Type="http://schemas.openxmlformats.org/officeDocument/2006/relationships/image" Target="../media/image7.png"/></Relationships>
</file>

<file path=ppt/slides/_rels/slide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8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hyperlink" Target="https://jalammar.github.io/illustrated-gpt2/" TargetMode="External"/><Relationship Id="rId4" Type="http://schemas.openxmlformats.org/officeDocument/2006/relationships/image" Target="../media/image8.jpeg"/></Relationships>
</file>

<file path=ppt/slides/_rels/slide18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hyperlink" Target="https://jalammar.github.io/illustrated-gpt2/" TargetMode="External"/><Relationship Id="rId4" Type="http://schemas.openxmlformats.org/officeDocument/2006/relationships/image" Target="../media/image8.jpeg"/></Relationships>
</file>

<file path=ppt/slides/_rels/slide1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00.jpeg"/><Relationship Id="rId4" Type="http://schemas.openxmlformats.org/officeDocument/2006/relationships/image" Target="../media/image8.jpeg"/></Relationships>
</file>

<file path=ppt/slides/_rels/slide1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00.jpeg"/><Relationship Id="rId4" Type="http://schemas.openxmlformats.org/officeDocument/2006/relationships/image" Target="../media/image8.jpeg"/></Relationships>
</file>

<file path=ppt/slides/_rels/slide18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hyperlink" Target="https://jalammar.github.io/illustrated-gpt2/" TargetMode="External"/><Relationship Id="rId4" Type="http://schemas.openxmlformats.org/officeDocument/2006/relationships/image" Target="../media/image8.jpeg"/></Relationships>
</file>

<file path=ppt/slides/_rels/slide18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statology.org/understanding-sampling-methods-llms-temperature-top-k-explained/?utm_source=chatgpt.com" TargetMode="External"/><Relationship Id="rId5" Type="http://schemas.openxmlformats.org/officeDocument/2006/relationships/image" Target="../media/image136.png"/><Relationship Id="rId4" Type="http://schemas.openxmlformats.org/officeDocument/2006/relationships/image" Target="../media/image8.jpeg"/></Relationships>
</file>

<file path=ppt/slides/_rels/slide18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7.png"/><Relationship Id="rId7"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statology.org/understanding-sampling-methods-llms-temperature-top-k-explained/?utm_source=chatgpt.com" TargetMode="External"/><Relationship Id="rId5" Type="http://schemas.openxmlformats.org/officeDocument/2006/relationships/image" Target="../media/image138.png"/><Relationship Id="rId4" Type="http://schemas.openxmlformats.org/officeDocument/2006/relationships/image" Target="../media/image8.jpeg"/></Relationships>
</file>

<file path=ppt/slides/_rels/slide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8.jpeg"/></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hyperlink" Target="https://magazine.sebastianraschka.com/p/the-big-llm-architecture-comparison" TargetMode="External"/><Relationship Id="rId4" Type="http://schemas.openxmlformats.org/officeDocument/2006/relationships/image" Target="../media/image8.jpeg"/></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12.xml"/><Relationship Id="rId5" Type="http://schemas.openxmlformats.org/officeDocument/2006/relationships/image" Target="../media/image141.png"/><Relationship Id="rId4" Type="http://schemas.openxmlformats.org/officeDocument/2006/relationships/image" Target="../media/image8.jpeg"/></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hyperlink" Target="https://magazine.sebastianraschka.com/p/the-big-llm-architecture-comparison" TargetMode="External"/><Relationship Id="rId5" Type="http://schemas.openxmlformats.org/officeDocument/2006/relationships/image" Target="../media/image142.png"/><Relationship Id="rId4" Type="http://schemas.openxmlformats.org/officeDocument/2006/relationships/image" Target="../media/image8.jpeg"/></Relationships>
</file>

<file path=ppt/slides/_rels/slide1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9.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9.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1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8.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6" Type="http://schemas.openxmlformats.org/officeDocument/2006/relationships/hyperlink" Target="https://radimrehurek.com/gensim/models/phrases.html"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mlwhiz.com/blog/2019/01/17/deeplearning_nlp_preprocess/"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8.jpeg"/><Relationship Id="rId4" Type="http://schemas.openxmlformats.org/officeDocument/2006/relationships/image" Target="../media/image7.png"/></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12.xml.rels><?xml version="1.0" encoding="UTF-8" standalone="yes"?>
<Relationships xmlns="http://schemas.openxmlformats.org/package/2006/relationships"><Relationship Id="rId8" Type="http://schemas.openxmlformats.org/officeDocument/2006/relationships/hyperlink" Target="https://en.wikipedia.org/wiki/List_of_cognitive_biases" TargetMode="External"/><Relationship Id="rId3" Type="http://schemas.openxmlformats.org/officeDocument/2006/relationships/image" Target="../media/image5.png"/><Relationship Id="rId7"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www.visualcapitalist.com/wp-content/uploads/2017/09/cognitive-bias.jpg"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13.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45.png"/><Relationship Id="rId7" Type="http://schemas.openxmlformats.org/officeDocument/2006/relationships/hyperlink" Target="http://www.visualcapitalist.com/wp-content/uploads/2017/09/cognitive-bias.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towardsdatascience.com/how-to-prevent-misinformation-in-data-visualization-1521a96e6431"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towardsdatascience.com/how-to-prevent-misinformation-in-data-visualization-1521a96e6431"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8.jpeg"/><Relationship Id="rId4" Type="http://schemas.openxmlformats.org/officeDocument/2006/relationships/image" Target="../media/image7.png"/></Relationships>
</file>

<file path=ppt/slides/_rels/slide217.xml.rels><?xml version="1.0" encoding="UTF-8" standalone="yes"?>
<Relationships xmlns="http://schemas.openxmlformats.org/package/2006/relationships"><Relationship Id="rId8" Type="http://schemas.openxmlformats.org/officeDocument/2006/relationships/hyperlink" Target="https://socviz.co/lookatdata.html" TargetMode="External"/><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218.xml.rels><?xml version="1.0" encoding="UTF-8" standalone="yes"?>
<Relationships xmlns="http://schemas.openxmlformats.org/package/2006/relationships"><Relationship Id="rId8" Type="http://schemas.openxmlformats.org/officeDocument/2006/relationships/hyperlink" Target="https://socviz.co/lookatdata.html" TargetMode="External"/><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2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8.jpe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8.jpeg"/><Relationship Id="rId4" Type="http://schemas.openxmlformats.org/officeDocument/2006/relationships/image" Target="../media/image7.png"/></Relationships>
</file>

<file path=ppt/slides/_rels/slide2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8.jpeg"/><Relationship Id="rId4" Type="http://schemas.openxmlformats.org/officeDocument/2006/relationships/image" Target="../media/image7.png"/></Relationships>
</file>

<file path=ppt/slides/_rels/slide2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3.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datavizproject.com/"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4.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www.data-to-viz.com/caveats.html"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www.csc2.ncsu.edu/faculty/healey/tweet_viz/tweet_app/"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56.jpeg"/><Relationship Id="rId5" Type="http://schemas.openxmlformats.org/officeDocument/2006/relationships/image" Target="../media/image8.jpeg"/><Relationship Id="rId4" Type="http://schemas.openxmlformats.org/officeDocument/2006/relationships/image" Target="../media/image7.png"/></Relationships>
</file>

<file path=ppt/slides/_rels/slide2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7.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app.minemytext.com/project/248/"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8.jpeg"/><Relationship Id="rId4" Type="http://schemas.openxmlformats.org/officeDocument/2006/relationships/image" Target="../media/image7.png"/></Relationships>
</file>

<file path=ppt/slides/_rels/slide2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59.jpeg"/><Relationship Id="rId5" Type="http://schemas.openxmlformats.org/officeDocument/2006/relationships/image" Target="../media/image8.jpeg"/><Relationship Id="rId4" Type="http://schemas.openxmlformats.org/officeDocument/2006/relationships/image" Target="../media/image7.png"/></Relationships>
</file>

<file path=ppt/slides/_rels/slide2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8.jpe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8.jpeg"/><Relationship Id="rId4" Type="http://schemas.openxmlformats.org/officeDocument/2006/relationships/image" Target="../media/image7.png"/></Relationships>
</file>

<file path=ppt/slides/_rels/slide2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8.jpeg"/><Relationship Id="rId4" Type="http://schemas.openxmlformats.org/officeDocument/2006/relationships/image" Target="../media/image7.png"/></Relationships>
</file>

<file path=ppt/slides/_rels/slide2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3.jpeg"/><Relationship Id="rId5" Type="http://schemas.openxmlformats.org/officeDocument/2006/relationships/image" Target="../media/image8.jpeg"/><Relationship Id="rId4" Type="http://schemas.openxmlformats.org/officeDocument/2006/relationships/image" Target="../media/image7.png"/></Relationships>
</file>

<file path=ppt/slides/_rels/slide2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8.jpeg"/><Relationship Id="rId4" Type="http://schemas.openxmlformats.org/officeDocument/2006/relationships/image" Target="../media/image7.png"/></Relationships>
</file>

<file path=ppt/slides/_rels/slide2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8.jpeg"/><Relationship Id="rId4" Type="http://schemas.openxmlformats.org/officeDocument/2006/relationships/image" Target="../media/image7.png"/></Relationships>
</file>

<file path=ppt/slides/_rels/slide2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8.jpeg"/><Relationship Id="rId4" Type="http://schemas.openxmlformats.org/officeDocument/2006/relationships/image" Target="../media/image7.png"/></Relationships>
</file>

<file path=ppt/slides/_rels/slide2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8.jpeg"/><Relationship Id="rId4" Type="http://schemas.openxmlformats.org/officeDocument/2006/relationships/image" Target="../media/image7.png"/></Relationships>
</file>

<file path=ppt/slides/_rels/slide2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8.jpeg"/><Relationship Id="rId4" Type="http://schemas.openxmlformats.org/officeDocument/2006/relationships/image" Target="../media/image7.png"/></Relationships>
</file>

<file path=ppt/slides/_rels/slide2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9.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public.tableau.com/views/NYT-comments/Dashboard?:embed=y&amp;:showVizHome=no&amp;:showTabs=y&amp;:display_count=y&amp;:display_static_image=y&amp;:bootstrapWhenNotified=true#5"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public.tableau.com/en-us/s/gallery/sentiment-analysis"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1.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public.tableau.com/views/NYT-comments/Dashboard?:embed=y&amp;:showVizHome=no&amp;:showTabs=y&amp;:display_count=y&amp;:display_static_image=y&amp;:bootstrapWhenNotified=true#5"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2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8.jpeg"/><Relationship Id="rId4" Type="http://schemas.openxmlformats.org/officeDocument/2006/relationships/image" Target="../media/image7.png"/></Relationships>
</file>

<file path=ppt/slides/_rels/slide2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8.jpeg"/><Relationship Id="rId4" Type="http://schemas.openxmlformats.org/officeDocument/2006/relationships/image" Target="../media/image7.png"/></Relationships>
</file>

<file path=ppt/slides/_rels/slide24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8.jpeg"/><Relationship Id="rId4" Type="http://schemas.openxmlformats.org/officeDocument/2006/relationships/image" Target="../media/image7.png"/></Relationships>
</file>

<file path=ppt/slides/_rels/slide244.xml.rels><?xml version="1.0" encoding="UTF-8" standalone="yes"?>
<Relationships xmlns="http://schemas.openxmlformats.org/package/2006/relationships"><Relationship Id="rId8" Type="http://schemas.openxmlformats.org/officeDocument/2006/relationships/image" Target="../media/image178.jpeg"/><Relationship Id="rId3" Type="http://schemas.openxmlformats.org/officeDocument/2006/relationships/image" Target="../media/image5.png"/><Relationship Id="rId7" Type="http://schemas.openxmlformats.org/officeDocument/2006/relationships/image" Target="../media/image177.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8.jpeg"/><Relationship Id="rId10" Type="http://schemas.openxmlformats.org/officeDocument/2006/relationships/image" Target="../media/image180.png"/><Relationship Id="rId4" Type="http://schemas.openxmlformats.org/officeDocument/2006/relationships/image" Target="../media/image7.png"/><Relationship Id="rId9" Type="http://schemas.openxmlformats.org/officeDocument/2006/relationships/image" Target="../media/image179.png"/></Relationships>
</file>

<file path=ppt/slides/_rels/slide2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2.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2.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2.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2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3.jp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5.png"/><Relationship Id="rId7"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90.png"/><Relationship Id="rId9"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scikit-learn.org/stable/modules/generated/sklearn.feature_extraction.text.TfidfVectorizer.html"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kdnuggets.com/2018/08/wtf-tf-idf.html"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8.jpe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png"/><Relationship Id="rId5" Type="http://schemas.openxmlformats.org/officeDocument/2006/relationships/image" Target="../media/image8.jpeg"/><Relationship Id="rId10"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8.jpe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5.png"/><Relationship Id="rId7"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hyperlink" Target="https://www.researchgate.net/publication/319954363_Deep_Learning_Based_Technique_for_Plagiarism_Detection_in_Arabic_Texts/" TargetMode="External"/><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hyperlink" Target="https://lena-voita.github.io/nlp_course/word_embeddings.html"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hyperlink" Target="https://lena-voita.github.io/nlp_course/word_embeddings.html" TargetMode="External"/><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hyperlink" Target="https://projector.tensorflow.org/" TargetMode="External"/><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hyperlink" Target="https://lena-voita.github.io/nlp_course/word_embedding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hyperlink" Target="https://lena-voita.github.io/nlp_course/word_embeddings.htm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hyperlink" Target="https://lena-voita.github.io/nlp_course/word_embeddings.html"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mccormickml.com/2016/04/19/word2vec-tutorial-the-skip-gram-model/" TargetMode="External"/><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hyperlink" Target="http://mccormickml.com/2016/04/19/word2vec-tutorial-the-skip-gram-model/" TargetMode="External"/><Relationship Id="rId12"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11"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image" Target="../media/image53.png"/><Relationship Id="rId9" Type="http://schemas.openxmlformats.org/officeDocument/2006/relationships/image" Target="../media/image291.png"/></Relationships>
</file>

<file path=ppt/slides/_rels/slide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lena-voita.github.io/nlp_course/word_embeddings.html" TargetMode="External"/><Relationship Id="rId7" Type="http://schemas.openxmlformats.org/officeDocument/2006/relationships/image" Target="../media/image310.png"/><Relationship Id="rId2" Type="http://schemas.openxmlformats.org/officeDocument/2006/relationships/image" Target="../media/image22.png"/><Relationship Id="rId1" Type="http://schemas.openxmlformats.org/officeDocument/2006/relationships/slideLayout" Target="../slideLayouts/slideLayout2.xml"/><Relationship Id="rId10" Type="http://schemas.openxmlformats.org/officeDocument/2006/relationships/image" Target="../media/image8.jpeg"/><Relationship Id="rId9" Type="http://schemas.openxmlformats.org/officeDocument/2006/relationships/image" Target="../media/image7.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00.png"/><Relationship Id="rId9" Type="http://schemas.openxmlformats.org/officeDocument/2006/relationships/image" Target="../media/image8.jpeg"/></Relationships>
</file>

<file path=ppt/slides/_rels/slide66.xml.rels><?xml version="1.0" encoding="UTF-8" standalone="yes"?>
<Relationships xmlns="http://schemas.openxmlformats.org/package/2006/relationships"><Relationship Id="rId8" Type="http://schemas.openxmlformats.org/officeDocument/2006/relationships/hyperlink" Target="https://lena-voita.github.io/nlp_course/word_embeddings.html" TargetMode="External"/><Relationship Id="rId7" Type="http://schemas.openxmlformats.org/officeDocument/2006/relationships/image" Target="../media/image5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21.png"/><Relationship Id="rId11" Type="http://schemas.openxmlformats.org/officeDocument/2006/relationships/image" Target="../media/image8.jpeg"/><Relationship Id="rId10" Type="http://schemas.openxmlformats.org/officeDocument/2006/relationships/image" Target="../media/image7.png"/><Relationship Id="rId9"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hyperlink" Target="https://medium.com/analytics-vidhya/maths-behind-word2vec-explained-38d74f32726b" TargetMode="External"/><Relationship Id="rId3" Type="http://schemas.openxmlformats.org/officeDocument/2006/relationships/image" Target="../media/image55.png"/><Relationship Id="rId7" Type="http://schemas.openxmlformats.org/officeDocument/2006/relationships/image" Target="../media/image321.png"/><Relationship Id="rId2" Type="http://schemas.openxmlformats.org/officeDocument/2006/relationships/image" Target="../media/image22.png"/><Relationship Id="rId1" Type="http://schemas.openxmlformats.org/officeDocument/2006/relationships/slideLayout" Target="../slideLayouts/slideLayout2.xml"/><Relationship Id="rId11" Type="http://schemas.openxmlformats.org/officeDocument/2006/relationships/image" Target="../media/image8.jpeg"/><Relationship Id="rId10" Type="http://schemas.openxmlformats.org/officeDocument/2006/relationships/image" Target="../media/image7.png"/><Relationship Id="rId9"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8.jpe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hyperlink" Target="https://lena-voita.github.io/nlp_course/word_embedding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57.png"/><Relationship Id="rId2" Type="http://schemas.openxmlformats.org/officeDocument/2006/relationships/image" Target="../media/image22.png"/><Relationship Id="rId1" Type="http://schemas.openxmlformats.org/officeDocument/2006/relationships/slideLayout" Target="../slideLayouts/slideLayout2.xml"/><Relationship Id="rId11" Type="http://schemas.openxmlformats.org/officeDocument/2006/relationships/image" Target="../media/image8.jpeg"/><Relationship Id="rId10" Type="http://schemas.openxmlformats.org/officeDocument/2006/relationships/image" Target="../media/image7.png"/><Relationship Id="rId4" Type="http://schemas.openxmlformats.org/officeDocument/2006/relationships/hyperlink" Target="https://lena-voita.github.io/nlp_course/word_embeddings.html" TargetMode="External"/><Relationship Id="rId9" Type="http://schemas.openxmlformats.org/officeDocument/2006/relationships/image" Target="../media/image5.png"/></Relationships>
</file>

<file path=ppt/slides/_rels/slide71.xml.rels><?xml version="1.0" encoding="UTF-8" standalone="yes"?>
<Relationships xmlns="http://schemas.openxmlformats.org/package/2006/relationships"><Relationship Id="rId8" Type="http://schemas.openxmlformats.org/officeDocument/2006/relationships/hyperlink" Target="https://lena-voita.github.io/nlp_course/word_embeddings.html" TargetMode="External"/><Relationship Id="rId3" Type="http://schemas.openxmlformats.org/officeDocument/2006/relationships/image" Target="../media/image57.png"/><Relationship Id="rId7" Type="http://schemas.openxmlformats.org/officeDocument/2006/relationships/image" Target="../media/image280.png"/><Relationship Id="rId12"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11" Type="http://schemas.openxmlformats.org/officeDocument/2006/relationships/image" Target="../media/image7.png"/><Relationship Id="rId10" Type="http://schemas.openxmlformats.org/officeDocument/2006/relationships/image" Target="../media/image5.png"/><Relationship Id="rId9" Type="http://schemas.openxmlformats.org/officeDocument/2006/relationships/image" Target="../media/image290.png"/></Relationships>
</file>

<file path=ppt/slides/_rels/slide72.xml.rels><?xml version="1.0" encoding="UTF-8" standalone="yes"?>
<Relationships xmlns="http://schemas.openxmlformats.org/package/2006/relationships"><Relationship Id="rId3" Type="http://schemas.openxmlformats.org/officeDocument/2006/relationships/hyperlink" Target="https://lena-voita.github.io/nlp_course/word_embeddings.html" TargetMode="External"/><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lena-voita.github.io/nlp_course/word_embeddings.html" TargetMode="External"/><Relationship Id="rId9" Type="http://schemas.openxmlformats.org/officeDocument/2006/relationships/image" Target="../media/image8.jpeg"/></Relationships>
</file>

<file path=ppt/slides/_rels/slide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png"/><Relationship Id="rId7" Type="http://schemas.openxmlformats.org/officeDocument/2006/relationships/image" Target="../media/image39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0.png"/><Relationship Id="rId10" Type="http://schemas.openxmlformats.org/officeDocument/2006/relationships/image" Target="../media/image8.jpeg"/><Relationship Id="rId9"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7.png"/><Relationship Id="rId3" Type="http://schemas.openxmlformats.org/officeDocument/2006/relationships/image" Target="../media/image22.png"/><Relationship Id="rId7" Type="http://schemas.openxmlformats.org/officeDocument/2006/relationships/image" Target="../media/image400.png"/><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11" Type="http://schemas.openxmlformats.org/officeDocument/2006/relationships/image" Target="../media/image440.png"/><Relationship Id="rId10" Type="http://schemas.openxmlformats.org/officeDocument/2006/relationships/image" Target="../media/image430.png"/><Relationship Id="rId4" Type="http://schemas.openxmlformats.org/officeDocument/2006/relationships/hyperlink" Target="https://lena-voita.github.io/nlp_course/word_embeddings.html" TargetMode="External"/><Relationship Id="rId9" Type="http://schemas.openxmlformats.org/officeDocument/2006/relationships/image" Target="../media/image420.png"/><Relationship Id="rId14" Type="http://schemas.openxmlformats.org/officeDocument/2006/relationships/image" Target="../media/image8.jpeg"/></Relationships>
</file>

<file path=ppt/slides/_rels/slide76.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22.png"/><Relationship Id="rId7" Type="http://schemas.openxmlformats.org/officeDocument/2006/relationships/image" Target="../media/image450.png"/><Relationship Id="rId12"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11"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hyperlink" Target="https://lena-voita.github.io/nlp_course/word_embeddings.html" TargetMode="External"/><Relationship Id="rId9" Type="http://schemas.openxmlformats.org/officeDocument/2006/relationships/image" Target="../media/image470.png"/></Relationships>
</file>

<file path=ppt/slides/_rels/slide7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lena-voita.github.io/nlp_course/word_embeddings.html" TargetMode="External"/><Relationship Id="rId7" Type="http://schemas.openxmlformats.org/officeDocument/2006/relationships/image" Target="../media/image490.png"/><Relationship Id="rId2" Type="http://schemas.openxmlformats.org/officeDocument/2006/relationships/image" Target="../media/image22.png"/><Relationship Id="rId1" Type="http://schemas.openxmlformats.org/officeDocument/2006/relationships/slideLayout" Target="../slideLayouts/slideLayout2.xml"/><Relationship Id="rId11" Type="http://schemas.openxmlformats.org/officeDocument/2006/relationships/image" Target="../media/image8.jpeg"/><Relationship Id="rId10" Type="http://schemas.openxmlformats.org/officeDocument/2006/relationships/image" Target="../media/image7.png"/><Relationship Id="rId9"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hyperlink" Target="https://lena-voita.github.io/nlp_course/word_embeddings.html" TargetMode="External"/><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hyperlink" Target="https://lena-voita.github.io/nlp_course/word_embeddings.html" TargetMode="External"/><Relationship Id="rId7"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jp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jp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youtube.com/watch?v=UNmqTiOnRfg"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8.jpe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5.gif"/><Relationship Id="rId5" Type="http://schemas.openxmlformats.org/officeDocument/2006/relationships/image" Target="../media/image8.jpe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8.jpe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7.gif"/><Relationship Id="rId5" Type="http://schemas.openxmlformats.org/officeDocument/2006/relationships/image" Target="../media/image8.jpe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hyperlink" Target="https://distill.pub/2019/memorization-in-rnns/"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0.gif"/><Relationship Id="rId5" Type="http://schemas.openxmlformats.org/officeDocument/2006/relationships/image" Target="../media/image8.jpe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8.jpe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2.pn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hyperlink" Target="https://www.cs.ryerson.ca/~aharley/vis/conv/"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8.jpe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8.jpe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8.jpe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7.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jpe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8.gi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jalammar.github.io/visualizing-neural-machine-translation-mechanics-of-seq2seq-models-with-attention/"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8" Type="http://schemas.openxmlformats.org/officeDocument/2006/relationships/hyperlink" Target="https://ruder.io/a-review-of-the-recent-history-of-nlp/" TargetMode="External"/><Relationship Id="rId3" Type="http://schemas.openxmlformats.org/officeDocument/2006/relationships/image" Target="../media/image5.png"/><Relationship Id="rId7" Type="http://schemas.openxmlformats.org/officeDocument/2006/relationships/image" Target="../media/image7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x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4689" b="28853"/>
          <a:stretch/>
        </p:blipFill>
        <p:spPr>
          <a:xfrm>
            <a:off x="0" y="-12700"/>
            <a:ext cx="12192000" cy="6883401"/>
          </a:xfrm>
          <a:prstGeom prst="rect">
            <a:avLst/>
          </a:prstGeom>
        </p:spPr>
      </p:pic>
      <p:sp>
        <p:nvSpPr>
          <p:cNvPr id="5" name="Rectangle 4"/>
          <p:cNvSpPr/>
          <p:nvPr/>
        </p:nvSpPr>
        <p:spPr>
          <a:xfrm>
            <a:off x="0" y="-12700"/>
            <a:ext cx="12192000" cy="68707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extBox 5"/>
          <p:cNvSpPr txBox="1"/>
          <p:nvPr/>
        </p:nvSpPr>
        <p:spPr>
          <a:xfrm>
            <a:off x="2717800" y="2828836"/>
            <a:ext cx="6756400"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Natural </a:t>
            </a:r>
            <a:r>
              <a:rPr lang="fr-FR" sz="3600" b="1" dirty="0" err="1">
                <a:solidFill>
                  <a:schemeClr val="bg1"/>
                </a:solidFill>
                <a:latin typeface="Ubisoft Sans" panose="02000504030000020004" pitchFamily="2" charset="-78"/>
                <a:cs typeface="Ubisoft Sans" panose="02000504030000020004" pitchFamily="2" charset="-78"/>
              </a:rPr>
              <a:t>Language</a:t>
            </a:r>
            <a:r>
              <a:rPr lang="fr-FR" sz="3600" b="1" dirty="0">
                <a:solidFill>
                  <a:schemeClr val="bg1"/>
                </a:solidFill>
                <a:latin typeface="Ubisoft Sans" panose="02000504030000020004" pitchFamily="2" charset="-78"/>
                <a:cs typeface="Ubisoft Sans" panose="02000504030000020004" pitchFamily="2" charset="-78"/>
              </a:rPr>
              <a:t> </a:t>
            </a:r>
            <a:r>
              <a:rPr lang="fr-FR" sz="3600" b="1" dirty="0" err="1">
                <a:solidFill>
                  <a:schemeClr val="bg1"/>
                </a:solidFill>
                <a:latin typeface="Ubisoft Sans" panose="02000504030000020004" pitchFamily="2" charset="-78"/>
                <a:cs typeface="Ubisoft Sans" panose="02000504030000020004" pitchFamily="2" charset="-78"/>
              </a:rPr>
              <a:t>Processing</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325" y="5515429"/>
            <a:ext cx="1143868" cy="1050985"/>
          </a:xfrm>
          <a:prstGeom prst="rect">
            <a:avLst/>
          </a:prstGeom>
        </p:spPr>
      </p:pic>
      <p:pic>
        <p:nvPicPr>
          <p:cNvPr id="1026"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0056" y="5515429"/>
            <a:ext cx="2160400" cy="1039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22725" y="5239381"/>
            <a:ext cx="4146550" cy="738664"/>
          </a:xfrm>
          <a:prstGeom prst="rect">
            <a:avLst/>
          </a:prstGeom>
          <a:noFill/>
        </p:spPr>
        <p:txBody>
          <a:bodyPr wrap="square" rtlCol="0">
            <a:spAutoFit/>
          </a:bodyPr>
          <a:lstStyle/>
          <a:p>
            <a:pPr algn="ctr"/>
            <a:r>
              <a:rPr lang="fr-FR" sz="1400" b="1" dirty="0">
                <a:solidFill>
                  <a:schemeClr val="bg1"/>
                </a:solidFill>
                <a:latin typeface="Ubisoft Sans" panose="02000504030000020004" pitchFamily="2" charset="-78"/>
                <a:cs typeface="Ubisoft Sans" panose="02000504030000020004" pitchFamily="2" charset="-78"/>
              </a:rPr>
              <a:t>Maxime Sazadaly</a:t>
            </a:r>
          </a:p>
          <a:p>
            <a:pPr algn="ctr"/>
            <a:r>
              <a:rPr lang="fr-FR" sz="1400" b="1" dirty="0">
                <a:solidFill>
                  <a:schemeClr val="bg1"/>
                </a:solidFill>
                <a:latin typeface="Ubisoft Sans" panose="02000504030000020004" pitchFamily="2" charset="-78"/>
                <a:cs typeface="Ubisoft Sans" panose="02000504030000020004" pitchFamily="2" charset="-78"/>
              </a:rPr>
              <a:t> </a:t>
            </a:r>
          </a:p>
          <a:p>
            <a:pPr algn="ctr"/>
            <a:r>
              <a:rPr lang="fr-FR" sz="1400" b="1" dirty="0">
                <a:solidFill>
                  <a:schemeClr val="bg1"/>
                </a:solidFill>
                <a:latin typeface="Ubisoft Sans" panose="02000504030000020004" pitchFamily="2" charset="-78"/>
                <a:cs typeface="Ubisoft Sans" panose="02000504030000020004" pitchFamily="2" charset="-78"/>
              </a:rPr>
              <a:t>maxime.sazadaly@ubisoft.com</a:t>
            </a:r>
          </a:p>
        </p:txBody>
      </p:sp>
      <p:pic>
        <p:nvPicPr>
          <p:cNvPr id="11" name="Picture 2" descr="https://world.ubisoft.org/job/itd/SecurityRiskManagement/Internal.Documents/Data%20Classification%20Cartridge/L1_normal_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52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NLU/NLP DEFINITION</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40" name="TextBox 39"/>
          <p:cNvSpPr txBox="1"/>
          <p:nvPr/>
        </p:nvSpPr>
        <p:spPr>
          <a:xfrm>
            <a:off x="3420385" y="3359815"/>
            <a:ext cx="5351230" cy="1323439"/>
          </a:xfrm>
          <a:prstGeom prst="rect">
            <a:avLst/>
          </a:prstGeom>
          <a:noFill/>
        </p:spPr>
        <p:txBody>
          <a:bodyPr wrap="square" rtlCol="0">
            <a:spAutoFit/>
          </a:bodyPr>
          <a:lstStyle/>
          <a:p>
            <a:pPr algn="just"/>
            <a:r>
              <a:rPr lang="fr-FR" sz="2000" dirty="0">
                <a:latin typeface="Ubisoft Sans" panose="02000504030000020004" pitchFamily="2" charset="-78"/>
                <a:cs typeface="Ubisoft Sans" panose="02000504030000020004" pitchFamily="2" charset="-78"/>
              </a:rPr>
              <a:t>Relates to </a:t>
            </a:r>
            <a:r>
              <a:rPr lang="fr-FR" sz="2000" dirty="0" err="1">
                <a:latin typeface="Ubisoft Sans" panose="02000504030000020004" pitchFamily="2" charset="-78"/>
                <a:cs typeface="Ubisoft Sans" panose="02000504030000020004" pitchFamily="2" charset="-78"/>
              </a:rPr>
              <a:t>any</a:t>
            </a:r>
            <a:r>
              <a:rPr lang="fr-FR" sz="2000" dirty="0">
                <a:latin typeface="Ubisoft Sans" panose="02000504030000020004" pitchFamily="2" charset="-78"/>
                <a:cs typeface="Ubisoft Sans" panose="02000504030000020004" pitchFamily="2" charset="-78"/>
              </a:rPr>
              <a:t> machine </a:t>
            </a:r>
            <a:r>
              <a:rPr lang="fr-FR" sz="2000" dirty="0" err="1">
                <a:latin typeface="Ubisoft Sans" panose="02000504030000020004" pitchFamily="2" charset="-78"/>
                <a:cs typeface="Ubisoft Sans" panose="02000504030000020004" pitchFamily="2" charset="-78"/>
              </a:rPr>
              <a:t>learning</a:t>
            </a:r>
            <a:r>
              <a:rPr lang="fr-FR" sz="2000" dirty="0">
                <a:latin typeface="Ubisoft Sans" panose="02000504030000020004" pitchFamily="2" charset="-78"/>
                <a:cs typeface="Ubisoft Sans" panose="02000504030000020004" pitchFamily="2" charset="-78"/>
              </a:rPr>
              <a:t> / </a:t>
            </a:r>
            <a:r>
              <a:rPr lang="fr-FR" sz="2000" dirty="0" err="1">
                <a:latin typeface="Ubisoft Sans" panose="02000504030000020004" pitchFamily="2" charset="-78"/>
                <a:cs typeface="Ubisoft Sans" panose="02000504030000020004" pitchFamily="2" charset="-78"/>
              </a:rPr>
              <a:t>statistical</a:t>
            </a:r>
            <a:r>
              <a:rPr lang="fr-FR" sz="2000" dirty="0">
                <a:latin typeface="Ubisoft Sans" panose="02000504030000020004" pitchFamily="2" charset="-78"/>
                <a:cs typeface="Ubisoft Sans" panose="02000504030000020004" pitchFamily="2" charset="-78"/>
              </a:rPr>
              <a:t> model system </a:t>
            </a:r>
            <a:r>
              <a:rPr lang="fr-FR" sz="2000" dirty="0" err="1">
                <a:latin typeface="Ubisoft Sans" panose="02000504030000020004" pitchFamily="2" charset="-78"/>
                <a:cs typeface="Ubisoft Sans" panose="02000504030000020004" pitchFamily="2" charset="-78"/>
              </a:rPr>
              <a:t>that</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aims</a:t>
            </a:r>
            <a:r>
              <a:rPr lang="fr-FR" sz="2000" dirty="0">
                <a:latin typeface="Ubisoft Sans" panose="02000504030000020004" pitchFamily="2" charset="-78"/>
                <a:cs typeface="Ubisoft Sans" panose="02000504030000020004" pitchFamily="2" charset="-78"/>
              </a:rPr>
              <a:t> to </a:t>
            </a:r>
            <a:r>
              <a:rPr lang="fr-FR" sz="2000" dirty="0" err="1">
                <a:latin typeface="Ubisoft Sans" panose="02000504030000020004" pitchFamily="2" charset="-78"/>
                <a:cs typeface="Ubisoft Sans" panose="02000504030000020004" pitchFamily="2" charset="-78"/>
              </a:rPr>
              <a:t>modelize</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any</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ordered</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sequence</a:t>
            </a:r>
            <a:r>
              <a:rPr lang="fr-FR" sz="2000" dirty="0">
                <a:latin typeface="Ubisoft Sans" panose="02000504030000020004" pitchFamily="2" charset="-78"/>
                <a:cs typeface="Ubisoft Sans" panose="02000504030000020004" pitchFamily="2" charset="-78"/>
              </a:rPr>
              <a:t> of </a:t>
            </a:r>
            <a:r>
              <a:rPr lang="fr-FR" sz="2000" dirty="0" err="1">
                <a:latin typeface="Ubisoft Sans" panose="02000504030000020004" pitchFamily="2" charset="-78"/>
                <a:cs typeface="Ubisoft Sans" panose="02000504030000020004" pitchFamily="2" charset="-78"/>
              </a:rPr>
              <a:t>symbols</a:t>
            </a:r>
            <a:r>
              <a:rPr lang="fr-FR" sz="2000" dirty="0">
                <a:latin typeface="Ubisoft Sans" panose="02000504030000020004" pitchFamily="2" charset="-78"/>
                <a:cs typeface="Ubisoft Sans" panose="02000504030000020004" pitchFamily="2" charset="-78"/>
              </a:rPr>
              <a:t> or </a:t>
            </a:r>
            <a:r>
              <a:rPr lang="fr-FR" sz="2000" dirty="0" err="1">
                <a:latin typeface="Ubisoft Sans" panose="02000504030000020004" pitchFamily="2" charset="-78"/>
                <a:cs typeface="Ubisoft Sans" panose="02000504030000020004" pitchFamily="2" charset="-78"/>
              </a:rPr>
              <a:t>extract</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knowledge</a:t>
            </a:r>
            <a:r>
              <a:rPr lang="fr-FR" sz="2000" dirty="0">
                <a:latin typeface="Ubisoft Sans" panose="02000504030000020004" pitchFamily="2" charset="-78"/>
                <a:cs typeface="Ubisoft Sans" panose="02000504030000020004" pitchFamily="2" charset="-78"/>
              </a:rPr>
              <a:t> from </a:t>
            </a:r>
            <a:r>
              <a:rPr lang="fr-FR" sz="2000" dirty="0" err="1">
                <a:latin typeface="Ubisoft Sans" panose="02000504030000020004" pitchFamily="2" charset="-78"/>
                <a:cs typeface="Ubisoft Sans" panose="02000504030000020004" pitchFamily="2" charset="-78"/>
              </a:rPr>
              <a:t>it</a:t>
            </a:r>
            <a:r>
              <a:rPr lang="fr-FR" sz="2000" dirty="0">
                <a:latin typeface="Ubisoft Sans" panose="02000504030000020004" pitchFamily="2" charset="-78"/>
                <a:cs typeface="Ubisoft Sans" panose="02000504030000020004" pitchFamily="2" charset="-78"/>
              </a:rPr>
              <a:t>.</a:t>
            </a:r>
          </a:p>
        </p:txBody>
      </p:sp>
      <p:sp>
        <p:nvSpPr>
          <p:cNvPr id="42" name="TextBox 41"/>
          <p:cNvSpPr txBox="1"/>
          <p:nvPr/>
        </p:nvSpPr>
        <p:spPr>
          <a:xfrm>
            <a:off x="3420385" y="2172369"/>
            <a:ext cx="5351230" cy="523220"/>
          </a:xfrm>
          <a:prstGeom prst="rect">
            <a:avLst/>
          </a:prstGeom>
          <a:noFill/>
        </p:spPr>
        <p:txBody>
          <a:bodyPr wrap="square" rtlCol="0">
            <a:spAutoFit/>
          </a:bodyPr>
          <a:lstStyle/>
          <a:p>
            <a:pPr algn="ctr"/>
            <a:r>
              <a:rPr lang="fr-FR" sz="2800" b="1" dirty="0">
                <a:latin typeface="Ubisoft Sans" panose="02000504030000020004" pitchFamily="2" charset="-78"/>
                <a:cs typeface="Ubisoft Sans" panose="02000504030000020004" pitchFamily="2" charset="-78"/>
              </a:rPr>
              <a:t>Natural </a:t>
            </a:r>
            <a:r>
              <a:rPr lang="fr-FR" sz="2800" b="1" dirty="0" err="1">
                <a:latin typeface="Ubisoft Sans" panose="02000504030000020004" pitchFamily="2" charset="-78"/>
                <a:cs typeface="Ubisoft Sans" panose="02000504030000020004" pitchFamily="2" charset="-78"/>
              </a:rPr>
              <a:t>Language</a:t>
            </a:r>
            <a:r>
              <a:rPr lang="fr-FR" sz="2800" b="1" dirty="0">
                <a:latin typeface="Ubisoft Sans" panose="02000504030000020004" pitchFamily="2" charset="-78"/>
                <a:cs typeface="Ubisoft Sans" panose="02000504030000020004" pitchFamily="2" charset="-78"/>
              </a:rPr>
              <a:t> {Something}</a:t>
            </a:r>
          </a:p>
        </p:txBody>
      </p:sp>
      <p:sp>
        <p:nvSpPr>
          <p:cNvPr id="11" name="TextBox 10"/>
          <p:cNvSpPr txBox="1"/>
          <p:nvPr/>
        </p:nvSpPr>
        <p:spPr>
          <a:xfrm>
            <a:off x="3420385" y="4952587"/>
            <a:ext cx="5351230" cy="307777"/>
          </a:xfrm>
          <a:prstGeom prst="rect">
            <a:avLst/>
          </a:prstGeom>
          <a:noFill/>
        </p:spPr>
        <p:txBody>
          <a:bodyPr wrap="square" rtlCol="0">
            <a:spAutoFit/>
          </a:bodyPr>
          <a:lstStyle/>
          <a:p>
            <a:pPr algn="ctr"/>
            <a:r>
              <a:rPr lang="fr-FR" sz="1400" i="1" dirty="0">
                <a:latin typeface="Ubisoft Sans" panose="02000504030000020004" pitchFamily="2" charset="-78"/>
                <a:cs typeface="Ubisoft Sans" panose="02000504030000020004" pitchFamily="2" charset="-78"/>
              </a:rPr>
              <a:t>Source: </a:t>
            </a:r>
            <a:r>
              <a:rPr lang="fr-FR" sz="1400" i="1" dirty="0" err="1">
                <a:latin typeface="Ubisoft Sans" panose="02000504030000020004" pitchFamily="2" charset="-78"/>
                <a:cs typeface="Ubisoft Sans" panose="02000504030000020004" pitchFamily="2" charset="-78"/>
              </a:rPr>
              <a:t>myself</a:t>
            </a:r>
            <a:endParaRPr lang="fr-FR" sz="1400" i="1" dirty="0">
              <a:latin typeface="Ubisoft Sans" panose="02000504030000020004" pitchFamily="2" charset="-78"/>
              <a:cs typeface="Ubisoft Sans" panose="02000504030000020004" pitchFamily="2" charset="-78"/>
            </a:endParaRPr>
          </a:p>
        </p:txBody>
      </p:sp>
      <p:sp>
        <p:nvSpPr>
          <p:cNvPr id="10" name="TextBox 9"/>
          <p:cNvSpPr txBox="1"/>
          <p:nvPr/>
        </p:nvSpPr>
        <p:spPr>
          <a:xfrm>
            <a:off x="3420385" y="1860223"/>
            <a:ext cx="5351230" cy="369332"/>
          </a:xfrm>
          <a:prstGeom prst="rect">
            <a:avLst/>
          </a:prstGeom>
          <a:noFill/>
        </p:spPr>
        <p:txBody>
          <a:bodyPr wrap="square" rtlCol="0">
            <a:spAutoFit/>
          </a:bodyPr>
          <a:lstStyle/>
          <a:p>
            <a:pPr algn="ctr"/>
            <a:r>
              <a:rPr lang="fr-FR" b="1" dirty="0">
                <a:latin typeface="Ubisoft Sans" panose="02000504030000020004" pitchFamily="2" charset="-78"/>
                <a:cs typeface="Ubisoft Sans" panose="02000504030000020004" pitchFamily="2" charset="-78"/>
              </a:rPr>
              <a:t>In </a:t>
            </a:r>
            <a:r>
              <a:rPr lang="fr-FR" b="1" dirty="0" err="1">
                <a:latin typeface="Ubisoft Sans" panose="02000504030000020004" pitchFamily="2" charset="-78"/>
                <a:cs typeface="Ubisoft Sans" panose="02000504030000020004" pitchFamily="2" charset="-78"/>
              </a:rPr>
              <a:t>this</a:t>
            </a:r>
            <a:r>
              <a:rPr lang="fr-FR" b="1" dirty="0">
                <a:latin typeface="Ubisoft Sans" panose="02000504030000020004" pitchFamily="2" charset="-78"/>
                <a:cs typeface="Ubisoft Sans" panose="02000504030000020004" pitchFamily="2" charset="-78"/>
              </a:rPr>
              <a:t> course…</a:t>
            </a:r>
          </a:p>
        </p:txBody>
      </p:sp>
      <p:pic>
        <p:nvPicPr>
          <p:cNvPr id="12"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5581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920" y="-17947"/>
            <a:ext cx="12209545" cy="1335469"/>
            <a:chOff x="-7920" y="-17947"/>
            <a:chExt cx="12209545" cy="1335469"/>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4" name="Rectangle 1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590550" y="343584"/>
            <a:ext cx="11010900" cy="646331"/>
          </a:xfrm>
          <a:prstGeom prst="rect">
            <a:avLst/>
          </a:prstGeom>
          <a:noFill/>
        </p:spPr>
        <p:txBody>
          <a:bodyPr wrap="square" rtlCol="0">
            <a:spAutoFit/>
          </a:bodyPr>
          <a:lstStyle/>
          <a:p>
            <a:pPr algn="ctr"/>
            <a:r>
              <a:rPr lang="fr-FR" sz="3600" b="1" dirty="0">
                <a:solidFill>
                  <a:schemeClr val="bg1"/>
                </a:solidFill>
                <a:latin typeface="Ubisoft Sans" pitchFamily="50" charset="0"/>
              </a:rPr>
              <a:t>GENERATING SEQUENCES FROM SEQUENCES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localhost:8000/resources/seq2seq_4.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58253" y="2631387"/>
            <a:ext cx="9475494" cy="25268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849830" y="5189261"/>
            <a:ext cx="4484420" cy="461665"/>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Encoder / Decoder - Sequence to sequence system architecture</a:t>
            </a:r>
          </a:p>
        </p:txBody>
      </p:sp>
      <p:sp>
        <p:nvSpPr>
          <p:cNvPr id="26" name="Rectangle 25"/>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7"/>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1612101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920" y="-17947"/>
            <a:ext cx="12209545" cy="1335469"/>
            <a:chOff x="-7920" y="-17947"/>
            <a:chExt cx="12209545" cy="1335469"/>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4" name="Rectangle 1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590550" y="343584"/>
            <a:ext cx="11010900" cy="646331"/>
          </a:xfrm>
          <a:prstGeom prst="rect">
            <a:avLst/>
          </a:prstGeom>
          <a:noFill/>
        </p:spPr>
        <p:txBody>
          <a:bodyPr wrap="square" rtlCol="0">
            <a:spAutoFit/>
          </a:bodyPr>
          <a:lstStyle/>
          <a:p>
            <a:pPr algn="ctr"/>
            <a:r>
              <a:rPr lang="fr-FR" sz="3600" b="1" dirty="0">
                <a:solidFill>
                  <a:schemeClr val="bg1"/>
                </a:solidFill>
                <a:latin typeface="Ubisoft Sans" pitchFamily="50" charset="0"/>
              </a:rPr>
              <a:t>GENERATING SEQUENCES FROM SEQUENCES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897205" y="4975235"/>
            <a:ext cx="6389670" cy="276999"/>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Context vector that is generated by the encoder and leveraged by the decoder.</a:t>
            </a:r>
          </a:p>
        </p:txBody>
      </p:sp>
      <p:sp>
        <p:nvSpPr>
          <p:cNvPr id="26" name="Rectangle 25"/>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6"/>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pic>
        <p:nvPicPr>
          <p:cNvPr id="4098" name="Picture 2" descr="https://jalammar.github.io/images/contex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2090" y="2629097"/>
            <a:ext cx="68199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266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5" name="Rectangle 1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428625" y="343584"/>
            <a:ext cx="11334750" cy="646331"/>
          </a:xfrm>
          <a:prstGeom prst="rect">
            <a:avLst/>
          </a:prstGeom>
          <a:noFill/>
        </p:spPr>
        <p:txBody>
          <a:bodyPr wrap="square" rtlCol="0">
            <a:spAutoFit/>
          </a:bodyPr>
          <a:lstStyle/>
          <a:p>
            <a:pPr algn="ctr"/>
            <a:r>
              <a:rPr lang="fr-FR" sz="3600" b="1" dirty="0">
                <a:solidFill>
                  <a:schemeClr val="bg1"/>
                </a:solidFill>
                <a:latin typeface="Ubisoft Sans" pitchFamily="50" charset="0"/>
              </a:rPr>
              <a:t>GENERATING SEQUENCES FROM SEQUENCES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849830" y="5189261"/>
            <a:ext cx="4484420" cy="461665"/>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Encoder / Decoder -Sequence to sequence system internal architecture</a:t>
            </a:r>
          </a:p>
        </p:txBody>
      </p:sp>
      <p:sp>
        <p:nvSpPr>
          <p:cNvPr id="2" name="Rectangle 1"/>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6"/>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2040" y="1917361"/>
            <a:ext cx="7620000" cy="3257550"/>
          </a:xfrm>
          <a:prstGeom prst="rect">
            <a:avLst/>
          </a:prstGeom>
        </p:spPr>
      </p:pic>
    </p:spTree>
    <p:extLst>
      <p:ext uri="{BB962C8B-B14F-4D97-AF65-F5344CB8AC3E}">
        <p14:creationId xmlns:p14="http://schemas.microsoft.com/office/powerpoint/2010/main" val="40198895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6" name="Rectangle 15"/>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428625" y="343584"/>
            <a:ext cx="11334750" cy="646331"/>
          </a:xfrm>
          <a:prstGeom prst="rect">
            <a:avLst/>
          </a:prstGeom>
          <a:noFill/>
        </p:spPr>
        <p:txBody>
          <a:bodyPr wrap="square" rtlCol="0">
            <a:spAutoFit/>
          </a:bodyPr>
          <a:lstStyle/>
          <a:p>
            <a:pPr algn="ctr"/>
            <a:r>
              <a:rPr lang="fr-FR" sz="3600" b="1" dirty="0">
                <a:solidFill>
                  <a:schemeClr val="bg1"/>
                </a:solidFill>
                <a:latin typeface="Ubisoft Sans" pitchFamily="50" charset="0"/>
              </a:rPr>
              <a:t>GENERATING SEQUENCES FROM SEQUENCES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localhost:8000/resources/seq2seq_6.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105932" y="2001214"/>
            <a:ext cx="7980136" cy="35245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849830" y="5189261"/>
            <a:ext cx="4484420" cy="461665"/>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Encoder / Decoder -Sequence to sequence system internal architecture</a:t>
            </a:r>
          </a:p>
        </p:txBody>
      </p:sp>
      <p:sp>
        <p:nvSpPr>
          <p:cNvPr id="14" name="Rectangle 13"/>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7"/>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9205602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ur.com/A119A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29" name="TextBox 2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25" name="Group 24"/>
          <p:cNvGrpSpPr/>
          <p:nvPr/>
        </p:nvGrpSpPr>
        <p:grpSpPr>
          <a:xfrm>
            <a:off x="4106880" y="1633394"/>
            <a:ext cx="3970320" cy="1399345"/>
            <a:chOff x="3116280" y="3284898"/>
            <a:chExt cx="5951520" cy="1399345"/>
          </a:xfrm>
        </p:grpSpPr>
        <p:sp>
          <p:nvSpPr>
            <p:cNvPr id="26" name="Rectangle 25"/>
            <p:cNvSpPr/>
            <p:nvPr/>
          </p:nvSpPr>
          <p:spPr>
            <a:xfrm>
              <a:off x="3116280" y="3483914"/>
              <a:ext cx="5951520"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Multi-task learning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27" name="Rectangle 26"/>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2008</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28" name="Group 27"/>
          <p:cNvGrpSpPr/>
          <p:nvPr/>
        </p:nvGrpSpPr>
        <p:grpSpPr>
          <a:xfrm>
            <a:off x="4318" y="4372061"/>
            <a:ext cx="5037120" cy="1528266"/>
            <a:chOff x="3590155" y="3284898"/>
            <a:chExt cx="5037120" cy="1528266"/>
          </a:xfrm>
        </p:grpSpPr>
        <p:sp>
          <p:nvSpPr>
            <p:cNvPr id="48" name="Rectangle 47"/>
            <p:cNvSpPr/>
            <p:nvPr/>
          </p:nvSpPr>
          <p:spPr>
            <a:xfrm>
              <a:off x="3665248" y="3612835"/>
              <a:ext cx="4853584"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Vanilla Neural Networks</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49" name="Rectangle 48"/>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2001</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0" name="Group 49"/>
          <p:cNvGrpSpPr/>
          <p:nvPr/>
        </p:nvGrpSpPr>
        <p:grpSpPr>
          <a:xfrm>
            <a:off x="1134603" y="3225483"/>
            <a:ext cx="2743200" cy="845347"/>
            <a:chOff x="2370955" y="3022249"/>
            <a:chExt cx="7475520" cy="845347"/>
          </a:xfrm>
        </p:grpSpPr>
        <p:sp>
          <p:nvSpPr>
            <p:cNvPr id="51" name="Rectangle 50"/>
            <p:cNvSpPr/>
            <p:nvPr/>
          </p:nvSpPr>
          <p:spPr>
            <a:xfrm>
              <a:off x="2370955" y="3221265"/>
              <a:ext cx="7475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TF-IDF</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52" name="Rectangle 51"/>
            <p:cNvSpPr/>
            <p:nvPr/>
          </p:nvSpPr>
          <p:spPr>
            <a:xfrm>
              <a:off x="3590155" y="3022249"/>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~1980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3" name="Group 52"/>
          <p:cNvGrpSpPr/>
          <p:nvPr/>
        </p:nvGrpSpPr>
        <p:grpSpPr>
          <a:xfrm>
            <a:off x="610168" y="1629784"/>
            <a:ext cx="3812840" cy="845347"/>
            <a:chOff x="0" y="1629784"/>
            <a:chExt cx="5053795" cy="845347"/>
          </a:xfrm>
        </p:grpSpPr>
        <p:sp>
          <p:nvSpPr>
            <p:cNvPr id="54" name="Rectangle 53"/>
            <p:cNvSpPr/>
            <p:nvPr/>
          </p:nvSpPr>
          <p:spPr>
            <a:xfrm>
              <a:off x="0" y="1828800"/>
              <a:ext cx="5037120" cy="646331"/>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Dummy encoding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55" name="Rectangle 54"/>
            <p:cNvSpPr/>
            <p:nvPr/>
          </p:nvSpPr>
          <p:spPr>
            <a:xfrm>
              <a:off x="16675" y="1629784"/>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1960+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6" name="Group 55"/>
          <p:cNvGrpSpPr/>
          <p:nvPr/>
        </p:nvGrpSpPr>
        <p:grpSpPr>
          <a:xfrm>
            <a:off x="4792680" y="3284898"/>
            <a:ext cx="2598720" cy="845347"/>
            <a:chOff x="3116280" y="3284898"/>
            <a:chExt cx="5951520" cy="845347"/>
          </a:xfrm>
        </p:grpSpPr>
        <p:sp>
          <p:nvSpPr>
            <p:cNvPr id="57" name="Rectangle 56"/>
            <p:cNvSpPr/>
            <p:nvPr/>
          </p:nvSpPr>
          <p:spPr>
            <a:xfrm>
              <a:off x="3116280" y="3483914"/>
              <a:ext cx="5951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Word2Vec</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58" name="Rectangle 57"/>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2013</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9" name="Group 58"/>
          <p:cNvGrpSpPr/>
          <p:nvPr/>
        </p:nvGrpSpPr>
        <p:grpSpPr>
          <a:xfrm>
            <a:off x="4805380" y="4372061"/>
            <a:ext cx="2598720" cy="1399345"/>
            <a:chOff x="3116280" y="3284898"/>
            <a:chExt cx="5951520" cy="1399345"/>
          </a:xfrm>
        </p:grpSpPr>
        <p:sp>
          <p:nvSpPr>
            <p:cNvPr id="60" name="Rectangle 59"/>
            <p:cNvSpPr/>
            <p:nvPr/>
          </p:nvSpPr>
          <p:spPr>
            <a:xfrm>
              <a:off x="3116280" y="3483914"/>
              <a:ext cx="5951520" cy="1200329"/>
            </a:xfrm>
            <a:prstGeom prst="rect">
              <a:avLst/>
            </a:prstGeom>
          </p:spPr>
          <p:txBody>
            <a:bodyPr wrap="square">
              <a:spAutoFit/>
            </a:bodyPr>
            <a:lstStyle/>
            <a:p>
              <a:pPr algn="ctr"/>
              <a:r>
                <a:rPr lang="fr-FR" sz="3600" b="1" dirty="0">
                  <a:solidFill>
                    <a:srgbClr val="7B7B7B"/>
                  </a:solidFill>
                  <a:latin typeface="Ubisoft Sans" panose="02000504030000020004" pitchFamily="2" charset="-78"/>
                  <a:cs typeface="Ubisoft Sans" panose="02000504030000020004" pitchFamily="2" charset="-78"/>
                </a:rPr>
                <a:t>Beyond plain </a:t>
              </a:r>
              <a:r>
                <a:rPr lang="fr-FR" sz="3600" b="1" dirty="0" err="1">
                  <a:solidFill>
                    <a:srgbClr val="7B7B7B"/>
                  </a:solidFill>
                  <a:latin typeface="Ubisoft Sans" panose="02000504030000020004" pitchFamily="2" charset="-78"/>
                  <a:cs typeface="Ubisoft Sans" panose="02000504030000020004" pitchFamily="2" charset="-78"/>
                </a:rPr>
                <a:t>ANNs</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61" name="Rectangle 60"/>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2013</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62" name="Group 61"/>
          <p:cNvGrpSpPr/>
          <p:nvPr/>
        </p:nvGrpSpPr>
        <p:grpSpPr>
          <a:xfrm>
            <a:off x="8610600" y="1629784"/>
            <a:ext cx="2598720" cy="1399345"/>
            <a:chOff x="3116280" y="3284898"/>
            <a:chExt cx="5951520" cy="1399345"/>
          </a:xfrm>
        </p:grpSpPr>
        <p:sp>
          <p:nvSpPr>
            <p:cNvPr id="63" name="Rectangle 62"/>
            <p:cNvSpPr/>
            <p:nvPr/>
          </p:nvSpPr>
          <p:spPr>
            <a:xfrm>
              <a:off x="3116280" y="3483914"/>
              <a:ext cx="5951520" cy="1200329"/>
            </a:xfrm>
            <a:prstGeom prst="rect">
              <a:avLst/>
            </a:prstGeom>
          </p:spPr>
          <p:txBody>
            <a:bodyPr wrap="square">
              <a:spAutoFit/>
            </a:bodyPr>
            <a:lstStyle/>
            <a:p>
              <a:pPr algn="ctr"/>
              <a:r>
                <a:rPr lang="fr-FR" sz="3600" b="1" u="sng" dirty="0">
                  <a:solidFill>
                    <a:srgbClr val="7B7B7B"/>
                  </a:solidFill>
                  <a:latin typeface="Ubisoft Sans" panose="02000504030000020004" pitchFamily="2" charset="-78"/>
                  <a:cs typeface="Ubisoft Sans" panose="02000504030000020004" pitchFamily="2" charset="-78"/>
                </a:rPr>
                <a:t>Seq2seq </a:t>
              </a:r>
              <a:r>
                <a:rPr lang="fr-FR" sz="3600" b="1" u="sng" dirty="0" err="1">
                  <a:solidFill>
                    <a:srgbClr val="7B7B7B"/>
                  </a:solidFill>
                  <a:latin typeface="Ubisoft Sans" panose="02000504030000020004" pitchFamily="2" charset="-78"/>
                  <a:cs typeface="Ubisoft Sans" panose="02000504030000020004" pitchFamily="2" charset="-78"/>
                </a:rPr>
                <a:t>models</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64" name="Rectangle 63"/>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2014</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30" name="Group 29"/>
          <p:cNvGrpSpPr/>
          <p:nvPr/>
        </p:nvGrpSpPr>
        <p:grpSpPr>
          <a:xfrm>
            <a:off x="8585200" y="3284898"/>
            <a:ext cx="2598720" cy="845347"/>
            <a:chOff x="3116280" y="3284898"/>
            <a:chExt cx="5951520" cy="845347"/>
          </a:xfrm>
        </p:grpSpPr>
        <p:sp>
          <p:nvSpPr>
            <p:cNvPr id="31" name="Rectangle 30"/>
            <p:cNvSpPr/>
            <p:nvPr/>
          </p:nvSpPr>
          <p:spPr>
            <a:xfrm>
              <a:off x="3116280" y="3483914"/>
              <a:ext cx="5951520" cy="646331"/>
            </a:xfrm>
            <a:prstGeom prst="rect">
              <a:avLst/>
            </a:prstGeom>
          </p:spPr>
          <p:txBody>
            <a:bodyPr wrap="square">
              <a:spAutoFit/>
            </a:bodyPr>
            <a:lstStyle/>
            <a:p>
              <a:pPr algn="ctr"/>
              <a:r>
                <a:rPr lang="fr-FR" sz="3600" b="1" u="sng" dirty="0">
                  <a:solidFill>
                    <a:schemeClr val="bg1"/>
                  </a:solidFill>
                  <a:latin typeface="Ubisoft Sans" panose="02000504030000020004" pitchFamily="2" charset="-78"/>
                  <a:cs typeface="Ubisoft Sans" panose="02000504030000020004" pitchFamily="2" charset="-78"/>
                </a:rPr>
                <a:t>Attention</a:t>
              </a:r>
            </a:p>
          </p:txBody>
        </p:sp>
        <p:sp>
          <p:nvSpPr>
            <p:cNvPr id="32" name="Rectangle 31"/>
            <p:cNvSpPr/>
            <p:nvPr/>
          </p:nvSpPr>
          <p:spPr>
            <a:xfrm>
              <a:off x="3590155" y="3284898"/>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2015</a:t>
              </a:r>
              <a:endParaRPr lang="fr-FR" i="1" dirty="0">
                <a:solidFill>
                  <a:schemeClr val="bg1"/>
                </a:solidFill>
                <a:latin typeface="Ubisoft Sans" panose="02000504030000020004" pitchFamily="2" charset="-78"/>
                <a:cs typeface="Ubisoft Sans" panose="02000504030000020004" pitchFamily="2" charset="-78"/>
              </a:endParaRPr>
            </a:p>
          </p:txBody>
        </p:sp>
      </p:grpSp>
      <p:pic>
        <p:nvPicPr>
          <p:cNvPr id="3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35"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82655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7" name="Rectangle 16"/>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ATTENTION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3035330" y="2857189"/>
            <a:ext cx="6146770" cy="1957654"/>
            <a:chOff x="1162051" y="2494892"/>
            <a:chExt cx="3436514" cy="1957654"/>
          </a:xfrm>
        </p:grpSpPr>
        <p:sp>
          <p:nvSpPr>
            <p:cNvPr id="15" name="TextBox 14"/>
            <p:cNvSpPr txBox="1"/>
            <p:nvPr/>
          </p:nvSpPr>
          <p:spPr>
            <a:xfrm>
              <a:off x="1162051" y="2494892"/>
              <a:ext cx="3436514" cy="738664"/>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Sequence-to-</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learning</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systems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presented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earlier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presented</a:t>
              </a:r>
              <a:r>
                <a:rPr lang="fr-FR" sz="1400" dirty="0">
                  <a:latin typeface="Ubisoft Sans" panose="02000504030000020004" pitchFamily="2" charset="-78"/>
                  <a:cs typeface="Ubisoft Sans" panose="02000504030000020004" pitchFamily="2" charset="-78"/>
                </a:rPr>
                <a:t> a massive </a:t>
              </a:r>
              <a:r>
                <a:rPr lang="fr-FR" sz="1400" dirty="0" err="1">
                  <a:latin typeface="Ubisoft Sans" panose="02000504030000020004" pitchFamily="2" charset="-78"/>
                  <a:cs typeface="Ubisoft Sans" panose="02000504030000020004" pitchFamily="2" charset="-78"/>
                </a:rPr>
                <a:t>problem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despite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their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great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overall</a:t>
              </a:r>
              <a:r>
                <a:rPr lang="fr-FR" sz="1400" dirty="0">
                  <a:latin typeface="Ubisoft Sans" panose="02000504030000020004" pitchFamily="2" charset="-78"/>
                  <a:cs typeface="Ubisoft Sans" panose="02000504030000020004" pitchFamily="2" charset="-78"/>
                </a:rPr>
                <a:t> performances: </a:t>
              </a:r>
              <a:r>
                <a:rPr lang="fr-FR" sz="1400" dirty="0" err="1">
                  <a:latin typeface="Ubisoft Sans" panose="02000504030000020004" pitchFamily="2" charset="-78"/>
                  <a:cs typeface="Ubisoft Sans" panose="02000504030000020004" pitchFamily="2" charset="-78"/>
                </a:rPr>
                <a:t>they</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failed</a:t>
              </a:r>
              <a:r>
                <a:rPr lang="fr-FR" sz="1400" b="1" dirty="0">
                  <a:latin typeface="Ubisoft Sans" panose="02000504030000020004" pitchFamily="2" charset="-78"/>
                  <a:cs typeface="Ubisoft Sans" panose="02000504030000020004" pitchFamily="2" charset="-78"/>
                </a:rPr>
                <a:t> at handling long </a:t>
              </a:r>
              <a:r>
                <a:rPr lang="fr-FR" sz="1400" b="1" dirty="0" err="1">
                  <a:latin typeface="Ubisoft Sans" panose="02000504030000020004" pitchFamily="2" charset="-78"/>
                  <a:cs typeface="Ubisoft Sans" panose="02000504030000020004" pitchFamily="2" charset="-78"/>
                </a:rPr>
                <a:t>sequences</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efficiently</a:t>
              </a:r>
              <a:r>
                <a:rPr lang="fr-FR" sz="1400" dirty="0">
                  <a:latin typeface="Ubisoft Sans" panose="02000504030000020004" pitchFamily="2" charset="-78"/>
                  <a:cs typeface="Ubisoft Sans" panose="02000504030000020004" pitchFamily="2" charset="-78"/>
                </a:rPr>
                <a:t>.</a:t>
              </a:r>
            </a:p>
          </p:txBody>
        </p:sp>
        <p:sp>
          <p:nvSpPr>
            <p:cNvPr id="16" name="TextBox 15"/>
            <p:cNvSpPr txBox="1"/>
            <p:nvPr/>
          </p:nvSpPr>
          <p:spPr>
            <a:xfrm>
              <a:off x="1162051" y="3498439"/>
              <a:ext cx="3436514" cy="95410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This </a:t>
              </a:r>
              <a:r>
                <a:rPr lang="fr-FR" sz="1400" dirty="0" err="1">
                  <a:latin typeface="Ubisoft Sans" panose="02000504030000020004" pitchFamily="2" charset="-78"/>
                  <a:cs typeface="Ubisoft Sans" panose="02000504030000020004" pitchFamily="2" charset="-78"/>
                </a:rPr>
                <a:t>was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solved</a:t>
              </a:r>
              <a:r>
                <a:rPr lang="fr-FR" sz="1400" dirty="0">
                  <a:latin typeface="Ubisoft Sans" panose="02000504030000020004" pitchFamily="2" charset="-78"/>
                  <a:cs typeface="Ubisoft Sans" panose="02000504030000020004" pitchFamily="2" charset="-78"/>
                </a:rPr>
                <a:t> by </a:t>
              </a:r>
              <a:r>
                <a:rPr lang="fr-FR" sz="1400" dirty="0" err="1">
                  <a:latin typeface="Ubisoft Sans" panose="02000504030000020004" pitchFamily="2" charset="-78"/>
                  <a:cs typeface="Ubisoft Sans" panose="02000504030000020004" pitchFamily="2" charset="-78"/>
                </a:rPr>
                <a:t>Bahdanau</a:t>
              </a:r>
              <a:r>
                <a:rPr lang="fr-FR" sz="1400" dirty="0">
                  <a:latin typeface="Ubisoft Sans" panose="02000504030000020004" pitchFamily="2" charset="-78"/>
                  <a:cs typeface="Ubisoft Sans" panose="02000504030000020004" pitchFamily="2" charset="-78"/>
                </a:rPr>
                <a:t> et al. in 2014 and Luong et al. in 2015 by the introduction of a </a:t>
              </a:r>
              <a:r>
                <a:rPr lang="fr-FR" sz="1400" dirty="0" err="1">
                  <a:latin typeface="Ubisoft Sans" panose="02000504030000020004" pitchFamily="2" charset="-78"/>
                  <a:cs typeface="Ubisoft Sans" panose="02000504030000020004" pitchFamily="2" charset="-78"/>
                </a:rPr>
                <a:t>mechanism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called</a:t>
              </a:r>
              <a:r>
                <a:rPr lang="fr-FR" sz="1400" dirty="0">
                  <a:latin typeface="Ubisoft Sans" panose="02000504030000020004" pitchFamily="2" charset="-78"/>
                  <a:cs typeface="Ubisoft Sans" panose="02000504030000020004" pitchFamily="2" charset="-78"/>
                </a:rPr>
                <a:t> </a:t>
              </a:r>
              <a:r>
                <a:rPr lang="fr-FR" sz="1400" b="1" dirty="0">
                  <a:latin typeface="Ubisoft Sans" panose="02000504030000020004" pitchFamily="2" charset="-78"/>
                  <a:cs typeface="Ubisoft Sans" panose="02000504030000020004" pitchFamily="2" charset="-78"/>
                </a:rPr>
                <a:t>attention</a:t>
              </a:r>
              <a:r>
                <a:rPr lang="fr-FR" sz="1400" dirty="0">
                  <a:latin typeface="Ubisoft Sans" panose="02000504030000020004" pitchFamily="2" charset="-78"/>
                  <a:cs typeface="Ubisoft Sans" panose="02000504030000020004" pitchFamily="2" charset="-78"/>
                </a:rPr>
                <a:t>. As </a:t>
              </a:r>
              <a:r>
                <a:rPr lang="fr-FR" sz="1400" dirty="0" err="1">
                  <a:latin typeface="Ubisoft Sans" panose="02000504030000020004" pitchFamily="2" charset="-78"/>
                  <a:cs typeface="Ubisoft Sans" panose="02000504030000020004" pitchFamily="2" charset="-78"/>
                </a:rPr>
                <a:t>its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name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indicates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mechanism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provides</a:t>
              </a:r>
              <a:r>
                <a:rPr lang="fr-FR" sz="1400" dirty="0">
                  <a:latin typeface="Ubisoft Sans" panose="02000504030000020004" pitchFamily="2" charset="-78"/>
                  <a:cs typeface="Ubisoft Sans" panose="02000504030000020004" pitchFamily="2" charset="-78"/>
                </a:rPr>
                <a:t> a </a:t>
              </a:r>
              <a:r>
                <a:rPr lang="fr-FR" sz="1400" dirty="0" err="1">
                  <a:latin typeface="Ubisoft Sans" panose="02000504030000020004" pitchFamily="2" charset="-78"/>
                  <a:cs typeface="Ubisoft Sans" panose="02000504030000020004" pitchFamily="2" charset="-78"/>
                </a:rPr>
                <a:t>way</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identify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which</a:t>
              </a:r>
              <a:r>
                <a:rPr lang="fr-FR" sz="1400" dirty="0">
                  <a:latin typeface="Ubisoft Sans" panose="02000504030000020004" pitchFamily="2" charset="-78"/>
                  <a:cs typeface="Ubisoft Sans" panose="02000504030000020004" pitchFamily="2" charset="-78"/>
                </a:rPr>
                <a:t> part of the </a:t>
              </a:r>
              <a:r>
                <a:rPr lang="fr-FR" sz="1400" dirty="0" err="1">
                  <a:latin typeface="Ubisoft Sans" panose="02000504030000020004" pitchFamily="2" charset="-78"/>
                  <a:cs typeface="Ubisoft Sans" panose="02000504030000020004" pitchFamily="2" charset="-78"/>
                </a:rPr>
                <a:t>context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important at a </a:t>
              </a:r>
              <a:r>
                <a:rPr lang="fr-FR" sz="1400" dirty="0" err="1">
                  <a:latin typeface="Ubisoft Sans" panose="02000504030000020004" pitchFamily="2" charset="-78"/>
                  <a:cs typeface="Ubisoft Sans" panose="02000504030000020004" pitchFamily="2" charset="-78"/>
                </a:rPr>
                <a:t>given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instead</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looking</a:t>
              </a:r>
              <a:r>
                <a:rPr lang="fr-FR" sz="1400" dirty="0">
                  <a:latin typeface="Ubisoft Sans" panose="02000504030000020004" pitchFamily="2" charset="-78"/>
                  <a:cs typeface="Ubisoft Sans" panose="02000504030000020004" pitchFamily="2" charset="-78"/>
                </a:rPr>
                <a:t> at </a:t>
              </a:r>
              <a:r>
                <a:rPr lang="fr-FR" sz="1400" dirty="0" err="1">
                  <a:latin typeface="Ubisoft Sans" panose="02000504030000020004" pitchFamily="2" charset="-78"/>
                  <a:cs typeface="Ubisoft Sans" panose="02000504030000020004" pitchFamily="2" charset="-78"/>
                </a:rPr>
                <a:t>it</a:t>
              </a:r>
              <a:r>
                <a:rPr lang="fr-FR" sz="1400" dirty="0">
                  <a:latin typeface="Ubisoft Sans" panose="02000504030000020004" pitchFamily="2" charset="-78"/>
                  <a:cs typeface="Ubisoft Sans" panose="02000504030000020004" pitchFamily="2" charset="-78"/>
                </a:rPr>
                <a:t> as a </a:t>
              </a:r>
              <a:r>
                <a:rPr lang="fr-FR" sz="1400" dirty="0" err="1">
                  <a:latin typeface="Ubisoft Sans" panose="02000504030000020004" pitchFamily="2" charset="-78"/>
                  <a:cs typeface="Ubisoft Sans" panose="02000504030000020004" pitchFamily="2" charset="-78"/>
                </a:rPr>
                <a:t>whole</a:t>
              </a:r>
              <a:r>
                <a:rPr lang="fr-FR" sz="1400" dirty="0">
                  <a:latin typeface="Ubisoft Sans" panose="02000504030000020004" pitchFamily="2" charset="-78"/>
                  <a:cs typeface="Ubisoft Sans" panose="02000504030000020004" pitchFamily="2" charset="-78"/>
                </a:rPr>
                <a:t>.</a:t>
              </a:r>
            </a:p>
          </p:txBody>
        </p:sp>
      </p:grpSp>
    </p:spTree>
    <p:extLst>
      <p:ext uri="{BB962C8B-B14F-4D97-AF65-F5344CB8AC3E}">
        <p14:creationId xmlns:p14="http://schemas.microsoft.com/office/powerpoint/2010/main" val="20753432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7" name="Rectangle 16"/>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ATTENTION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jalammar.github.io/images/atten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0761" y="2654892"/>
            <a:ext cx="8062558" cy="22172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849830" y="5189261"/>
            <a:ext cx="4484420" cy="276999"/>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Sequence to sequence system with attention mechanism</a:t>
            </a:r>
          </a:p>
        </p:txBody>
      </p:sp>
      <p:sp>
        <p:nvSpPr>
          <p:cNvPr id="14" name="Rectangle 13"/>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7"/>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897432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7" name="Rectangle 16"/>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ATTENTION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18655" y="2559265"/>
            <a:ext cx="6146770" cy="2388542"/>
            <a:chOff x="1162051" y="2494892"/>
            <a:chExt cx="3436514" cy="2388542"/>
          </a:xfrm>
        </p:grpSpPr>
        <p:sp>
          <p:nvSpPr>
            <p:cNvPr id="13" name="TextBox 12"/>
            <p:cNvSpPr txBox="1"/>
            <p:nvPr/>
          </p:nvSpPr>
          <p:spPr>
            <a:xfrm>
              <a:off x="1162051" y="2494892"/>
              <a:ext cx="3436514" cy="523220"/>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This </a:t>
              </a:r>
              <a:r>
                <a:rPr lang="fr-FR" sz="1400" dirty="0" err="1">
                  <a:latin typeface="Ubisoft Sans" panose="02000504030000020004" pitchFamily="2" charset="-78"/>
                  <a:cs typeface="Ubisoft Sans" panose="02000504030000020004" pitchFamily="2" charset="-78"/>
                </a:rPr>
                <a:t>mechanism</a:t>
              </a:r>
              <a:r>
                <a:rPr lang="fr-FR" sz="1400" dirty="0">
                  <a:latin typeface="Ubisoft Sans" panose="02000504030000020004" pitchFamily="2" charset="-78"/>
                  <a:cs typeface="Ubisoft Sans" panose="02000504030000020004" pitchFamily="2" charset="-78"/>
                </a:rPr>
                <a:t> relies on </a:t>
              </a:r>
              <a:r>
                <a:rPr lang="fr-FR" sz="1400" dirty="0" err="1">
                  <a:latin typeface="Ubisoft Sans" panose="02000504030000020004" pitchFamily="2" charset="-78"/>
                  <a:cs typeface="Ubisoft Sans" panose="02000504030000020004" pitchFamily="2" charset="-78"/>
                </a:rPr>
                <a:t>two</a:t>
              </a:r>
              <a:r>
                <a:rPr lang="fr-FR" sz="1400" dirty="0">
                  <a:latin typeface="Ubisoft Sans" panose="02000504030000020004" pitchFamily="2" charset="-78"/>
                  <a:cs typeface="Ubisoft Sans" panose="02000504030000020004" pitchFamily="2" charset="-78"/>
                </a:rPr>
                <a:t> major twists </a:t>
              </a:r>
              <a:r>
                <a:rPr lang="fr-FR" sz="1400" dirty="0" err="1">
                  <a:latin typeface="Ubisoft Sans" panose="02000504030000020004" pitchFamily="2" charset="-78"/>
                  <a:cs typeface="Ubisoft Sans" panose="02000504030000020004" pitchFamily="2" charset="-78"/>
                </a:rPr>
                <a:t>compared</a:t>
              </a:r>
              <a:r>
                <a:rPr lang="fr-FR" sz="1400" dirty="0">
                  <a:latin typeface="Ubisoft Sans" panose="02000504030000020004" pitchFamily="2" charset="-78"/>
                  <a:cs typeface="Ubisoft Sans" panose="02000504030000020004" pitchFamily="2" charset="-78"/>
                </a:rPr>
                <a:t> to standard </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systems</a:t>
              </a:r>
              <a:r>
                <a:rPr lang="fr-FR" sz="1400" dirty="0">
                  <a:latin typeface="Ubisoft Sans" panose="02000504030000020004" pitchFamily="2" charset="-78"/>
                  <a:cs typeface="Ubisoft Sans" panose="02000504030000020004" pitchFamily="2" charset="-78"/>
                </a:rPr>
                <a:t>.</a:t>
              </a:r>
            </a:p>
          </p:txBody>
        </p:sp>
        <p:sp>
          <p:nvSpPr>
            <p:cNvPr id="14" name="TextBox 13"/>
            <p:cNvSpPr txBox="1"/>
            <p:nvPr/>
          </p:nvSpPr>
          <p:spPr>
            <a:xfrm>
              <a:off x="1162051" y="3498439"/>
              <a:ext cx="3436514" cy="1384995"/>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First, the </a:t>
              </a:r>
              <a:r>
                <a:rPr lang="fr-FR" sz="1400"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send</a:t>
              </a:r>
              <a:r>
                <a:rPr lang="fr-FR" sz="1400" b="1" dirty="0">
                  <a:latin typeface="Ubisoft Sans" panose="02000504030000020004" pitchFamily="2" charset="-78"/>
                  <a:cs typeface="Ubisoft Sans" panose="02000504030000020004" pitchFamily="2" charset="-78"/>
                </a:rPr>
                <a:t> multiple </a:t>
              </a:r>
              <a:r>
                <a:rPr lang="fr-FR" sz="1400" b="1" dirty="0" err="1">
                  <a:latin typeface="Ubisoft Sans" panose="02000504030000020004" pitchFamily="2" charset="-78"/>
                  <a:cs typeface="Ubisoft Sans" panose="02000504030000020004" pitchFamily="2" charset="-78"/>
                </a:rPr>
                <a:t>context</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vectors</a:t>
              </a:r>
              <a:r>
                <a:rPr lang="fr-FR" sz="1400" b="1" dirty="0">
                  <a:latin typeface="Ubisoft Sans" panose="02000504030000020004" pitchFamily="2" charset="-78"/>
                  <a:cs typeface="Ubisoft Sans" panose="02000504030000020004" pitchFamily="2" charset="-78"/>
                </a:rPr>
                <a:t> </a:t>
              </a:r>
              <a:r>
                <a:rPr lang="fr-FR" sz="1400" dirty="0">
                  <a:latin typeface="Ubisoft Sans" panose="02000504030000020004" pitchFamily="2" charset="-78"/>
                  <a:cs typeface="Ubisoft Sans" panose="02000504030000020004" pitchFamily="2" charset="-78"/>
                </a:rPr>
                <a:t>to the </a:t>
              </a:r>
              <a:r>
                <a:rPr lang="fr-FR" sz="1400"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instead</a:t>
              </a:r>
              <a:r>
                <a:rPr lang="fr-FR" sz="1400" dirty="0">
                  <a:latin typeface="Ubisoft Sans" panose="02000504030000020004" pitchFamily="2" charset="-78"/>
                  <a:cs typeface="Ubisoft Sans" panose="02000504030000020004" pitchFamily="2" charset="-78"/>
                </a:rPr>
                <a:t> of one. The motivation of </a:t>
              </a:r>
              <a:r>
                <a:rPr lang="fr-FR" sz="1400" dirty="0" err="1">
                  <a:latin typeface="Ubisoft Sans" panose="02000504030000020004" pitchFamily="2" charset="-78"/>
                  <a:cs typeface="Ubisoft Sans" panose="02000504030000020004" pitchFamily="2" charset="-78"/>
                </a:rPr>
                <a:t>this</a:t>
              </a:r>
              <a:r>
                <a:rPr lang="fr-FR" sz="1400" dirty="0">
                  <a:latin typeface="Ubisoft Sans" panose="02000504030000020004" pitchFamily="2" charset="-78"/>
                  <a:cs typeface="Ubisoft Sans" panose="02000504030000020004" pitchFamily="2" charset="-78"/>
                </a:rPr>
                <a:t> modification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that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decoding</a:t>
              </a:r>
              <a:r>
                <a:rPr lang="fr-FR" sz="1400" dirty="0">
                  <a:latin typeface="Ubisoft Sans" panose="02000504030000020004" pitchFamily="2" charset="-78"/>
                  <a:cs typeface="Ubisoft Sans" panose="02000504030000020004" pitchFamily="2" charset="-78"/>
                </a:rPr>
                <a:t> long sentences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hard </a:t>
              </a:r>
              <a:r>
                <a:rPr lang="fr-FR" sz="1400" dirty="0" err="1">
                  <a:latin typeface="Ubisoft Sans" panose="02000504030000020004" pitchFamily="2" charset="-78"/>
                  <a:cs typeface="Ubisoft Sans" panose="02000504030000020004" pitchFamily="2" charset="-78"/>
                </a:rPr>
                <a:t>when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everything</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related</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this</a:t>
              </a:r>
              <a:r>
                <a:rPr lang="fr-FR" sz="1400" dirty="0">
                  <a:latin typeface="Ubisoft Sans" panose="02000504030000020004" pitchFamily="2" charset="-78"/>
                  <a:cs typeface="Ubisoft Sans" panose="02000504030000020004" pitchFamily="2" charset="-78"/>
                </a:rPr>
                <a:t> sentence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compressed</a:t>
              </a:r>
              <a:r>
                <a:rPr lang="fr-FR" sz="1400" dirty="0">
                  <a:latin typeface="Ubisoft Sans" panose="02000504030000020004" pitchFamily="2" charset="-78"/>
                  <a:cs typeface="Ubisoft Sans" panose="02000504030000020004" pitchFamily="2" charset="-78"/>
                </a:rPr>
                <a:t> in a single </a:t>
              </a:r>
              <a:r>
                <a:rPr lang="fr-FR" sz="1400" dirty="0" err="1">
                  <a:latin typeface="Ubisoft Sans" panose="02000504030000020004" pitchFamily="2" charset="-78"/>
                  <a:cs typeface="Ubisoft Sans" panose="02000504030000020004" pitchFamily="2" charset="-78"/>
                </a:rPr>
                <a:t>representation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Instead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having</a:t>
              </a:r>
              <a:r>
                <a:rPr lang="fr-FR" sz="1400" dirty="0">
                  <a:latin typeface="Ubisoft Sans" panose="02000504030000020004" pitchFamily="2" charset="-78"/>
                  <a:cs typeface="Ubisoft Sans" panose="02000504030000020004" pitchFamily="2" charset="-78"/>
                </a:rPr>
                <a:t> multiple </a:t>
              </a:r>
              <a:r>
                <a:rPr lang="fr-FR" sz="1400" dirty="0" err="1">
                  <a:latin typeface="Ubisoft Sans" panose="02000504030000020004" pitchFamily="2" charset="-78"/>
                  <a:cs typeface="Ubisoft Sans" panose="02000504030000020004" pitchFamily="2" charset="-78"/>
                </a:rPr>
                <a:t>representations</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chunk</a:t>
              </a:r>
              <a:r>
                <a:rPr lang="fr-FR" sz="1400" dirty="0">
                  <a:latin typeface="Ubisoft Sans" panose="02000504030000020004" pitchFamily="2" charset="-78"/>
                  <a:cs typeface="Ubisoft Sans" panose="02000504030000020004" pitchFamily="2" charset="-78"/>
                </a:rPr>
                <a:t> of sentences </a:t>
              </a:r>
              <a:r>
                <a:rPr lang="fr-FR" sz="1400" dirty="0" err="1">
                  <a:latin typeface="Ubisoft Sans" panose="02000504030000020004" pitchFamily="2" charset="-78"/>
                  <a:cs typeface="Ubisoft Sans" panose="02000504030000020004" pitchFamily="2" charset="-78"/>
                </a:rPr>
                <a:t>would</a:t>
              </a:r>
              <a:r>
                <a:rPr lang="fr-FR" sz="1400" dirty="0">
                  <a:latin typeface="Ubisoft Sans" panose="02000504030000020004" pitchFamily="2" charset="-78"/>
                  <a:cs typeface="Ubisoft Sans" panose="02000504030000020004" pitchFamily="2" charset="-78"/>
                </a:rPr>
                <a:t> help the system to </a:t>
              </a:r>
              <a:r>
                <a:rPr lang="fr-FR" sz="1400" i="1" dirty="0" err="1">
                  <a:latin typeface="Ubisoft Sans" panose="02000504030000020004" pitchFamily="2" charset="-78"/>
                  <a:cs typeface="Ubisoft Sans" panose="02000504030000020004" pitchFamily="2" charset="-78"/>
                </a:rPr>
                <a:t>pay</a:t>
              </a:r>
              <a:r>
                <a:rPr lang="fr-FR" sz="1400" i="1" dirty="0">
                  <a:latin typeface="Ubisoft Sans" panose="02000504030000020004" pitchFamily="2" charset="-78"/>
                  <a:cs typeface="Ubisoft Sans" panose="02000504030000020004" pitchFamily="2" charset="-78"/>
                </a:rPr>
                <a:t> attention</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the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actual</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chunk</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he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needs</a:t>
              </a:r>
              <a:r>
                <a:rPr lang="fr-FR" sz="1400" dirty="0">
                  <a:latin typeface="Ubisoft Sans" panose="02000504030000020004" pitchFamily="2" charset="-78"/>
                  <a:cs typeface="Ubisoft Sans" panose="02000504030000020004" pitchFamily="2" charset="-78"/>
                </a:rPr>
                <a:t> at a </a:t>
              </a:r>
              <a:r>
                <a:rPr lang="fr-FR" sz="1400" dirty="0" err="1">
                  <a:latin typeface="Ubisoft Sans" panose="02000504030000020004" pitchFamily="2" charset="-78"/>
                  <a:cs typeface="Ubisoft Sans" panose="02000504030000020004" pitchFamily="2" charset="-78"/>
                </a:rPr>
                <a:t>specific</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That’s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why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it’s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called</a:t>
              </a:r>
              <a:r>
                <a:rPr lang="fr-FR" sz="1400" dirty="0">
                  <a:latin typeface="Ubisoft Sans" panose="02000504030000020004" pitchFamily="2" charset="-78"/>
                  <a:cs typeface="Ubisoft Sans" panose="02000504030000020004" pitchFamily="2" charset="-78"/>
                </a:rPr>
                <a:t> attention!</a:t>
              </a:r>
            </a:p>
          </p:txBody>
        </p:sp>
      </p:grpSp>
    </p:spTree>
    <p:extLst>
      <p:ext uri="{BB962C8B-B14F-4D97-AF65-F5344CB8AC3E}">
        <p14:creationId xmlns:p14="http://schemas.microsoft.com/office/powerpoint/2010/main" val="15049232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5" name="Rectangle 1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ATTENTION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video-to-gif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717830" y="2368111"/>
            <a:ext cx="6781770" cy="297267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7"/>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448404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ATTENTION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5330" y="1995513"/>
            <a:ext cx="6146770" cy="2388542"/>
            <a:chOff x="1162051" y="2494892"/>
            <a:chExt cx="3436514" cy="2388542"/>
          </a:xfrm>
        </p:grpSpPr>
        <p:sp>
          <p:nvSpPr>
            <p:cNvPr id="13" name="TextBox 12"/>
            <p:cNvSpPr txBox="1"/>
            <p:nvPr/>
          </p:nvSpPr>
          <p:spPr>
            <a:xfrm>
              <a:off x="1162051" y="2494892"/>
              <a:ext cx="3436514" cy="523220"/>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This </a:t>
              </a:r>
              <a:r>
                <a:rPr lang="fr-FR" sz="1400" dirty="0" err="1">
                  <a:latin typeface="Ubisoft Sans" panose="02000504030000020004" pitchFamily="2" charset="-78"/>
                  <a:cs typeface="Ubisoft Sans" panose="02000504030000020004" pitchFamily="2" charset="-78"/>
                </a:rPr>
                <a:t>mechanism</a:t>
              </a:r>
              <a:r>
                <a:rPr lang="fr-FR" sz="1400" dirty="0">
                  <a:latin typeface="Ubisoft Sans" panose="02000504030000020004" pitchFamily="2" charset="-78"/>
                  <a:cs typeface="Ubisoft Sans" panose="02000504030000020004" pitchFamily="2" charset="-78"/>
                </a:rPr>
                <a:t> relies on </a:t>
              </a:r>
              <a:r>
                <a:rPr lang="fr-FR" sz="1400" dirty="0" err="1">
                  <a:latin typeface="Ubisoft Sans" panose="02000504030000020004" pitchFamily="2" charset="-78"/>
                  <a:cs typeface="Ubisoft Sans" panose="02000504030000020004" pitchFamily="2" charset="-78"/>
                </a:rPr>
                <a:t>two</a:t>
              </a:r>
              <a:r>
                <a:rPr lang="fr-FR" sz="1400" dirty="0">
                  <a:latin typeface="Ubisoft Sans" panose="02000504030000020004" pitchFamily="2" charset="-78"/>
                  <a:cs typeface="Ubisoft Sans" panose="02000504030000020004" pitchFamily="2" charset="-78"/>
                </a:rPr>
                <a:t> major twists </a:t>
              </a:r>
              <a:r>
                <a:rPr lang="fr-FR" sz="1400" dirty="0" err="1">
                  <a:latin typeface="Ubisoft Sans" panose="02000504030000020004" pitchFamily="2" charset="-78"/>
                  <a:cs typeface="Ubisoft Sans" panose="02000504030000020004" pitchFamily="2" charset="-78"/>
                </a:rPr>
                <a:t>compared</a:t>
              </a:r>
              <a:r>
                <a:rPr lang="fr-FR" sz="1400" dirty="0">
                  <a:latin typeface="Ubisoft Sans" panose="02000504030000020004" pitchFamily="2" charset="-78"/>
                  <a:cs typeface="Ubisoft Sans" panose="02000504030000020004" pitchFamily="2" charset="-78"/>
                </a:rPr>
                <a:t> to standard </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systems</a:t>
              </a:r>
              <a:r>
                <a:rPr lang="fr-FR" sz="1400" dirty="0">
                  <a:latin typeface="Ubisoft Sans" panose="02000504030000020004" pitchFamily="2" charset="-78"/>
                  <a:cs typeface="Ubisoft Sans" panose="02000504030000020004" pitchFamily="2" charset="-78"/>
                </a:rPr>
                <a:t>.</a:t>
              </a:r>
            </a:p>
          </p:txBody>
        </p:sp>
        <p:sp>
          <p:nvSpPr>
            <p:cNvPr id="14" name="TextBox 13"/>
            <p:cNvSpPr txBox="1"/>
            <p:nvPr/>
          </p:nvSpPr>
          <p:spPr>
            <a:xfrm>
              <a:off x="1162051" y="3498439"/>
              <a:ext cx="3436514" cy="1384995"/>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First, the </a:t>
              </a:r>
              <a:r>
                <a:rPr lang="fr-FR" sz="1400"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send</a:t>
              </a:r>
              <a:r>
                <a:rPr lang="fr-FR" sz="1400" b="1" dirty="0">
                  <a:latin typeface="Ubisoft Sans" panose="02000504030000020004" pitchFamily="2" charset="-78"/>
                  <a:cs typeface="Ubisoft Sans" panose="02000504030000020004" pitchFamily="2" charset="-78"/>
                </a:rPr>
                <a:t> multiple </a:t>
              </a:r>
              <a:r>
                <a:rPr lang="fr-FR" sz="1400" b="1" dirty="0" err="1">
                  <a:latin typeface="Ubisoft Sans" panose="02000504030000020004" pitchFamily="2" charset="-78"/>
                  <a:cs typeface="Ubisoft Sans" panose="02000504030000020004" pitchFamily="2" charset="-78"/>
                </a:rPr>
                <a:t>context</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vectors</a:t>
              </a:r>
              <a:r>
                <a:rPr lang="fr-FR" sz="1400" b="1" dirty="0">
                  <a:latin typeface="Ubisoft Sans" panose="02000504030000020004" pitchFamily="2" charset="-78"/>
                  <a:cs typeface="Ubisoft Sans" panose="02000504030000020004" pitchFamily="2" charset="-78"/>
                </a:rPr>
                <a:t> </a:t>
              </a:r>
              <a:r>
                <a:rPr lang="fr-FR" sz="1400" dirty="0">
                  <a:latin typeface="Ubisoft Sans" panose="02000504030000020004" pitchFamily="2" charset="-78"/>
                  <a:cs typeface="Ubisoft Sans" panose="02000504030000020004" pitchFamily="2" charset="-78"/>
                </a:rPr>
                <a:t>to the </a:t>
              </a:r>
              <a:r>
                <a:rPr lang="fr-FR" sz="1400"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instead</a:t>
              </a:r>
              <a:r>
                <a:rPr lang="fr-FR" sz="1400" dirty="0">
                  <a:latin typeface="Ubisoft Sans" panose="02000504030000020004" pitchFamily="2" charset="-78"/>
                  <a:cs typeface="Ubisoft Sans" panose="02000504030000020004" pitchFamily="2" charset="-78"/>
                </a:rPr>
                <a:t> of one. The motivation of </a:t>
              </a:r>
              <a:r>
                <a:rPr lang="fr-FR" sz="1400" dirty="0" err="1">
                  <a:latin typeface="Ubisoft Sans" panose="02000504030000020004" pitchFamily="2" charset="-78"/>
                  <a:cs typeface="Ubisoft Sans" panose="02000504030000020004" pitchFamily="2" charset="-78"/>
                </a:rPr>
                <a:t>this</a:t>
              </a:r>
              <a:r>
                <a:rPr lang="fr-FR" sz="1400" dirty="0">
                  <a:latin typeface="Ubisoft Sans" panose="02000504030000020004" pitchFamily="2" charset="-78"/>
                  <a:cs typeface="Ubisoft Sans" panose="02000504030000020004" pitchFamily="2" charset="-78"/>
                </a:rPr>
                <a:t> modification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that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decoding</a:t>
              </a:r>
              <a:r>
                <a:rPr lang="fr-FR" sz="1400" dirty="0">
                  <a:latin typeface="Ubisoft Sans" panose="02000504030000020004" pitchFamily="2" charset="-78"/>
                  <a:cs typeface="Ubisoft Sans" panose="02000504030000020004" pitchFamily="2" charset="-78"/>
                </a:rPr>
                <a:t> long sentences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hard </a:t>
              </a:r>
              <a:r>
                <a:rPr lang="fr-FR" sz="1400" dirty="0" err="1">
                  <a:latin typeface="Ubisoft Sans" panose="02000504030000020004" pitchFamily="2" charset="-78"/>
                  <a:cs typeface="Ubisoft Sans" panose="02000504030000020004" pitchFamily="2" charset="-78"/>
                </a:rPr>
                <a:t>when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everything</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related</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this</a:t>
              </a:r>
              <a:r>
                <a:rPr lang="fr-FR" sz="1400" dirty="0">
                  <a:latin typeface="Ubisoft Sans" panose="02000504030000020004" pitchFamily="2" charset="-78"/>
                  <a:cs typeface="Ubisoft Sans" panose="02000504030000020004" pitchFamily="2" charset="-78"/>
                </a:rPr>
                <a:t> sentence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compressed</a:t>
              </a:r>
              <a:r>
                <a:rPr lang="fr-FR" sz="1400" dirty="0">
                  <a:latin typeface="Ubisoft Sans" panose="02000504030000020004" pitchFamily="2" charset="-78"/>
                  <a:cs typeface="Ubisoft Sans" panose="02000504030000020004" pitchFamily="2" charset="-78"/>
                </a:rPr>
                <a:t> in a single </a:t>
              </a:r>
              <a:r>
                <a:rPr lang="fr-FR" sz="1400" dirty="0" err="1">
                  <a:latin typeface="Ubisoft Sans" panose="02000504030000020004" pitchFamily="2" charset="-78"/>
                  <a:cs typeface="Ubisoft Sans" panose="02000504030000020004" pitchFamily="2" charset="-78"/>
                </a:rPr>
                <a:t>representation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Instead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having</a:t>
              </a:r>
              <a:r>
                <a:rPr lang="fr-FR" sz="1400" dirty="0">
                  <a:latin typeface="Ubisoft Sans" panose="02000504030000020004" pitchFamily="2" charset="-78"/>
                  <a:cs typeface="Ubisoft Sans" panose="02000504030000020004" pitchFamily="2" charset="-78"/>
                </a:rPr>
                <a:t> multiple </a:t>
              </a:r>
              <a:r>
                <a:rPr lang="fr-FR" sz="1400" dirty="0" err="1">
                  <a:latin typeface="Ubisoft Sans" panose="02000504030000020004" pitchFamily="2" charset="-78"/>
                  <a:cs typeface="Ubisoft Sans" panose="02000504030000020004" pitchFamily="2" charset="-78"/>
                </a:rPr>
                <a:t>representations</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chunk</a:t>
              </a:r>
              <a:r>
                <a:rPr lang="fr-FR" sz="1400" dirty="0">
                  <a:latin typeface="Ubisoft Sans" panose="02000504030000020004" pitchFamily="2" charset="-78"/>
                  <a:cs typeface="Ubisoft Sans" panose="02000504030000020004" pitchFamily="2" charset="-78"/>
                </a:rPr>
                <a:t> of sentences </a:t>
              </a:r>
              <a:r>
                <a:rPr lang="fr-FR" sz="1400" dirty="0" err="1">
                  <a:latin typeface="Ubisoft Sans" panose="02000504030000020004" pitchFamily="2" charset="-78"/>
                  <a:cs typeface="Ubisoft Sans" panose="02000504030000020004" pitchFamily="2" charset="-78"/>
                </a:rPr>
                <a:t>would</a:t>
              </a:r>
              <a:r>
                <a:rPr lang="fr-FR" sz="1400" dirty="0">
                  <a:latin typeface="Ubisoft Sans" panose="02000504030000020004" pitchFamily="2" charset="-78"/>
                  <a:cs typeface="Ubisoft Sans" panose="02000504030000020004" pitchFamily="2" charset="-78"/>
                </a:rPr>
                <a:t> help the system to </a:t>
              </a:r>
              <a:r>
                <a:rPr lang="fr-FR" sz="1400" i="1" dirty="0" err="1">
                  <a:latin typeface="Ubisoft Sans" panose="02000504030000020004" pitchFamily="2" charset="-78"/>
                  <a:cs typeface="Ubisoft Sans" panose="02000504030000020004" pitchFamily="2" charset="-78"/>
                </a:rPr>
                <a:t>pay</a:t>
              </a:r>
              <a:r>
                <a:rPr lang="fr-FR" sz="1400" i="1" dirty="0">
                  <a:latin typeface="Ubisoft Sans" panose="02000504030000020004" pitchFamily="2" charset="-78"/>
                  <a:cs typeface="Ubisoft Sans" panose="02000504030000020004" pitchFamily="2" charset="-78"/>
                </a:rPr>
                <a:t> attention</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the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actual</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chunk</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he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needs</a:t>
              </a:r>
              <a:r>
                <a:rPr lang="fr-FR" sz="1400" dirty="0">
                  <a:latin typeface="Ubisoft Sans" panose="02000504030000020004" pitchFamily="2" charset="-78"/>
                  <a:cs typeface="Ubisoft Sans" panose="02000504030000020004" pitchFamily="2" charset="-78"/>
                </a:rPr>
                <a:t> at a </a:t>
              </a:r>
              <a:r>
                <a:rPr lang="fr-FR" sz="1400" dirty="0" err="1">
                  <a:latin typeface="Ubisoft Sans" panose="02000504030000020004" pitchFamily="2" charset="-78"/>
                  <a:cs typeface="Ubisoft Sans" panose="02000504030000020004" pitchFamily="2" charset="-78"/>
                </a:rPr>
                <a:t>specific</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That’s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why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it’s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called</a:t>
              </a:r>
              <a:r>
                <a:rPr lang="fr-FR" sz="1400" dirty="0">
                  <a:latin typeface="Ubisoft Sans" panose="02000504030000020004" pitchFamily="2" charset="-78"/>
                  <a:cs typeface="Ubisoft Sans" panose="02000504030000020004" pitchFamily="2" charset="-78"/>
                </a:rPr>
                <a:t> attention!</a:t>
              </a:r>
            </a:p>
          </p:txBody>
        </p:sp>
      </p:grpSp>
      <p:sp>
        <p:nvSpPr>
          <p:cNvPr id="15" name="TextBox 14"/>
          <p:cNvSpPr txBox="1"/>
          <p:nvPr/>
        </p:nvSpPr>
        <p:spPr>
          <a:xfrm>
            <a:off x="3035330" y="4732575"/>
            <a:ext cx="6146770" cy="738664"/>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Second, the </a:t>
            </a:r>
            <a:r>
              <a:rPr lang="fr-FR" sz="1400"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performs</a:t>
            </a:r>
            <a:r>
              <a:rPr lang="fr-FR" sz="1400" dirty="0">
                <a:latin typeface="Ubisoft Sans" panose="02000504030000020004" pitchFamily="2" charset="-78"/>
                <a:cs typeface="Ubisoft Sans" panose="02000504030000020004" pitchFamily="2" charset="-78"/>
              </a:rPr>
              <a:t> an extra </a:t>
            </a:r>
            <a:r>
              <a:rPr lang="fr-FR" sz="1400" dirty="0" err="1">
                <a:latin typeface="Ubisoft Sans" panose="02000504030000020004" pitchFamily="2" charset="-78"/>
                <a:cs typeface="Ubisoft Sans" panose="02000504030000020004" pitchFamily="2" charset="-78"/>
              </a:rPr>
              <a:t>step</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before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predicting</a:t>
            </a:r>
            <a:r>
              <a:rPr lang="fr-FR" sz="1400" dirty="0">
                <a:latin typeface="Ubisoft Sans" panose="02000504030000020004" pitchFamily="2" charset="-78"/>
                <a:cs typeface="Ubisoft Sans" panose="02000504030000020004" pitchFamily="2" charset="-78"/>
              </a:rPr>
              <a:t> an output. It </a:t>
            </a:r>
            <a:r>
              <a:rPr lang="fr-FR" sz="1400" b="1" dirty="0">
                <a:latin typeface="Ubisoft Sans" panose="02000504030000020004" pitchFamily="2" charset="-78"/>
                <a:cs typeface="Ubisoft Sans" panose="02000504030000020004" pitchFamily="2" charset="-78"/>
              </a:rPr>
              <a:t>scores </a:t>
            </a:r>
            <a:r>
              <a:rPr lang="fr-FR" sz="1400" b="1" dirty="0" err="1">
                <a:latin typeface="Ubisoft Sans" panose="02000504030000020004" pitchFamily="2" charset="-78"/>
                <a:cs typeface="Ubisoft Sans" panose="02000504030000020004" pitchFamily="2" charset="-78"/>
              </a:rPr>
              <a:t>each</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context</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vector</a:t>
            </a:r>
            <a:r>
              <a:rPr lang="fr-FR" sz="1400" b="1"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independantly</a:t>
            </a:r>
            <a:r>
              <a:rPr lang="fr-FR" sz="1400" dirty="0">
                <a:latin typeface="Ubisoft Sans" panose="02000504030000020004" pitchFamily="2" charset="-78"/>
                <a:cs typeface="Ubisoft Sans" panose="02000504030000020004" pitchFamily="2" charset="-78"/>
              </a:rPr>
              <a:t> at </a:t>
            </a:r>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and </a:t>
            </a:r>
            <a:r>
              <a:rPr lang="fr-FR" sz="1400" dirty="0" err="1">
                <a:latin typeface="Ubisoft Sans" panose="02000504030000020004" pitchFamily="2" charset="-78"/>
                <a:cs typeface="Ubisoft Sans" panose="02000504030000020004" pitchFamily="2" charset="-78"/>
              </a:rPr>
              <a:t>create</a:t>
            </a:r>
            <a:r>
              <a:rPr lang="fr-FR" sz="1400" dirty="0">
                <a:latin typeface="Ubisoft Sans" panose="02000504030000020004" pitchFamily="2" charset="-78"/>
                <a:cs typeface="Ubisoft Sans" panose="02000504030000020004" pitchFamily="2" charset="-78"/>
              </a:rPr>
              <a:t> a </a:t>
            </a:r>
            <a:r>
              <a:rPr lang="fr-FR" sz="1400" dirty="0" err="1">
                <a:latin typeface="Ubisoft Sans" panose="02000504030000020004" pitchFamily="2" charset="-78"/>
                <a:cs typeface="Ubisoft Sans" panose="02000504030000020004" pitchFamily="2" charset="-78"/>
              </a:rPr>
              <a:t>synthezised</a:t>
            </a:r>
            <a:r>
              <a:rPr lang="fr-FR" sz="1400" dirty="0">
                <a:latin typeface="Ubisoft Sans" panose="02000504030000020004" pitchFamily="2" charset="-78"/>
                <a:cs typeface="Ubisoft Sans" panose="02000504030000020004" pitchFamily="2" charset="-78"/>
              </a:rPr>
              <a:t> new </a:t>
            </a:r>
            <a:r>
              <a:rPr lang="fr-FR" sz="1400" dirty="0" err="1">
                <a:latin typeface="Ubisoft Sans" panose="02000504030000020004" pitchFamily="2" charset="-78"/>
                <a:cs typeface="Ubisoft Sans" panose="02000504030000020004" pitchFamily="2" charset="-78"/>
              </a:rPr>
              <a:t>context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vector</a:t>
            </a:r>
            <a:r>
              <a:rPr lang="fr-FR" sz="1400" dirty="0">
                <a:latin typeface="Ubisoft Sans" panose="02000504030000020004" pitchFamily="2" charset="-78"/>
                <a:cs typeface="Ubisoft Sans" panose="02000504030000020004" pitchFamily="2" charset="-78"/>
              </a:rPr>
              <a:t> for the </a:t>
            </a:r>
            <a:r>
              <a:rPr lang="fr-FR" sz="1400" dirty="0" err="1">
                <a:latin typeface="Ubisoft Sans" panose="02000504030000020004" pitchFamily="2" charset="-78"/>
                <a:cs typeface="Ubisoft Sans" panose="02000504030000020004" pitchFamily="2" charset="-78"/>
              </a:rPr>
              <a:t>given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a:t>
            </a:r>
            <a:endParaRPr lang="fr-FR" sz="1400" b="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274955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WHAT IS IT USEFUL FOR?</a:t>
            </a:r>
          </a:p>
        </p:txBody>
      </p:sp>
      <p:sp>
        <p:nvSpPr>
          <p:cNvPr id="24" name="TextBox 23"/>
          <p:cNvSpPr txBox="1"/>
          <p:nvPr/>
        </p:nvSpPr>
        <p:spPr>
          <a:xfrm>
            <a:off x="2247900" y="924891"/>
            <a:ext cx="7696200" cy="338554"/>
          </a:xfrm>
          <a:prstGeom prst="rect">
            <a:avLst/>
          </a:prstGeom>
          <a:noFill/>
        </p:spPr>
        <p:txBody>
          <a:bodyPr wrap="square" rtlCol="0">
            <a:spAutoFit/>
          </a:bodyPr>
          <a:lstStyle/>
          <a:p>
            <a:pPr algn="ctr"/>
            <a:r>
              <a:rPr lang="fr-FR" sz="1600" b="1" dirty="0" err="1">
                <a:solidFill>
                  <a:schemeClr val="bg1"/>
                </a:solidFill>
                <a:latin typeface="Ubisoft Sans" panose="02000504030000020004" pitchFamily="2" charset="-78"/>
                <a:cs typeface="Ubisoft Sans" panose="02000504030000020004" pitchFamily="2" charset="-78"/>
              </a:rPr>
              <a:t>Text</a:t>
            </a:r>
            <a:r>
              <a:rPr lang="fr-FR" sz="1600" b="1" dirty="0">
                <a:solidFill>
                  <a:schemeClr val="bg1"/>
                </a:solidFill>
                <a:latin typeface="Ubisoft Sans" panose="02000504030000020004" pitchFamily="2" charset="-78"/>
                <a:cs typeface="Ubisoft Sans" panose="02000504030000020004" pitchFamily="2" charset="-78"/>
              </a:rPr>
              <a:t> </a:t>
            </a:r>
            <a:r>
              <a:rPr lang="fr-FR" sz="1600" b="1" dirty="0" err="1">
                <a:solidFill>
                  <a:schemeClr val="bg1"/>
                </a:solidFill>
                <a:latin typeface="Ubisoft Sans" panose="02000504030000020004" pitchFamily="2" charset="-78"/>
                <a:cs typeface="Ubisoft Sans" panose="02000504030000020004" pitchFamily="2" charset="-78"/>
              </a:rPr>
              <a:t>generation</a:t>
            </a:r>
            <a:endParaRPr lang="fr-FR" sz="1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6"/>
            <a:extLst>
              <a:ext uri="{FF2B5EF4-FFF2-40B4-BE49-F238E27FC236}">
                <a16:creationId xmlns:a16="http://schemas.microsoft.com/office/drawing/2014/main" id="{46D514B8-59AB-0A35-FADA-067FEEFDF56B}"/>
              </a:ext>
            </a:extLst>
          </p:cNvPr>
          <p:cNvPicPr>
            <a:picLocks noChangeAspect="1"/>
          </p:cNvPicPr>
          <p:nvPr/>
        </p:nvPicPr>
        <p:blipFill>
          <a:blip r:embed="rId7"/>
          <a:stretch>
            <a:fillRect/>
          </a:stretch>
        </p:blipFill>
        <p:spPr>
          <a:xfrm>
            <a:off x="3106366" y="1504353"/>
            <a:ext cx="5823626" cy="4631780"/>
          </a:xfrm>
          <a:prstGeom prst="rect">
            <a:avLst/>
          </a:prstGeom>
        </p:spPr>
      </p:pic>
    </p:spTree>
    <p:extLst>
      <p:ext uri="{BB962C8B-B14F-4D97-AF65-F5344CB8AC3E}">
        <p14:creationId xmlns:p14="http://schemas.microsoft.com/office/powerpoint/2010/main" val="234806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5" name="Rectangle 1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ATTENTION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6"/>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pic>
        <p:nvPicPr>
          <p:cNvPr id="14338" name="Picture 2" descr="http://localhost:8000/resources/attention_process.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361415" y="1569248"/>
            <a:ext cx="7453138" cy="405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8094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5" name="Rectangle 1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ATTENTION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6"/>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pic>
        <p:nvPicPr>
          <p:cNvPr id="16388" name="Picture 4" descr="[video-to-gif output image]"/>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82040" y="2072331"/>
            <a:ext cx="76200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6948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7" name="Rectangle 16"/>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ATTENTION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6"/>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pic>
        <p:nvPicPr>
          <p:cNvPr id="17410" name="Picture 2" descr="alignment matri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91774" y="1539496"/>
            <a:ext cx="4486310" cy="40197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63435" y="3386346"/>
            <a:ext cx="6146770" cy="738664"/>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Applied</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text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mechanism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helps</a:t>
            </a:r>
            <a:r>
              <a:rPr lang="fr-FR" sz="1400" dirty="0">
                <a:latin typeface="Ubisoft Sans" panose="02000504030000020004" pitchFamily="2" charset="-78"/>
                <a:cs typeface="Ubisoft Sans" panose="02000504030000020004" pitchFamily="2" charset="-78"/>
              </a:rPr>
              <a:t> the system to look at the relevant part of the input </a:t>
            </a:r>
            <a:r>
              <a:rPr lang="fr-FR" sz="1400" dirty="0" err="1">
                <a:latin typeface="Ubisoft Sans" panose="02000504030000020004" pitchFamily="2" charset="-78"/>
                <a:cs typeface="Ubisoft Sans" panose="02000504030000020004" pitchFamily="2" charset="-78"/>
              </a:rPr>
              <a:t>text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needs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upon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prediction</a:t>
            </a:r>
            <a:r>
              <a:rPr lang="fr-FR" sz="1400" dirty="0">
                <a:latin typeface="Ubisoft Sans" panose="02000504030000020004" pitchFamily="2" charset="-78"/>
                <a:cs typeface="Ubisoft Sans" panose="02000504030000020004" pitchFamily="2" charset="-78"/>
              </a:rPr>
              <a:t> of the </a:t>
            </a:r>
            <a:r>
              <a:rPr lang="fr-FR" sz="1400" dirty="0" err="1">
                <a:latin typeface="Ubisoft Sans" panose="02000504030000020004" pitchFamily="2" charset="-78"/>
                <a:cs typeface="Ubisoft Sans" panose="02000504030000020004" pitchFamily="2" charset="-78"/>
              </a:rPr>
              <a:t>next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symbol</a:t>
            </a:r>
            <a:r>
              <a:rPr lang="fr-FR" sz="1400" dirty="0">
                <a:latin typeface="Ubisoft Sans" panose="02000504030000020004" pitchFamily="2" charset="-78"/>
                <a:cs typeface="Ubisoft Sans" panose="02000504030000020004" pitchFamily="2" charset="-78"/>
              </a:rPr>
              <a:t> of the output </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a:t>
            </a:r>
          </a:p>
        </p:txBody>
      </p:sp>
      <p:sp>
        <p:nvSpPr>
          <p:cNvPr id="14" name="TextBox 13"/>
          <p:cNvSpPr txBox="1"/>
          <p:nvPr/>
        </p:nvSpPr>
        <p:spPr>
          <a:xfrm>
            <a:off x="6891774" y="5508987"/>
            <a:ext cx="5223220" cy="461665"/>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Attention </a:t>
            </a:r>
            <a:r>
              <a:rPr lang="fr-FR" sz="1200" i="1" dirty="0" err="1">
                <a:latin typeface="Ubisoft Sans" panose="02000504030000020004" pitchFamily="2" charset="-78"/>
                <a:cs typeface="Ubisoft Sans" panose="02000504030000020004" pitchFamily="2" charset="-78"/>
              </a:rPr>
              <a:t>paid</a:t>
            </a:r>
            <a:r>
              <a:rPr lang="fr-FR" sz="1200" i="1" dirty="0">
                <a:latin typeface="Ubisoft Sans" panose="02000504030000020004" pitchFamily="2" charset="-78"/>
                <a:cs typeface="Ubisoft Sans" panose="02000504030000020004" pitchFamily="2" charset="-78"/>
              </a:rPr>
              <a:t> to </a:t>
            </a:r>
            <a:r>
              <a:rPr lang="fr-FR" sz="1200" i="1" dirty="0" err="1">
                <a:latin typeface="Ubisoft Sans" panose="02000504030000020004" pitchFamily="2" charset="-78"/>
                <a:cs typeface="Ubisoft Sans" panose="02000504030000020004" pitchFamily="2" charset="-78"/>
              </a:rPr>
              <a:t>specific</a:t>
            </a:r>
            <a:r>
              <a:rPr lang="fr-FR" sz="1200" i="1" dirty="0">
                <a:latin typeface="Ubisoft Sans" panose="02000504030000020004" pitchFamily="2" charset="-78"/>
                <a:cs typeface="Ubisoft Sans" panose="02000504030000020004" pitchFamily="2" charset="-78"/>
              </a:rPr>
              <a:t> parts of the input at </a:t>
            </a:r>
            <a:r>
              <a:rPr lang="fr-FR" sz="1200" i="1" dirty="0" err="1">
                <a:latin typeface="Ubisoft Sans" panose="02000504030000020004" pitchFamily="2" charset="-78"/>
                <a:cs typeface="Ubisoft Sans" panose="02000504030000020004" pitchFamily="2" charset="-78"/>
              </a:rPr>
              <a:t>each</a:t>
            </a:r>
            <a:r>
              <a:rPr lang="fr-FR" sz="1200" i="1" dirty="0">
                <a:latin typeface="Ubisoft Sans" panose="02000504030000020004" pitchFamily="2" charset="-78"/>
                <a:cs typeface="Ubisoft Sans" panose="02000504030000020004" pitchFamily="2" charset="-78"/>
              </a:rPr>
              <a:t> output </a:t>
            </a:r>
            <a:r>
              <a:rPr lang="fr-FR" sz="1200" i="1" dirty="0" err="1">
                <a:latin typeface="Ubisoft Sans" panose="02000504030000020004" pitchFamily="2" charset="-78"/>
                <a:cs typeface="Ubisoft Sans" panose="02000504030000020004" pitchFamily="2" charset="-78"/>
              </a:rPr>
              <a:t>symbol</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prediction</a:t>
            </a:r>
            <a:r>
              <a:rPr lang="fr-FR" sz="1200" i="1" dirty="0">
                <a:latin typeface="Ubisoft Sans" panose="02000504030000020004" pitchFamily="2" charset="-78"/>
                <a:cs typeface="Ubisoft Sans" panose="02000504030000020004" pitchFamily="2" charset="-78"/>
              </a:rPr>
              <a:t>.</a:t>
            </a:r>
          </a:p>
        </p:txBody>
      </p:sp>
    </p:spTree>
    <p:extLst>
      <p:ext uri="{BB962C8B-B14F-4D97-AF65-F5344CB8AC3E}">
        <p14:creationId xmlns:p14="http://schemas.microsoft.com/office/powerpoint/2010/main" val="1984274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ur.com/A119A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29" name="TextBox 2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25" name="Group 24"/>
          <p:cNvGrpSpPr/>
          <p:nvPr/>
        </p:nvGrpSpPr>
        <p:grpSpPr>
          <a:xfrm>
            <a:off x="4106880" y="1633394"/>
            <a:ext cx="3970320" cy="1399345"/>
            <a:chOff x="3116280" y="3284898"/>
            <a:chExt cx="5951520" cy="1399345"/>
          </a:xfrm>
        </p:grpSpPr>
        <p:sp>
          <p:nvSpPr>
            <p:cNvPr id="26" name="Rectangle 25"/>
            <p:cNvSpPr/>
            <p:nvPr/>
          </p:nvSpPr>
          <p:spPr>
            <a:xfrm>
              <a:off x="3116280" y="3483914"/>
              <a:ext cx="5951520"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Multi-task learning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27" name="Rectangle 26"/>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2008</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28" name="Group 27"/>
          <p:cNvGrpSpPr/>
          <p:nvPr/>
        </p:nvGrpSpPr>
        <p:grpSpPr>
          <a:xfrm>
            <a:off x="4318" y="4372061"/>
            <a:ext cx="5037120" cy="1528266"/>
            <a:chOff x="3590155" y="3284898"/>
            <a:chExt cx="5037120" cy="1528266"/>
          </a:xfrm>
        </p:grpSpPr>
        <p:sp>
          <p:nvSpPr>
            <p:cNvPr id="48" name="Rectangle 47"/>
            <p:cNvSpPr/>
            <p:nvPr/>
          </p:nvSpPr>
          <p:spPr>
            <a:xfrm>
              <a:off x="3665248" y="3612835"/>
              <a:ext cx="4853584"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Vanilla Neural Networks</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49" name="Rectangle 48"/>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2001</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0" name="Group 49"/>
          <p:cNvGrpSpPr/>
          <p:nvPr/>
        </p:nvGrpSpPr>
        <p:grpSpPr>
          <a:xfrm>
            <a:off x="1134603" y="3225483"/>
            <a:ext cx="2743200" cy="845347"/>
            <a:chOff x="2370955" y="3022249"/>
            <a:chExt cx="7475520" cy="845347"/>
          </a:xfrm>
        </p:grpSpPr>
        <p:sp>
          <p:nvSpPr>
            <p:cNvPr id="51" name="Rectangle 50"/>
            <p:cNvSpPr/>
            <p:nvPr/>
          </p:nvSpPr>
          <p:spPr>
            <a:xfrm>
              <a:off x="2370955" y="3221265"/>
              <a:ext cx="7475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TF-IDF</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52" name="Rectangle 51"/>
            <p:cNvSpPr/>
            <p:nvPr/>
          </p:nvSpPr>
          <p:spPr>
            <a:xfrm>
              <a:off x="3590155" y="3022249"/>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~1980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3" name="Group 52"/>
          <p:cNvGrpSpPr/>
          <p:nvPr/>
        </p:nvGrpSpPr>
        <p:grpSpPr>
          <a:xfrm>
            <a:off x="610168" y="1629784"/>
            <a:ext cx="3812840" cy="845347"/>
            <a:chOff x="0" y="1629784"/>
            <a:chExt cx="5053795" cy="845347"/>
          </a:xfrm>
        </p:grpSpPr>
        <p:sp>
          <p:nvSpPr>
            <p:cNvPr id="54" name="Rectangle 53"/>
            <p:cNvSpPr/>
            <p:nvPr/>
          </p:nvSpPr>
          <p:spPr>
            <a:xfrm>
              <a:off x="0" y="1828800"/>
              <a:ext cx="5037120" cy="646331"/>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Dummy encoding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55" name="Rectangle 54"/>
            <p:cNvSpPr/>
            <p:nvPr/>
          </p:nvSpPr>
          <p:spPr>
            <a:xfrm>
              <a:off x="16675" y="1629784"/>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1960+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6" name="Group 55"/>
          <p:cNvGrpSpPr/>
          <p:nvPr/>
        </p:nvGrpSpPr>
        <p:grpSpPr>
          <a:xfrm>
            <a:off x="4792680" y="3284898"/>
            <a:ext cx="2598720" cy="845347"/>
            <a:chOff x="3116280" y="3284898"/>
            <a:chExt cx="5951520" cy="845347"/>
          </a:xfrm>
        </p:grpSpPr>
        <p:sp>
          <p:nvSpPr>
            <p:cNvPr id="57" name="Rectangle 56"/>
            <p:cNvSpPr/>
            <p:nvPr/>
          </p:nvSpPr>
          <p:spPr>
            <a:xfrm>
              <a:off x="3116280" y="3483914"/>
              <a:ext cx="5951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Word2Vec</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58" name="Rectangle 57"/>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2013</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9" name="Group 58"/>
          <p:cNvGrpSpPr/>
          <p:nvPr/>
        </p:nvGrpSpPr>
        <p:grpSpPr>
          <a:xfrm>
            <a:off x="4805380" y="4372061"/>
            <a:ext cx="2598720" cy="1399345"/>
            <a:chOff x="3116280" y="3284898"/>
            <a:chExt cx="5951520" cy="1399345"/>
          </a:xfrm>
        </p:grpSpPr>
        <p:sp>
          <p:nvSpPr>
            <p:cNvPr id="60" name="Rectangle 59"/>
            <p:cNvSpPr/>
            <p:nvPr/>
          </p:nvSpPr>
          <p:spPr>
            <a:xfrm>
              <a:off x="3116280" y="3483914"/>
              <a:ext cx="5951520" cy="1200329"/>
            </a:xfrm>
            <a:prstGeom prst="rect">
              <a:avLst/>
            </a:prstGeom>
          </p:spPr>
          <p:txBody>
            <a:bodyPr wrap="square">
              <a:spAutoFit/>
            </a:bodyPr>
            <a:lstStyle/>
            <a:p>
              <a:pPr algn="ctr"/>
              <a:r>
                <a:rPr lang="fr-FR" sz="3600" b="1" dirty="0">
                  <a:solidFill>
                    <a:srgbClr val="7B7B7B"/>
                  </a:solidFill>
                  <a:latin typeface="Ubisoft Sans" panose="02000504030000020004" pitchFamily="2" charset="-78"/>
                  <a:cs typeface="Ubisoft Sans" panose="02000504030000020004" pitchFamily="2" charset="-78"/>
                </a:rPr>
                <a:t>Beyond plain </a:t>
              </a:r>
              <a:r>
                <a:rPr lang="fr-FR" sz="3600" b="1" dirty="0" err="1">
                  <a:solidFill>
                    <a:srgbClr val="7B7B7B"/>
                  </a:solidFill>
                  <a:latin typeface="Ubisoft Sans" panose="02000504030000020004" pitchFamily="2" charset="-78"/>
                  <a:cs typeface="Ubisoft Sans" panose="02000504030000020004" pitchFamily="2" charset="-78"/>
                </a:rPr>
                <a:t>ANNs</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61" name="Rectangle 60"/>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2013</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62" name="Group 61"/>
          <p:cNvGrpSpPr/>
          <p:nvPr/>
        </p:nvGrpSpPr>
        <p:grpSpPr>
          <a:xfrm>
            <a:off x="8610600" y="1629784"/>
            <a:ext cx="2598720" cy="1399345"/>
            <a:chOff x="3116280" y="3284898"/>
            <a:chExt cx="5951520" cy="1399345"/>
          </a:xfrm>
        </p:grpSpPr>
        <p:sp>
          <p:nvSpPr>
            <p:cNvPr id="63" name="Rectangle 62"/>
            <p:cNvSpPr/>
            <p:nvPr/>
          </p:nvSpPr>
          <p:spPr>
            <a:xfrm>
              <a:off x="3116280" y="3483914"/>
              <a:ext cx="5951520" cy="1200329"/>
            </a:xfrm>
            <a:prstGeom prst="rect">
              <a:avLst/>
            </a:prstGeom>
          </p:spPr>
          <p:txBody>
            <a:bodyPr wrap="square">
              <a:spAutoFit/>
            </a:bodyPr>
            <a:lstStyle/>
            <a:p>
              <a:pPr algn="ctr"/>
              <a:r>
                <a:rPr lang="fr-FR" sz="3600" b="1" u="sng" dirty="0">
                  <a:solidFill>
                    <a:srgbClr val="7B7B7B"/>
                  </a:solidFill>
                  <a:latin typeface="Ubisoft Sans" panose="02000504030000020004" pitchFamily="2" charset="-78"/>
                  <a:cs typeface="Ubisoft Sans" panose="02000504030000020004" pitchFamily="2" charset="-78"/>
                </a:rPr>
                <a:t>Seq2seq </a:t>
              </a:r>
              <a:r>
                <a:rPr lang="fr-FR" sz="3600" b="1" u="sng" dirty="0" err="1">
                  <a:solidFill>
                    <a:srgbClr val="7B7B7B"/>
                  </a:solidFill>
                  <a:latin typeface="Ubisoft Sans" panose="02000504030000020004" pitchFamily="2" charset="-78"/>
                  <a:cs typeface="Ubisoft Sans" panose="02000504030000020004" pitchFamily="2" charset="-78"/>
                </a:rPr>
                <a:t>models</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64" name="Rectangle 63"/>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2014</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30" name="Group 29"/>
          <p:cNvGrpSpPr/>
          <p:nvPr/>
        </p:nvGrpSpPr>
        <p:grpSpPr>
          <a:xfrm>
            <a:off x="8585200" y="3284898"/>
            <a:ext cx="2598720" cy="845347"/>
            <a:chOff x="3116280" y="3284898"/>
            <a:chExt cx="5951520" cy="845347"/>
          </a:xfrm>
        </p:grpSpPr>
        <p:sp>
          <p:nvSpPr>
            <p:cNvPr id="31" name="Rectangle 30"/>
            <p:cNvSpPr/>
            <p:nvPr/>
          </p:nvSpPr>
          <p:spPr>
            <a:xfrm>
              <a:off x="3116280" y="3483914"/>
              <a:ext cx="5951520" cy="646331"/>
            </a:xfrm>
            <a:prstGeom prst="rect">
              <a:avLst/>
            </a:prstGeom>
          </p:spPr>
          <p:txBody>
            <a:bodyPr wrap="square">
              <a:spAutoFit/>
            </a:bodyPr>
            <a:lstStyle/>
            <a:p>
              <a:pPr algn="ctr"/>
              <a:r>
                <a:rPr lang="fr-FR" sz="3600" b="1" u="sng" dirty="0">
                  <a:solidFill>
                    <a:srgbClr val="7B7B7B"/>
                  </a:solidFill>
                  <a:latin typeface="Ubisoft Sans" panose="02000504030000020004" pitchFamily="2" charset="-78"/>
                  <a:cs typeface="Ubisoft Sans" panose="02000504030000020004" pitchFamily="2" charset="-78"/>
                </a:rPr>
                <a:t>Attention</a:t>
              </a:r>
            </a:p>
          </p:txBody>
        </p:sp>
        <p:sp>
          <p:nvSpPr>
            <p:cNvPr id="32" name="Rectangle 31"/>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2015</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33" name="Group 32"/>
          <p:cNvGrpSpPr/>
          <p:nvPr/>
        </p:nvGrpSpPr>
        <p:grpSpPr>
          <a:xfrm>
            <a:off x="7961265" y="4372061"/>
            <a:ext cx="3959418" cy="1953342"/>
            <a:chOff x="3116280" y="3284898"/>
            <a:chExt cx="5951520" cy="1953342"/>
          </a:xfrm>
        </p:grpSpPr>
        <p:sp>
          <p:nvSpPr>
            <p:cNvPr id="34" name="Rectangle 33"/>
            <p:cNvSpPr/>
            <p:nvPr/>
          </p:nvSpPr>
          <p:spPr>
            <a:xfrm>
              <a:off x="3116280" y="3483914"/>
              <a:ext cx="5951520" cy="1754326"/>
            </a:xfrm>
            <a:prstGeom prst="rect">
              <a:avLst/>
            </a:prstGeom>
          </p:spPr>
          <p:txBody>
            <a:bodyPr wrap="square">
              <a:spAutoFit/>
            </a:bodyPr>
            <a:lstStyle/>
            <a:p>
              <a:pPr algn="ctr"/>
              <a:r>
                <a:rPr lang="fr-FR" sz="3600" b="1" dirty="0" err="1">
                  <a:solidFill>
                    <a:schemeClr val="bg1"/>
                  </a:solidFill>
                  <a:latin typeface="Ubisoft Sans" panose="02000504030000020004" pitchFamily="2" charset="-78"/>
                  <a:cs typeface="Ubisoft Sans" panose="02000504030000020004" pitchFamily="2" charset="-78"/>
                </a:rPr>
                <a:t>Augmented</a:t>
              </a:r>
              <a:r>
                <a:rPr lang="fr-FR" sz="3600" b="1" dirty="0">
                  <a:solidFill>
                    <a:schemeClr val="bg1"/>
                  </a:solidFill>
                  <a:latin typeface="Ubisoft Sans" panose="02000504030000020004" pitchFamily="2" charset="-78"/>
                  <a:cs typeface="Ubisoft Sans" panose="02000504030000020004" pitchFamily="2" charset="-78"/>
                </a:rPr>
                <a:t> memory-</a:t>
              </a:r>
              <a:r>
                <a:rPr lang="fr-FR" sz="3600" b="1" dirty="0" err="1">
                  <a:solidFill>
                    <a:schemeClr val="bg1"/>
                  </a:solidFill>
                  <a:latin typeface="Ubisoft Sans" panose="02000504030000020004" pitchFamily="2" charset="-78"/>
                  <a:cs typeface="Ubisoft Sans" panose="02000504030000020004" pitchFamily="2" charset="-78"/>
                </a:rPr>
                <a:t>based</a:t>
              </a:r>
              <a:r>
                <a:rPr lang="fr-FR" sz="3600" b="1" dirty="0">
                  <a:solidFill>
                    <a:schemeClr val="bg1"/>
                  </a:solidFill>
                  <a:latin typeface="Ubisoft Sans" panose="02000504030000020004" pitchFamily="2" charset="-78"/>
                  <a:cs typeface="Ubisoft Sans" panose="02000504030000020004" pitchFamily="2" charset="-78"/>
                </a:rPr>
                <a:t> </a:t>
              </a:r>
              <a:r>
                <a:rPr lang="fr-FR" sz="3600" b="1" dirty="0" err="1">
                  <a:solidFill>
                    <a:schemeClr val="bg1"/>
                  </a:solidFill>
                  <a:latin typeface="Ubisoft Sans" panose="02000504030000020004" pitchFamily="2" charset="-78"/>
                  <a:cs typeface="Ubisoft Sans" panose="02000504030000020004" pitchFamily="2" charset="-78"/>
                </a:rPr>
                <a:t>models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35" name="Rectangle 34"/>
            <p:cNvSpPr/>
            <p:nvPr/>
          </p:nvSpPr>
          <p:spPr>
            <a:xfrm>
              <a:off x="3590155" y="3284898"/>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2016</a:t>
              </a:r>
              <a:endParaRPr lang="fr-FR" i="1" dirty="0">
                <a:solidFill>
                  <a:schemeClr val="bg1"/>
                </a:solidFill>
                <a:latin typeface="Ubisoft Sans" panose="02000504030000020004" pitchFamily="2" charset="-78"/>
                <a:cs typeface="Ubisoft Sans" panose="02000504030000020004" pitchFamily="2" charset="-78"/>
              </a:endParaRPr>
            </a:p>
          </p:txBody>
        </p:sp>
      </p:grpSp>
      <p:pic>
        <p:nvPicPr>
          <p:cNvPr id="36"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38"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58234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7" name="Rectangle 16"/>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AUGMENTED MEMORY-BASED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10317" y="2507862"/>
            <a:ext cx="6163446" cy="2613670"/>
            <a:chOff x="1152728" y="2494892"/>
            <a:chExt cx="3445837" cy="2613670"/>
          </a:xfrm>
        </p:grpSpPr>
        <p:sp>
          <p:nvSpPr>
            <p:cNvPr id="13" name="TextBox 12"/>
            <p:cNvSpPr txBox="1"/>
            <p:nvPr/>
          </p:nvSpPr>
          <p:spPr>
            <a:xfrm>
              <a:off x="1162051" y="2494892"/>
              <a:ext cx="3436514" cy="1169551"/>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Attention </a:t>
              </a:r>
              <a:r>
                <a:rPr lang="fr-FR" sz="1400" dirty="0" err="1">
                  <a:latin typeface="Ubisoft Sans" panose="02000504030000020004" pitchFamily="2" charset="-78"/>
                  <a:cs typeface="Ubisoft Sans" panose="02000504030000020004" pitchFamily="2" charset="-78"/>
                </a:rPr>
                <a:t>can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be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seen</a:t>
              </a:r>
              <a:r>
                <a:rPr lang="fr-FR" sz="1400" dirty="0">
                  <a:latin typeface="Ubisoft Sans" panose="02000504030000020004" pitchFamily="2" charset="-78"/>
                  <a:cs typeface="Ubisoft Sans" panose="02000504030000020004" pitchFamily="2" charset="-78"/>
                </a:rPr>
                <a:t> as a </a:t>
              </a:r>
              <a:r>
                <a:rPr lang="fr-FR" sz="1400" dirty="0" err="1">
                  <a:latin typeface="Ubisoft Sans" panose="02000504030000020004" pitchFamily="2" charset="-78"/>
                  <a:cs typeface="Ubisoft Sans" panose="02000504030000020004" pitchFamily="2" charset="-78"/>
                </a:rPr>
                <a:t>kind</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selective</a:t>
              </a:r>
              <a:r>
                <a:rPr lang="fr-FR" sz="1400" dirty="0">
                  <a:latin typeface="Ubisoft Sans" panose="02000504030000020004" pitchFamily="2" charset="-78"/>
                  <a:cs typeface="Ubisoft Sans" panose="02000504030000020004" pitchFamily="2" charset="-78"/>
                </a:rPr>
                <a:t> memory – at </a:t>
              </a:r>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a:t>
              </a:r>
              <a:r>
                <a:rPr lang="fr-FR" sz="1400" i="1" dirty="0" err="1">
                  <a:latin typeface="Ubisoft Sans" panose="02000504030000020004" pitchFamily="2" charset="-78"/>
                  <a:cs typeface="Ubisoft Sans" panose="02000504030000020004" pitchFamily="2" charset="-78"/>
                </a:rPr>
                <a:t>remembers</a:t>
              </a:r>
              <a:r>
                <a:rPr lang="fr-FR" sz="1400" i="1" dirty="0">
                  <a:latin typeface="Ubisoft Sans" panose="02000504030000020004" pitchFamily="2" charset="-78"/>
                  <a:cs typeface="Ubisoft Sans" panose="02000504030000020004" pitchFamily="2" charset="-78"/>
                </a:rPr>
                <a:t> </a:t>
              </a:r>
              <a:r>
                <a:rPr lang="fr-FR" sz="1400" dirty="0">
                  <a:latin typeface="Ubisoft Sans" panose="02000504030000020004" pitchFamily="2" charset="-78"/>
                  <a:cs typeface="Ubisoft Sans" panose="02000504030000020004" pitchFamily="2" charset="-78"/>
                </a:rPr>
                <a:t>relevant part of the input. This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just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like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human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behaviour</a:t>
              </a:r>
              <a:r>
                <a:rPr lang="fr-FR" sz="1400" dirty="0">
                  <a:latin typeface="Ubisoft Sans" panose="02000504030000020004" pitchFamily="2" charset="-78"/>
                  <a:cs typeface="Ubisoft Sans" panose="02000504030000020004" pitchFamily="2" charset="-78"/>
                </a:rPr>
                <a:t>: if </a:t>
              </a:r>
              <a:r>
                <a:rPr lang="fr-FR" sz="1400" dirty="0" err="1">
                  <a:latin typeface="Ubisoft Sans" panose="02000504030000020004" pitchFamily="2" charset="-78"/>
                  <a:cs typeface="Ubisoft Sans" panose="02000504030000020004" pitchFamily="2" charset="-78"/>
                </a:rPr>
                <a:t>you’re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asked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what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you</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were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doing</a:t>
              </a:r>
              <a:r>
                <a:rPr lang="fr-FR" sz="1400" dirty="0">
                  <a:latin typeface="Ubisoft Sans" panose="02000504030000020004" pitchFamily="2" charset="-78"/>
                  <a:cs typeface="Ubisoft Sans" panose="02000504030000020004" pitchFamily="2" charset="-78"/>
                </a:rPr>
                <a:t> last Saturday </a:t>
              </a:r>
              <a:r>
                <a:rPr lang="fr-FR" sz="1400" dirty="0" err="1">
                  <a:latin typeface="Ubisoft Sans" panose="02000504030000020004" pitchFamily="2" charset="-78"/>
                  <a:cs typeface="Ubisoft Sans" panose="02000504030000020004" pitchFamily="2" charset="-78"/>
                </a:rPr>
                <a:t>evening</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fact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that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you</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forgot</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empty</a:t>
              </a:r>
              <a:r>
                <a:rPr lang="fr-FR" sz="1400" dirty="0">
                  <a:latin typeface="Ubisoft Sans" panose="02000504030000020004" pitchFamily="2" charset="-78"/>
                  <a:cs typeface="Ubisoft Sans" panose="02000504030000020004" pitchFamily="2" charset="-78"/>
                </a:rPr>
                <a:t> the trash </a:t>
              </a:r>
              <a:r>
                <a:rPr lang="fr-FR" sz="1400" dirty="0" err="1">
                  <a:latin typeface="Ubisoft Sans" panose="02000504030000020004" pitchFamily="2" charset="-78"/>
                  <a:cs typeface="Ubisoft Sans" panose="02000504030000020004" pitchFamily="2" charset="-78"/>
                </a:rPr>
                <a:t>before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leaving</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your</a:t>
              </a:r>
              <a:r>
                <a:rPr lang="fr-FR" sz="1400" dirty="0">
                  <a:latin typeface="Ubisoft Sans" panose="02000504030000020004" pitchFamily="2" charset="-78"/>
                  <a:cs typeface="Ubisoft Sans" panose="02000504030000020004" pitchFamily="2" charset="-78"/>
                </a:rPr>
                <a:t> place </a:t>
              </a:r>
              <a:r>
                <a:rPr lang="fr-FR" sz="1400" dirty="0" err="1">
                  <a:latin typeface="Ubisoft Sans" panose="02000504030000020004" pitchFamily="2" charset="-78"/>
                  <a:cs typeface="Ubisoft Sans" panose="02000504030000020004" pitchFamily="2" charset="-78"/>
                </a:rPr>
                <a:t>this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morning</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shouldn’t</a:t>
              </a:r>
              <a:r>
                <a:rPr lang="fr-FR" sz="1400" dirty="0">
                  <a:latin typeface="Ubisoft Sans" panose="02000504030000020004" pitchFamily="2" charset="-78"/>
                  <a:cs typeface="Ubisoft Sans" panose="02000504030000020004" pitchFamily="2" charset="-78"/>
                </a:rPr>
                <a:t> come to </a:t>
              </a:r>
              <a:r>
                <a:rPr lang="fr-FR" sz="1400" dirty="0" err="1">
                  <a:latin typeface="Ubisoft Sans" panose="02000504030000020004" pitchFamily="2" charset="-78"/>
                  <a:cs typeface="Ubisoft Sans" panose="02000504030000020004" pitchFamily="2" charset="-78"/>
                </a:rPr>
                <a:t>your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mind</a:t>
              </a:r>
              <a:r>
                <a:rPr lang="fr-FR" sz="1400" dirty="0">
                  <a:latin typeface="Ubisoft Sans" panose="02000504030000020004" pitchFamily="2" charset="-78"/>
                  <a:cs typeface="Ubisoft Sans" panose="02000504030000020004" pitchFamily="2" charset="-78"/>
                </a:rPr>
                <a:t>.</a:t>
              </a:r>
            </a:p>
          </p:txBody>
        </p:sp>
        <p:sp>
          <p:nvSpPr>
            <p:cNvPr id="14" name="TextBox 13"/>
            <p:cNvSpPr txBox="1"/>
            <p:nvPr/>
          </p:nvSpPr>
          <p:spPr>
            <a:xfrm>
              <a:off x="1152728" y="4154455"/>
              <a:ext cx="3436514" cy="95410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Attention </a:t>
              </a:r>
              <a:r>
                <a:rPr lang="fr-FR" sz="1400" dirty="0" err="1">
                  <a:latin typeface="Ubisoft Sans" panose="02000504030000020004" pitchFamily="2" charset="-78"/>
                  <a:cs typeface="Ubisoft Sans" panose="02000504030000020004" pitchFamily="2" charset="-78"/>
                </a:rPr>
                <a:t>proved</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be</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most</a:t>
              </a:r>
              <a:r>
                <a:rPr lang="fr-FR" sz="1400" dirty="0">
                  <a:latin typeface="Ubisoft Sans" panose="02000504030000020004" pitchFamily="2" charset="-78"/>
                  <a:cs typeface="Ubisoft Sans" panose="02000504030000020004" pitchFamily="2" charset="-78"/>
                </a:rPr>
                <a:t> efficient </a:t>
              </a:r>
              <a:r>
                <a:rPr lang="fr-FR" sz="1400" dirty="0" err="1">
                  <a:latin typeface="Ubisoft Sans" panose="02000504030000020004" pitchFamily="2" charset="-78"/>
                  <a:cs typeface="Ubisoft Sans" panose="02000504030000020004" pitchFamily="2" charset="-78"/>
                </a:rPr>
                <a:t>way</a:t>
              </a:r>
              <a:r>
                <a:rPr lang="fr-FR" sz="1400" dirty="0">
                  <a:latin typeface="Ubisoft Sans" panose="02000504030000020004" pitchFamily="2" charset="-78"/>
                  <a:cs typeface="Ubisoft Sans" panose="02000504030000020004" pitchFamily="2" charset="-78"/>
                </a:rPr>
                <a:t> to look at </a:t>
              </a:r>
              <a:r>
                <a:rPr lang="fr-FR" sz="1400" dirty="0" err="1">
                  <a:latin typeface="Ubisoft Sans" panose="02000504030000020004" pitchFamily="2" charset="-78"/>
                  <a:cs typeface="Ubisoft Sans" panose="02000504030000020004" pitchFamily="2" charset="-78"/>
                </a:rPr>
                <a:t>specific</a:t>
              </a:r>
              <a:r>
                <a:rPr lang="fr-FR" sz="1400" dirty="0">
                  <a:latin typeface="Ubisoft Sans" panose="02000504030000020004" pitchFamily="2" charset="-78"/>
                  <a:cs typeface="Ubisoft Sans" panose="02000504030000020004" pitchFamily="2" charset="-78"/>
                </a:rPr>
                <a:t> parts of the input at a </a:t>
              </a:r>
              <a:r>
                <a:rPr lang="fr-FR" sz="1400" dirty="0" err="1">
                  <a:latin typeface="Ubisoft Sans" panose="02000504030000020004" pitchFamily="2" charset="-78"/>
                  <a:cs typeface="Ubisoft Sans" panose="02000504030000020004" pitchFamily="2" charset="-78"/>
                </a:rPr>
                <a:t>given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However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other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models</a:t>
              </a:r>
              <a:r>
                <a:rPr lang="fr-FR" sz="1400" dirty="0">
                  <a:latin typeface="Ubisoft Sans" panose="02000504030000020004" pitchFamily="2" charset="-78"/>
                  <a:cs typeface="Ubisoft Sans" panose="02000504030000020004" pitchFamily="2" charset="-78"/>
                </a:rPr>
                <a:t> have been </a:t>
              </a:r>
              <a:r>
                <a:rPr lang="fr-FR" sz="1400" dirty="0" err="1">
                  <a:latin typeface="Ubisoft Sans" panose="02000504030000020004" pitchFamily="2" charset="-78"/>
                  <a:cs typeface="Ubisoft Sans" panose="02000504030000020004" pitchFamily="2" charset="-78"/>
                </a:rPr>
                <a:t>studied</a:t>
              </a:r>
              <a:r>
                <a:rPr lang="fr-FR" sz="1400" dirty="0">
                  <a:latin typeface="Ubisoft Sans" panose="02000504030000020004" pitchFamily="2" charset="-78"/>
                  <a:cs typeface="Ubisoft Sans" panose="02000504030000020004" pitchFamily="2" charset="-78"/>
                </a:rPr>
                <a:t> to do </a:t>
              </a:r>
              <a:r>
                <a:rPr lang="fr-FR" sz="1400" dirty="0" err="1">
                  <a:latin typeface="Ubisoft Sans" panose="02000504030000020004" pitchFamily="2" charset="-78"/>
                  <a:cs typeface="Ubisoft Sans" panose="02000504030000020004" pitchFamily="2" charset="-78"/>
                </a:rPr>
                <a:t>that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most</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them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include</a:t>
              </a:r>
              <a:r>
                <a:rPr lang="fr-FR" sz="1400" dirty="0">
                  <a:latin typeface="Ubisoft Sans" panose="02000504030000020004" pitchFamily="2" charset="-78"/>
                  <a:cs typeface="Ubisoft Sans" panose="02000504030000020004" pitchFamily="2" charset="-78"/>
                </a:rPr>
                <a:t> an </a:t>
              </a:r>
              <a:r>
                <a:rPr lang="fr-FR" sz="1400" dirty="0" err="1">
                  <a:latin typeface="Ubisoft Sans" panose="02000504030000020004" pitchFamily="2" charset="-78"/>
                  <a:cs typeface="Ubisoft Sans" panose="02000504030000020004" pitchFamily="2" charset="-78"/>
                </a:rPr>
                <a:t>external</a:t>
              </a:r>
              <a:r>
                <a:rPr lang="fr-FR" sz="1400" dirty="0">
                  <a:latin typeface="Ubisoft Sans" panose="02000504030000020004" pitchFamily="2" charset="-78"/>
                  <a:cs typeface="Ubisoft Sans" panose="02000504030000020004" pitchFamily="2" charset="-78"/>
                </a:rPr>
                <a:t> memory </a:t>
              </a:r>
              <a:r>
                <a:rPr lang="fr-FR" sz="1400" dirty="0" err="1">
                  <a:latin typeface="Ubisoft Sans" panose="02000504030000020004" pitchFamily="2" charset="-78"/>
                  <a:cs typeface="Ubisoft Sans" panose="02000504030000020004" pitchFamily="2" charset="-78"/>
                </a:rPr>
                <a:t>that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shared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between</a:t>
              </a:r>
              <a:r>
                <a:rPr lang="fr-FR" sz="1400" dirty="0">
                  <a:latin typeface="Ubisoft Sans" panose="02000504030000020004" pitchFamily="2" charset="-78"/>
                  <a:cs typeface="Ubisoft Sans" panose="02000504030000020004" pitchFamily="2" charset="-78"/>
                </a:rPr>
                <a:t> all </a:t>
              </a:r>
              <a:r>
                <a:rPr lang="fr-FR" sz="1400" dirty="0" err="1">
                  <a:latin typeface="Ubisoft Sans" panose="02000504030000020004" pitchFamily="2" charset="-78"/>
                  <a:cs typeface="Ubisoft Sans" panose="02000504030000020004" pitchFamily="2" charset="-78"/>
                </a:rPr>
                <a:t>timesteps</a:t>
              </a:r>
              <a:r>
                <a:rPr lang="fr-FR" sz="1400" dirty="0">
                  <a:latin typeface="Ubisoft Sans" panose="02000504030000020004" pitchFamily="2" charset="-78"/>
                  <a:cs typeface="Ubisoft Sans" panose="02000504030000020004" pitchFamily="2" charset="-78"/>
                </a:rPr>
                <a:t> and </a:t>
              </a:r>
              <a:r>
                <a:rPr lang="fr-FR" sz="1400" dirty="0" err="1">
                  <a:latin typeface="Ubisoft Sans" panose="02000504030000020004" pitchFamily="2" charset="-78"/>
                  <a:cs typeface="Ubisoft Sans" panose="02000504030000020004" pitchFamily="2" charset="-78"/>
                </a:rPr>
                <a:t>constantly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updated</a:t>
              </a:r>
              <a:r>
                <a:rPr lang="fr-FR" sz="1400" dirty="0">
                  <a:latin typeface="Ubisoft Sans" panose="02000504030000020004" pitchFamily="2" charset="-78"/>
                  <a:cs typeface="Ubisoft Sans" panose="02000504030000020004" pitchFamily="2" charset="-78"/>
                </a:rPr>
                <a:t>.</a:t>
              </a:r>
            </a:p>
          </p:txBody>
        </p:sp>
      </p:grpSp>
      <p:sp>
        <p:nvSpPr>
          <p:cNvPr id="2" name="Rectangle 1"/>
          <p:cNvSpPr/>
          <p:nvPr/>
        </p:nvSpPr>
        <p:spPr>
          <a:xfrm>
            <a:off x="3026993" y="5978347"/>
            <a:ext cx="6096000" cy="261610"/>
          </a:xfrm>
          <a:prstGeom prst="rect">
            <a:avLst/>
          </a:prstGeom>
        </p:spPr>
        <p:txBody>
          <a:bodyPr>
            <a:spAutoFit/>
          </a:bodyPr>
          <a:lstStyle/>
          <a:p>
            <a:pPr algn="ctr"/>
            <a:r>
              <a:rPr lang="fr-FR" sz="1100" dirty="0">
                <a:latin typeface="Ubisoft Sans" panose="02000504030000020004" pitchFamily="2" charset="-78"/>
                <a:cs typeface="Ubisoft Sans" panose="02000504030000020004" pitchFamily="2" charset="-78"/>
                <a:hlinkClick r:id="rId6"/>
              </a:rPr>
              <a:t>https://distill.pub/2016/augmented-rnns/#neural-turing-machines</a:t>
            </a:r>
            <a:endParaRPr lang="fr-FR" sz="1100"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6223573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5" name="Rectangle 1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AUGMENTED MEMORY-BASED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stretch>
            <a:fillRect/>
          </a:stretch>
        </p:blipFill>
        <p:spPr>
          <a:xfrm>
            <a:off x="1170806" y="1794369"/>
            <a:ext cx="9875818" cy="4055534"/>
          </a:xfrm>
          <a:prstGeom prst="rect">
            <a:avLst/>
          </a:prstGeom>
        </p:spPr>
      </p:pic>
      <p:sp>
        <p:nvSpPr>
          <p:cNvPr id="12" name="Rectangle 11"/>
          <p:cNvSpPr/>
          <p:nvPr/>
        </p:nvSpPr>
        <p:spPr>
          <a:xfrm>
            <a:off x="3026993" y="5978347"/>
            <a:ext cx="6096000" cy="261610"/>
          </a:xfrm>
          <a:prstGeom prst="rect">
            <a:avLst/>
          </a:prstGeom>
        </p:spPr>
        <p:txBody>
          <a:bodyPr>
            <a:spAutoFit/>
          </a:bodyPr>
          <a:lstStyle/>
          <a:p>
            <a:pPr algn="ctr"/>
            <a:r>
              <a:rPr lang="fr-FR" sz="1100" dirty="0">
                <a:latin typeface="Ubisoft Sans" panose="02000504030000020004" pitchFamily="2" charset="-78"/>
                <a:cs typeface="Ubisoft Sans" panose="02000504030000020004" pitchFamily="2" charset="-78"/>
                <a:hlinkClick r:id="rId7"/>
              </a:rPr>
              <a:t>https://distill.pub/2016/augmented-rnns/#neural-turing-machines</a:t>
            </a:r>
            <a:endParaRPr lang="fr-FR" sz="1100"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7137820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9625" y="-996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nvGrpSpPr>
          <p:cNvPr id="8" name="Group 7"/>
          <p:cNvGrpSpPr/>
          <p:nvPr/>
        </p:nvGrpSpPr>
        <p:grpSpPr>
          <a:xfrm>
            <a:off x="4116291" y="2729328"/>
            <a:ext cx="3959418" cy="1399345"/>
            <a:chOff x="3116280" y="3284898"/>
            <a:chExt cx="5951520" cy="1399345"/>
          </a:xfrm>
        </p:grpSpPr>
        <p:sp>
          <p:nvSpPr>
            <p:cNvPr id="12" name="Rectangle 11"/>
            <p:cNvSpPr/>
            <p:nvPr/>
          </p:nvSpPr>
          <p:spPr>
            <a:xfrm>
              <a:off x="3116280" y="3483914"/>
              <a:ext cx="5951520" cy="1200329"/>
            </a:xfrm>
            <a:prstGeom prst="rect">
              <a:avLst/>
            </a:prstGeom>
          </p:spPr>
          <p:txBody>
            <a:bodyPr wrap="square">
              <a:spAutoFit/>
            </a:bodyPr>
            <a:lstStyle/>
            <a:p>
              <a:pPr algn="ctr"/>
              <a:r>
                <a:rPr lang="fr-FR" sz="3600" b="1" u="sng" dirty="0" err="1">
                  <a:solidFill>
                    <a:schemeClr val="bg1"/>
                  </a:solidFill>
                  <a:latin typeface="Ubisoft Sans" panose="02000504030000020004" pitchFamily="2" charset="-78"/>
                  <a:cs typeface="Ubisoft Sans" panose="02000504030000020004" pitchFamily="2" charset="-78"/>
                </a:rPr>
                <a:t>Pretrained</a:t>
              </a:r>
              <a:r>
                <a:rPr lang="fr-FR" sz="3600" b="1" u="sng" dirty="0">
                  <a:solidFill>
                    <a:schemeClr val="bg1"/>
                  </a:solidFill>
                  <a:latin typeface="Ubisoft Sans" panose="02000504030000020004" pitchFamily="2" charset="-78"/>
                  <a:cs typeface="Ubisoft Sans" panose="02000504030000020004" pitchFamily="2" charset="-78"/>
                </a:rPr>
                <a:t> </a:t>
              </a:r>
              <a:r>
                <a:rPr lang="fr-FR" sz="3600" b="1" u="sng" dirty="0" err="1">
                  <a:solidFill>
                    <a:schemeClr val="bg1"/>
                  </a:solidFill>
                  <a:latin typeface="Ubisoft Sans" panose="02000504030000020004" pitchFamily="2" charset="-78"/>
                  <a:cs typeface="Ubisoft Sans" panose="02000504030000020004" pitchFamily="2" charset="-78"/>
                </a:rPr>
                <a:t>language</a:t>
              </a:r>
              <a:r>
                <a:rPr lang="fr-FR" sz="3600" b="1" u="sng" dirty="0">
                  <a:solidFill>
                    <a:schemeClr val="bg1"/>
                  </a:solidFill>
                  <a:latin typeface="Ubisoft Sans" panose="02000504030000020004" pitchFamily="2" charset="-78"/>
                  <a:cs typeface="Ubisoft Sans" panose="02000504030000020004" pitchFamily="2" charset="-78"/>
                </a:rPr>
                <a:t> </a:t>
              </a:r>
              <a:r>
                <a:rPr lang="fr-FR" sz="3600" b="1" u="sng" dirty="0" err="1">
                  <a:solidFill>
                    <a:schemeClr val="bg1"/>
                  </a:solidFill>
                  <a:latin typeface="Ubisoft Sans" panose="02000504030000020004" pitchFamily="2" charset="-78"/>
                  <a:cs typeface="Ubisoft Sans" panose="02000504030000020004" pitchFamily="2" charset="-78"/>
                </a:rPr>
                <a:t>models</a:t>
              </a:r>
              <a:endParaRPr lang="fr-FR" sz="3600" b="1" u="sng" dirty="0">
                <a:solidFill>
                  <a:schemeClr val="bg1"/>
                </a:solidFill>
                <a:latin typeface="Ubisoft Sans" panose="02000504030000020004" pitchFamily="2" charset="-78"/>
                <a:cs typeface="Ubisoft Sans" panose="02000504030000020004" pitchFamily="2" charset="-78"/>
              </a:endParaRPr>
            </a:p>
          </p:txBody>
        </p:sp>
        <p:sp>
          <p:nvSpPr>
            <p:cNvPr id="15" name="Rectangle 14"/>
            <p:cNvSpPr/>
            <p:nvPr/>
          </p:nvSpPr>
          <p:spPr>
            <a:xfrm>
              <a:off x="3590155" y="3284898"/>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2018</a:t>
              </a:r>
              <a:endParaRPr lang="fr-FR" i="1" dirty="0">
                <a:solidFill>
                  <a:schemeClr val="bg1"/>
                </a:solidFill>
                <a:latin typeface="Ubisoft Sans" panose="02000504030000020004" pitchFamily="2" charset="-78"/>
                <a:cs typeface="Ubisoft Sans" panose="02000504030000020004" pitchFamily="2" charset="-78"/>
              </a:endParaRPr>
            </a:p>
          </p:txBody>
        </p:sp>
      </p:grpSp>
      <p:sp>
        <p:nvSpPr>
          <p:cNvPr id="16" name="TextBox 15"/>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5" name="Group 4"/>
          <p:cNvGrpSpPr/>
          <p:nvPr/>
        </p:nvGrpSpPr>
        <p:grpSpPr>
          <a:xfrm>
            <a:off x="533400" y="2057400"/>
            <a:ext cx="3582891" cy="1143000"/>
            <a:chOff x="533400" y="2057400"/>
            <a:chExt cx="3582891" cy="1143000"/>
          </a:xfrm>
        </p:grpSpPr>
        <p:sp>
          <p:nvSpPr>
            <p:cNvPr id="17" name="Rectangle 16"/>
            <p:cNvSpPr/>
            <p:nvPr/>
          </p:nvSpPr>
          <p:spPr>
            <a:xfrm>
              <a:off x="533400" y="2057400"/>
              <a:ext cx="2438400" cy="923330"/>
            </a:xfrm>
            <a:prstGeom prst="rect">
              <a:avLst/>
            </a:prstGeom>
          </p:spPr>
          <p:txBody>
            <a:bodyPr wrap="square">
              <a:spAutoFit/>
            </a:bodyPr>
            <a:lstStyle/>
            <a:p>
              <a:pPr algn="ctr"/>
              <a:r>
                <a:rPr lang="fr-FR" i="1" dirty="0">
                  <a:solidFill>
                    <a:schemeClr val="bg1"/>
                  </a:solidFill>
                  <a:latin typeface="Ubisoft Sans" panose="02000504030000020004" pitchFamily="2" charset="-78"/>
                  <a:cs typeface="Ubisoft Sans" panose="02000504030000020004" pitchFamily="2" charset="-78"/>
                </a:rPr>
                <a:t>The state of the art has </a:t>
              </a:r>
              <a:r>
                <a:rPr lang="fr-FR" i="1" dirty="0" err="1">
                  <a:solidFill>
                    <a:schemeClr val="bg1"/>
                  </a:solidFill>
                  <a:latin typeface="Ubisoft Sans" panose="02000504030000020004" pitchFamily="2" charset="-78"/>
                  <a:cs typeface="Ubisoft Sans" panose="02000504030000020004" pitchFamily="2" charset="-78"/>
                </a:rPr>
                <a:t>kept</a:t>
              </a:r>
              <a:r>
                <a:rPr lang="fr-FR" i="1" dirty="0">
                  <a:solidFill>
                    <a:schemeClr val="bg1"/>
                  </a:solidFill>
                  <a:latin typeface="Ubisoft Sans" panose="02000504030000020004" pitchFamily="2" charset="-78"/>
                  <a:cs typeface="Ubisoft Sans" panose="02000504030000020004" pitchFamily="2" charset="-78"/>
                </a:rPr>
                <a:t> </a:t>
              </a:r>
              <a:r>
                <a:rPr lang="fr-FR" i="1" dirty="0" err="1">
                  <a:solidFill>
                    <a:schemeClr val="bg1"/>
                  </a:solidFill>
                  <a:latin typeface="Ubisoft Sans" panose="02000504030000020004" pitchFamily="2" charset="-78"/>
                  <a:cs typeface="Ubisoft Sans" panose="02000504030000020004" pitchFamily="2" charset="-78"/>
                </a:rPr>
                <a:t>moving</a:t>
              </a:r>
              <a:r>
                <a:rPr lang="fr-FR" i="1" dirty="0">
                  <a:solidFill>
                    <a:schemeClr val="bg1"/>
                  </a:solidFill>
                  <a:latin typeface="Ubisoft Sans" panose="02000504030000020004" pitchFamily="2" charset="-78"/>
                  <a:cs typeface="Ubisoft Sans" panose="02000504030000020004" pitchFamily="2" charset="-78"/>
                </a:rPr>
                <a:t> </a:t>
              </a:r>
              <a:r>
                <a:rPr lang="fr-FR" i="1" dirty="0" err="1">
                  <a:solidFill>
                    <a:schemeClr val="bg1"/>
                  </a:solidFill>
                  <a:latin typeface="Ubisoft Sans" panose="02000504030000020004" pitchFamily="2" charset="-78"/>
                  <a:cs typeface="Ubisoft Sans" panose="02000504030000020004" pitchFamily="2" charset="-78"/>
                </a:rPr>
                <a:t>drastically</a:t>
              </a:r>
              <a:r>
                <a:rPr lang="fr-FR" i="1" dirty="0">
                  <a:solidFill>
                    <a:schemeClr val="bg1"/>
                  </a:solidFill>
                  <a:latin typeface="Ubisoft Sans" panose="02000504030000020004" pitchFamily="2" charset="-78"/>
                  <a:cs typeface="Ubisoft Sans" panose="02000504030000020004" pitchFamily="2" charset="-78"/>
                </a:rPr>
                <a:t> fast </a:t>
              </a:r>
              <a:r>
                <a:rPr lang="fr-FR" i="1" dirty="0" err="1">
                  <a:solidFill>
                    <a:schemeClr val="bg1"/>
                  </a:solidFill>
                  <a:latin typeface="Ubisoft Sans" panose="02000504030000020004" pitchFamily="2" charset="-78"/>
                  <a:cs typeface="Ubisoft Sans" panose="02000504030000020004" pitchFamily="2" charset="-78"/>
                </a:rPr>
                <a:t>since</a:t>
              </a:r>
              <a:endParaRPr lang="fr-FR" i="1" dirty="0">
                <a:solidFill>
                  <a:schemeClr val="bg1"/>
                </a:solidFill>
                <a:latin typeface="Ubisoft Sans" panose="02000504030000020004" pitchFamily="2" charset="-78"/>
                <a:cs typeface="Ubisoft Sans" panose="02000504030000020004" pitchFamily="2" charset="-78"/>
              </a:endParaRPr>
            </a:p>
          </p:txBody>
        </p:sp>
        <p:cxnSp>
          <p:nvCxnSpPr>
            <p:cNvPr id="4" name="Curved Connector 3"/>
            <p:cNvCxnSpPr/>
            <p:nvPr/>
          </p:nvCxnSpPr>
          <p:spPr>
            <a:xfrm>
              <a:off x="3048000" y="2286000"/>
              <a:ext cx="1068291" cy="914400"/>
            </a:xfrm>
            <a:prstGeom prst="curvedConnector3">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grpSp>
      <p:pic>
        <p:nvPicPr>
          <p:cNvPr id="1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9572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6" name="Rectangle 15"/>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PRETRAINED LANGUAGE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Transfer learning</a:t>
            </a:r>
            <a:endParaRPr lang="fr-FR" sz="2400" b="1" dirty="0">
              <a:latin typeface="Ubisoft Sans" panose="02000504030000020004" pitchFamily="2" charset="-78"/>
              <a:cs typeface="Ubisoft Sans" panose="02000504030000020004" pitchFamily="2" charset="-78"/>
            </a:endParaRPr>
          </a:p>
        </p:txBody>
      </p:sp>
      <p:sp>
        <p:nvSpPr>
          <p:cNvPr id="14" name="TextBox 13"/>
          <p:cNvSpPr txBox="1"/>
          <p:nvPr/>
        </p:nvSpPr>
        <p:spPr>
          <a:xfrm>
            <a:off x="2993270" y="5270158"/>
            <a:ext cx="6146770" cy="646331"/>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In the case of text representation, are </a:t>
            </a:r>
            <a:r>
              <a:rPr lang="en-US" b="1" dirty="0">
                <a:latin typeface="Ubisoft Sans" panose="02000504030000020004" pitchFamily="2" charset="-78"/>
                <a:cs typeface="Ubisoft Sans" panose="02000504030000020004" pitchFamily="2" charset="-78"/>
              </a:rPr>
              <a:t>word </a:t>
            </a:r>
            <a:r>
              <a:rPr lang="en-US" b="1" dirty="0" err="1">
                <a:latin typeface="Ubisoft Sans" panose="02000504030000020004" pitchFamily="2" charset="-78"/>
                <a:cs typeface="Ubisoft Sans" panose="02000504030000020004" pitchFamily="2" charset="-78"/>
              </a:rPr>
              <a:t>embeddings</a:t>
            </a:r>
            <a:r>
              <a:rPr lang="en-US" b="1" dirty="0">
                <a:latin typeface="Ubisoft Sans" panose="02000504030000020004" pitchFamily="2" charset="-78"/>
                <a:cs typeface="Ubisoft Sans" panose="02000504030000020004" pitchFamily="2" charset="-78"/>
              </a:rPr>
              <a:t> </a:t>
            </a:r>
            <a:r>
              <a:rPr lang="en-US" dirty="0">
                <a:latin typeface="Ubisoft Sans" panose="02000504030000020004" pitchFamily="2" charset="-78"/>
                <a:cs typeface="Ubisoft Sans" panose="02000504030000020004" pitchFamily="2" charset="-78"/>
              </a:rPr>
              <a:t>an example of transfer learning?</a:t>
            </a:r>
            <a:endParaRPr lang="fr-FR" sz="1400"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20" name="TextBox 19"/>
              <p:cNvSpPr txBox="1"/>
              <p:nvPr/>
            </p:nvSpPr>
            <p:spPr>
              <a:xfrm>
                <a:off x="2993270" y="2309065"/>
                <a:ext cx="6146770" cy="1477328"/>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Transfer learning is the process of reusing parts of a source network </a:t>
                </a:r>
                <a14:m>
                  <m:oMath xmlns:m="http://schemas.openxmlformats.org/officeDocument/2006/math">
                    <m:r>
                      <a:rPr lang="en-US" i="1" dirty="0" smtClean="0">
                        <a:latin typeface="Cambria Math" panose="02040503050406030204" pitchFamily="18" charset="0"/>
                        <a:cs typeface="Ubisoft Sans" panose="02000504030000020004" pitchFamily="2" charset="-78"/>
                      </a:rPr>
                      <m:t>𝐴</m:t>
                    </m:r>
                  </m:oMath>
                </a14:m>
                <a:r>
                  <a:rPr lang="en-US" dirty="0">
                    <a:latin typeface="Ubisoft Sans" panose="02000504030000020004" pitchFamily="2" charset="-78"/>
                    <a:cs typeface="Ubisoft Sans" panose="02000504030000020004" pitchFamily="2" charset="-78"/>
                  </a:rPr>
                  <a:t> already trained on a given task </a:t>
                </a:r>
                <a14:m>
                  <m:oMath xmlns:m="http://schemas.openxmlformats.org/officeDocument/2006/math">
                    <m:r>
                      <a:rPr lang="en-US" i="1" dirty="0" smtClean="0">
                        <a:latin typeface="Cambria Math" panose="02040503050406030204" pitchFamily="18" charset="0"/>
                        <a:cs typeface="Ubisoft Sans" panose="02000504030000020004" pitchFamily="2" charset="-78"/>
                      </a:rPr>
                      <m:t>𝑇</m:t>
                    </m:r>
                  </m:oMath>
                </a14:m>
                <a:r>
                  <a:rPr lang="fr-FR" sz="1400" dirty="0">
                    <a:latin typeface="Ubisoft Sans" panose="02000504030000020004" pitchFamily="2" charset="-78"/>
                    <a:cs typeface="Ubisoft Sans" panose="02000504030000020004" pitchFamily="2" charset="-78"/>
                  </a:rPr>
                  <a:t> </a:t>
                </a:r>
                <a:r>
                  <a:rPr lang="fr-FR" dirty="0">
                    <a:latin typeface="Ubisoft Sans" panose="02000504030000020004" pitchFamily="2" charset="-78"/>
                    <a:cs typeface="Ubisoft Sans" panose="02000504030000020004" pitchFamily="2" charset="-78"/>
                  </a:rPr>
                  <a:t>to </a:t>
                </a:r>
                <a:r>
                  <a:rPr lang="fr-FR" dirty="0" err="1">
                    <a:latin typeface="Ubisoft Sans" panose="02000504030000020004" pitchFamily="2" charset="-78"/>
                    <a:cs typeface="Ubisoft Sans" panose="02000504030000020004" pitchFamily="2" charset="-78"/>
                  </a:rPr>
                  <a:t>ease</a:t>
                </a:r>
                <a:r>
                  <a:rPr lang="fr-FR" dirty="0">
                    <a:latin typeface="Ubisoft Sans" panose="02000504030000020004" pitchFamily="2" charset="-78"/>
                    <a:cs typeface="Ubisoft Sans" panose="02000504030000020004" pitchFamily="2" charset="-78"/>
                  </a:rPr>
                  <a:t> the training of a </a:t>
                </a:r>
                <a:r>
                  <a:rPr lang="fr-FR" dirty="0" err="1">
                    <a:latin typeface="Ubisoft Sans" panose="02000504030000020004" pitchFamily="2" charset="-78"/>
                    <a:cs typeface="Ubisoft Sans" panose="02000504030000020004" pitchFamily="2" charset="-78"/>
                  </a:rPr>
                  <a:t>target</a:t>
                </a:r>
                <a:r>
                  <a:rPr lang="fr-FR" dirty="0">
                    <a:latin typeface="Ubisoft Sans" panose="02000504030000020004" pitchFamily="2" charset="-78"/>
                    <a:cs typeface="Ubisoft Sans" panose="02000504030000020004" pitchFamily="2" charset="-78"/>
                  </a:rPr>
                  <a:t> network </a:t>
                </a:r>
                <a14:m>
                  <m:oMath xmlns:m="http://schemas.openxmlformats.org/officeDocument/2006/math">
                    <m:r>
                      <a:rPr lang="fr-FR" b="0" i="1" smtClean="0">
                        <a:latin typeface="Cambria Math" panose="02040503050406030204" pitchFamily="18" charset="0"/>
                        <a:cs typeface="Ubisoft Sans" panose="02000504030000020004" pitchFamily="2" charset="-78"/>
                      </a:rPr>
                      <m:t>𝐵</m:t>
                    </m:r>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trained</a:t>
                </a:r>
                <a:r>
                  <a:rPr lang="fr-FR" dirty="0">
                    <a:latin typeface="Ubisoft Sans" panose="02000504030000020004" pitchFamily="2" charset="-78"/>
                    <a:cs typeface="Ubisoft Sans" panose="02000504030000020004" pitchFamily="2" charset="-78"/>
                  </a:rPr>
                  <a:t> on a </a:t>
                </a:r>
                <a:r>
                  <a:rPr lang="fr-FR" dirty="0" err="1">
                    <a:latin typeface="Ubisoft Sans" panose="02000504030000020004" pitchFamily="2" charset="-78"/>
                    <a:cs typeface="Ubisoft Sans" panose="02000504030000020004" pitchFamily="2" charset="-78"/>
                  </a:rPr>
                  <a:t>task</a:t>
                </a:r>
                <a:r>
                  <a:rPr lang="fr-FR" dirty="0">
                    <a:latin typeface="Ubisoft Sans" panose="02000504030000020004" pitchFamily="2" charset="-78"/>
                    <a:cs typeface="Ubisoft Sans" panose="02000504030000020004" pitchFamily="2" charset="-78"/>
                  </a:rPr>
                  <a:t> </a:t>
                </a:r>
                <a14:m>
                  <m:oMath xmlns:m="http://schemas.openxmlformats.org/officeDocument/2006/math">
                    <m:r>
                      <a:rPr lang="fr-FR" b="0" i="1" smtClean="0">
                        <a:latin typeface="Cambria Math" panose="02040503050406030204" pitchFamily="18" charset="0"/>
                        <a:cs typeface="Ubisoft Sans" panose="02000504030000020004" pitchFamily="2" charset="-78"/>
                      </a:rPr>
                      <m:t>𝑇</m:t>
                    </m:r>
                    <m:r>
                      <a:rPr lang="fr-FR" b="0" i="1" smtClean="0">
                        <a:latin typeface="Cambria Math" panose="02040503050406030204" pitchFamily="18" charset="0"/>
                        <a:cs typeface="Ubisoft Sans" panose="02000504030000020004" pitchFamily="2" charset="-78"/>
                      </a:rPr>
                      <m:t>′</m:t>
                    </m:r>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related</a:t>
                </a:r>
                <a:r>
                  <a:rPr lang="fr-FR" dirty="0">
                    <a:latin typeface="Ubisoft Sans" panose="02000504030000020004" pitchFamily="2" charset="-78"/>
                    <a:cs typeface="Ubisoft Sans" panose="02000504030000020004" pitchFamily="2" charset="-78"/>
                  </a:rPr>
                  <a:t> to </a:t>
                </a:r>
                <a14:m>
                  <m:oMath xmlns:m="http://schemas.openxmlformats.org/officeDocument/2006/math">
                    <m:r>
                      <a:rPr lang="fr-FR" b="0" i="1" smtClean="0">
                        <a:latin typeface="Cambria Math" panose="02040503050406030204" pitchFamily="18" charset="0"/>
                        <a:cs typeface="Ubisoft Sans" panose="02000504030000020004" pitchFamily="2" charset="-78"/>
                      </a:rPr>
                      <m:t>𝑇</m:t>
                    </m:r>
                  </m:oMath>
                </a14:m>
                <a:r>
                  <a:rPr lang="fr-FR" dirty="0">
                    <a:latin typeface="Ubisoft Sans" panose="02000504030000020004" pitchFamily="2" charset="-78"/>
                    <a:cs typeface="Ubisoft Sans" panose="02000504030000020004" pitchFamily="2" charset="-78"/>
                  </a:rPr>
                  <a:t>. Target network </a:t>
                </a:r>
                <a:r>
                  <a:rPr lang="fr-FR" dirty="0" err="1">
                    <a:latin typeface="Ubisoft Sans" panose="02000504030000020004" pitchFamily="2" charset="-78"/>
                    <a:cs typeface="Ubisoft Sans" panose="02000504030000020004" pitchFamily="2" charset="-78"/>
                  </a:rPr>
                  <a:t>will</a:t>
                </a:r>
                <a:r>
                  <a:rPr lang="fr-FR" dirty="0">
                    <a:latin typeface="Ubisoft Sans" panose="02000504030000020004" pitchFamily="2" charset="-78"/>
                    <a:cs typeface="Ubisoft Sans" panose="02000504030000020004" pitchFamily="2" charset="-78"/>
                  </a:rPr>
                  <a:t> update </a:t>
                </a:r>
                <a:r>
                  <a:rPr lang="fr-FR" dirty="0" err="1">
                    <a:latin typeface="Ubisoft Sans" panose="02000504030000020004" pitchFamily="2" charset="-78"/>
                    <a:cs typeface="Ubisoft Sans" panose="02000504030000020004" pitchFamily="2" charset="-78"/>
                  </a:rPr>
                  <a:t>this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knowledge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during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its</a:t>
                </a:r>
                <a:r>
                  <a:rPr lang="fr-FR" dirty="0">
                    <a:latin typeface="Ubisoft Sans" panose="02000504030000020004" pitchFamily="2" charset="-78"/>
                    <a:cs typeface="Ubisoft Sans" panose="02000504030000020004" pitchFamily="2" charset="-78"/>
                  </a:rPr>
                  <a:t> training.</a:t>
                </a:r>
              </a:p>
            </p:txBody>
          </p:sp>
        </mc:Choice>
        <mc:Fallback xmlns="">
          <p:sp>
            <p:nvSpPr>
              <p:cNvPr id="20" name="TextBox 19"/>
              <p:cNvSpPr txBox="1">
                <a:spLocks noRot="1" noChangeAspect="1" noMove="1" noResize="1" noEditPoints="1" noAdjustHandles="1" noChangeArrowheads="1" noChangeShapeType="1" noTextEdit="1"/>
              </p:cNvSpPr>
              <p:nvPr/>
            </p:nvSpPr>
            <p:spPr>
              <a:xfrm>
                <a:off x="2993270" y="2309065"/>
                <a:ext cx="6146770" cy="1477328"/>
              </a:xfrm>
              <a:prstGeom prst="rect">
                <a:avLst/>
              </a:prstGeom>
              <a:blipFill>
                <a:blip r:embed="rId6"/>
                <a:stretch>
                  <a:fillRect l="-794" t="-2479" r="-893" b="-5785"/>
                </a:stretch>
              </a:blipFill>
            </p:spPr>
            <p:txBody>
              <a:bodyPr/>
              <a:lstStyle/>
              <a:p>
                <a:r>
                  <a:rPr lang="fr-FR">
                    <a:noFill/>
                  </a:rPr>
                  <a:t> </a:t>
                </a:r>
              </a:p>
            </p:txBody>
          </p:sp>
        </mc:Fallback>
      </mc:AlternateContent>
      <p:sp>
        <p:nvSpPr>
          <p:cNvPr id="21" name="TextBox 20"/>
          <p:cNvSpPr txBox="1"/>
          <p:nvPr/>
        </p:nvSpPr>
        <p:spPr>
          <a:xfrm>
            <a:off x="2993270" y="3928111"/>
            <a:ext cx="6146770" cy="1200329"/>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Training a system to walk and reusing the learnt information to train another system to run rather than learning to run from scratch is a good example of transfer learning.</a:t>
            </a:r>
            <a:endParaRPr lang="fr-FR" sz="1400"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749206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9" name="Rectangle 18"/>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PRETRAINED LANGUAGE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Transfer learning</a:t>
            </a:r>
            <a:endParaRPr lang="fr-FR" sz="2400" b="1"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5" name="TextBox 14"/>
              <p:cNvSpPr txBox="1"/>
              <p:nvPr/>
            </p:nvSpPr>
            <p:spPr>
              <a:xfrm>
                <a:off x="1008050" y="3930729"/>
                <a:ext cx="4389450" cy="2031325"/>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As a result, reusing the first layers from a trained source network </a:t>
                </a:r>
                <a14:m>
                  <m:oMath xmlns:m="http://schemas.openxmlformats.org/officeDocument/2006/math">
                    <m:r>
                      <a:rPr lang="fr-FR" b="0" i="1" smtClean="0">
                        <a:latin typeface="Cambria Math" panose="02040503050406030204" pitchFamily="18" charset="0"/>
                        <a:cs typeface="Ubisoft Sans" panose="02000504030000020004" pitchFamily="2" charset="-78"/>
                      </a:rPr>
                      <m:t>𝐴</m:t>
                    </m:r>
                  </m:oMath>
                </a14:m>
                <a:r>
                  <a:rPr lang="en-US" dirty="0">
                    <a:latin typeface="Ubisoft Sans" panose="02000504030000020004" pitchFamily="2" charset="-78"/>
                    <a:cs typeface="Ubisoft Sans" panose="02000504030000020004" pitchFamily="2" charset="-78"/>
                  </a:rPr>
                  <a:t> (i.e. the layers architecture and their weights) as the first layers of a target network </a:t>
                </a:r>
                <a14:m>
                  <m:oMath xmlns:m="http://schemas.openxmlformats.org/officeDocument/2006/math">
                    <m:r>
                      <a:rPr lang="fr-FR" b="0" i="1" smtClean="0">
                        <a:latin typeface="Cambria Math" panose="02040503050406030204" pitchFamily="18" charset="0"/>
                        <a:cs typeface="Ubisoft Sans" panose="02000504030000020004" pitchFamily="2" charset="-78"/>
                      </a:rPr>
                      <m:t>𝐵</m:t>
                    </m:r>
                  </m:oMath>
                </a14:m>
                <a:r>
                  <a:rPr lang="en-US" dirty="0">
                    <a:latin typeface="Ubisoft Sans" panose="02000504030000020004" pitchFamily="2" charset="-78"/>
                    <a:cs typeface="Ubisoft Sans" panose="02000504030000020004" pitchFamily="2" charset="-78"/>
                  </a:rPr>
                  <a:t> will enable the target network </a:t>
                </a:r>
                <a14:m>
                  <m:oMath xmlns:m="http://schemas.openxmlformats.org/officeDocument/2006/math">
                    <m:r>
                      <a:rPr lang="fr-FR" b="0" i="1" smtClean="0">
                        <a:latin typeface="Cambria Math" panose="02040503050406030204" pitchFamily="18" charset="0"/>
                        <a:cs typeface="Ubisoft Sans" panose="02000504030000020004" pitchFamily="2" charset="-78"/>
                      </a:rPr>
                      <m:t>𝐵</m:t>
                    </m:r>
                  </m:oMath>
                </a14:m>
                <a:r>
                  <a:rPr lang="en-US" dirty="0">
                    <a:latin typeface="Ubisoft Sans" panose="02000504030000020004" pitchFamily="2" charset="-78"/>
                    <a:cs typeface="Ubisoft Sans" panose="02000504030000020004" pitchFamily="2" charset="-78"/>
                  </a:rPr>
                  <a:t> to reuse the knowledge learned from </a:t>
                </a:r>
                <a14:m>
                  <m:oMath xmlns:m="http://schemas.openxmlformats.org/officeDocument/2006/math">
                    <m:r>
                      <a:rPr lang="fr-FR" b="0" i="1" smtClean="0">
                        <a:latin typeface="Cambria Math" panose="02040503050406030204" pitchFamily="18" charset="0"/>
                        <a:cs typeface="Ubisoft Sans" panose="02000504030000020004" pitchFamily="2" charset="-78"/>
                      </a:rPr>
                      <m:t>𝐴</m:t>
                    </m:r>
                  </m:oMath>
                </a14:m>
                <a:r>
                  <a:rPr lang="en-US" dirty="0">
                    <a:latin typeface="Ubisoft Sans" panose="02000504030000020004" pitchFamily="2" charset="-78"/>
                    <a:cs typeface="Ubisoft Sans" panose="02000504030000020004" pitchFamily="2" charset="-78"/>
                  </a:rPr>
                  <a:t> and to update it based on the target task needs.</a:t>
                </a:r>
              </a:p>
            </p:txBody>
          </p:sp>
        </mc:Choice>
        <mc:Fallback xmlns="">
          <p:sp>
            <p:nvSpPr>
              <p:cNvPr id="15" name="TextBox 14"/>
              <p:cNvSpPr txBox="1">
                <a:spLocks noRot="1" noChangeAspect="1" noMove="1" noResize="1" noEditPoints="1" noAdjustHandles="1" noChangeArrowheads="1" noChangeShapeType="1" noTextEdit="1"/>
              </p:cNvSpPr>
              <p:nvPr/>
            </p:nvSpPr>
            <p:spPr>
              <a:xfrm>
                <a:off x="1008050" y="3930729"/>
                <a:ext cx="4389450" cy="2031325"/>
              </a:xfrm>
              <a:prstGeom prst="rect">
                <a:avLst/>
              </a:prstGeom>
              <a:blipFill>
                <a:blip r:embed="rId6"/>
                <a:stretch>
                  <a:fillRect l="-1111" t="-1802" r="-1250" b="-3904"/>
                </a:stretch>
              </a:blipFill>
            </p:spPr>
            <p:txBody>
              <a:bodyPr/>
              <a:lstStyle/>
              <a:p>
                <a:r>
                  <a:rPr lang="fr-FR">
                    <a:noFill/>
                  </a:rPr>
                  <a:t> </a:t>
                </a:r>
              </a:p>
            </p:txBody>
          </p:sp>
        </mc:Fallback>
      </mc:AlternateContent>
      <p:pic>
        <p:nvPicPr>
          <p:cNvPr id="16" name="Picture 2" descr="http://localhost:8000/resources/language_model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4051" y="2904717"/>
            <a:ext cx="6300758" cy="25084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673029" y="5413169"/>
            <a:ext cx="5223220" cy="461665"/>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Transfer </a:t>
            </a:r>
            <a:r>
              <a:rPr lang="fr-FR" sz="1200" i="1" dirty="0" err="1">
                <a:latin typeface="Ubisoft Sans" panose="02000504030000020004" pitchFamily="2" charset="-78"/>
                <a:cs typeface="Ubisoft Sans" panose="02000504030000020004" pitchFamily="2" charset="-78"/>
              </a:rPr>
              <a:t>learning</a:t>
            </a:r>
            <a:r>
              <a:rPr lang="fr-FR" sz="1200" i="1" dirty="0">
                <a:latin typeface="Ubisoft Sans" panose="02000504030000020004" pitchFamily="2" charset="-78"/>
                <a:cs typeface="Ubisoft Sans" panose="02000504030000020004" pitchFamily="2" charset="-78"/>
              </a:rPr>
              <a:t> – first </a:t>
            </a:r>
            <a:r>
              <a:rPr lang="fr-FR" sz="1200" i="1" dirty="0" err="1">
                <a:latin typeface="Ubisoft Sans" panose="02000504030000020004" pitchFamily="2" charset="-78"/>
                <a:cs typeface="Ubisoft Sans" panose="02000504030000020004" pitchFamily="2" charset="-78"/>
              </a:rPr>
              <a:t>layers</a:t>
            </a:r>
            <a:r>
              <a:rPr lang="fr-FR" sz="1200" i="1" dirty="0">
                <a:latin typeface="Ubisoft Sans" panose="02000504030000020004" pitchFamily="2" charset="-78"/>
                <a:cs typeface="Ubisoft Sans" panose="02000504030000020004" pitchFamily="2" charset="-78"/>
              </a:rPr>
              <a:t> of </a:t>
            </a:r>
            <a:r>
              <a:rPr lang="fr-FR" sz="1200" i="1" dirty="0" err="1">
                <a:latin typeface="Ubisoft Sans" panose="02000504030000020004" pitchFamily="2" charset="-78"/>
                <a:cs typeface="Ubisoft Sans" panose="02000504030000020004" pitchFamily="2" charset="-78"/>
              </a:rPr>
              <a:t>ImageNet</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being</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transfered</a:t>
            </a:r>
            <a:r>
              <a:rPr lang="fr-FR" sz="1200" i="1" dirty="0">
                <a:latin typeface="Ubisoft Sans" panose="02000504030000020004" pitchFamily="2" charset="-78"/>
                <a:cs typeface="Ubisoft Sans" panose="02000504030000020004" pitchFamily="2" charset="-78"/>
              </a:rPr>
              <a:t> to </a:t>
            </a:r>
            <a:r>
              <a:rPr lang="fr-FR" sz="1200" i="1" dirty="0" err="1">
                <a:latin typeface="Ubisoft Sans" panose="02000504030000020004" pitchFamily="2" charset="-78"/>
                <a:cs typeface="Ubisoft Sans" panose="02000504030000020004" pitchFamily="2" charset="-78"/>
              </a:rPr>
              <a:t>another</a:t>
            </a:r>
            <a:r>
              <a:rPr lang="fr-FR" sz="1200" i="1" dirty="0">
                <a:latin typeface="Ubisoft Sans" panose="02000504030000020004" pitchFamily="2" charset="-78"/>
                <a:cs typeface="Ubisoft Sans" panose="02000504030000020004" pitchFamily="2" charset="-78"/>
              </a:rPr>
              <a:t> system </a:t>
            </a:r>
            <a:r>
              <a:rPr lang="fr-FR" sz="1200" i="1" dirty="0" err="1">
                <a:latin typeface="Ubisoft Sans" panose="02000504030000020004" pitchFamily="2" charset="-78"/>
                <a:cs typeface="Ubisoft Sans" panose="02000504030000020004" pitchFamily="2" charset="-78"/>
              </a:rPr>
              <a:t>after</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being</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trained</a:t>
            </a:r>
            <a:r>
              <a:rPr lang="fr-FR" sz="1200" i="1" dirty="0">
                <a:latin typeface="Ubisoft Sans" panose="02000504030000020004" pitchFamily="2" charset="-78"/>
                <a:cs typeface="Ubisoft Sans" panose="02000504030000020004" pitchFamily="2" charset="-78"/>
              </a:rPr>
              <a:t>.</a:t>
            </a:r>
          </a:p>
        </p:txBody>
      </p:sp>
      <p:sp>
        <p:nvSpPr>
          <p:cNvPr id="18" name="TextBox 17"/>
          <p:cNvSpPr txBox="1"/>
          <p:nvPr/>
        </p:nvSpPr>
        <p:spPr>
          <a:xfrm>
            <a:off x="1008050" y="2498966"/>
            <a:ext cx="4389450" cy="1200329"/>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Generally, the first layers of a neural network tend to extract features from the observed data and the last layers tend to handle decision making.</a:t>
            </a:r>
          </a:p>
        </p:txBody>
      </p:sp>
    </p:spTree>
    <p:extLst>
      <p:ext uri="{BB962C8B-B14F-4D97-AF65-F5344CB8AC3E}">
        <p14:creationId xmlns:p14="http://schemas.microsoft.com/office/powerpoint/2010/main" val="6042938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PRETRAINED LANGUAGE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93270" y="2576196"/>
            <a:ext cx="6146770" cy="923330"/>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The use of previously-learned word </a:t>
            </a:r>
            <a:r>
              <a:rPr lang="en-US" dirty="0" err="1">
                <a:latin typeface="Ubisoft Sans" panose="02000504030000020004" pitchFamily="2" charset="-78"/>
                <a:cs typeface="Ubisoft Sans" panose="02000504030000020004" pitchFamily="2" charset="-78"/>
              </a:rPr>
              <a:t>embeddings</a:t>
            </a:r>
            <a:r>
              <a:rPr lang="en-US" dirty="0">
                <a:latin typeface="Ubisoft Sans" panose="02000504030000020004" pitchFamily="2" charset="-78"/>
                <a:cs typeface="Ubisoft Sans" panose="02000504030000020004" pitchFamily="2" charset="-78"/>
              </a:rPr>
              <a:t> proved to improve a lot of NLP tasks, ranging from Natural Language Inference to Sentiment Analysis.</a:t>
            </a:r>
            <a:endParaRPr lang="fr-FR" sz="1400" dirty="0">
              <a:latin typeface="Ubisoft Sans" panose="02000504030000020004" pitchFamily="2" charset="-78"/>
              <a:cs typeface="Ubisoft Sans" panose="02000504030000020004" pitchFamily="2" charset="-78"/>
            </a:endParaRPr>
          </a:p>
        </p:txBody>
      </p:sp>
      <p:sp>
        <p:nvSpPr>
          <p:cNvPr id="13" name="TextBox 12"/>
          <p:cNvSpPr txBox="1"/>
          <p:nvPr/>
        </p:nvSpPr>
        <p:spPr>
          <a:xfrm>
            <a:off x="2993270" y="3683877"/>
            <a:ext cx="6146770" cy="923330"/>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However, they have an </a:t>
            </a:r>
            <a:r>
              <a:rPr lang="en-US" b="1" dirty="0">
                <a:latin typeface="Ubisoft Sans" panose="02000504030000020004" pitchFamily="2" charset="-78"/>
                <a:cs typeface="Ubisoft Sans" panose="02000504030000020004" pitchFamily="2" charset="-78"/>
              </a:rPr>
              <a:t>inherent problem</a:t>
            </a:r>
            <a:r>
              <a:rPr lang="en-US" dirty="0">
                <a:latin typeface="Ubisoft Sans" panose="02000504030000020004" pitchFamily="2" charset="-78"/>
                <a:cs typeface="Ubisoft Sans" panose="02000504030000020004" pitchFamily="2" charset="-78"/>
              </a:rPr>
              <a:t> that prevented from obtaining better results – they were </a:t>
            </a:r>
            <a:r>
              <a:rPr lang="en-US" b="1" dirty="0">
                <a:latin typeface="Ubisoft Sans" panose="02000504030000020004" pitchFamily="2" charset="-78"/>
                <a:cs typeface="Ubisoft Sans" panose="02000504030000020004" pitchFamily="2" charset="-78"/>
              </a:rPr>
              <a:t>context-agnostic</a:t>
            </a:r>
            <a:r>
              <a:rPr lang="en-US" dirty="0">
                <a:latin typeface="Ubisoft Sans" panose="02000504030000020004" pitchFamily="2" charset="-78"/>
                <a:cs typeface="Ubisoft Sans" panose="02000504030000020004" pitchFamily="2" charset="-78"/>
              </a:rPr>
              <a:t>, i.e. that they can’t easily handle polysemy.</a:t>
            </a:r>
            <a:endParaRPr lang="fr-FR" sz="1400" dirty="0">
              <a:latin typeface="Ubisoft Sans" panose="02000504030000020004" pitchFamily="2" charset="-78"/>
              <a:cs typeface="Ubisoft Sans" panose="02000504030000020004" pitchFamily="2" charset="-78"/>
            </a:endParaRPr>
          </a:p>
        </p:txBody>
      </p:sp>
      <p:sp>
        <p:nvSpPr>
          <p:cNvPr id="14" name="TextBox 13"/>
          <p:cNvSpPr txBox="1"/>
          <p:nvPr/>
        </p:nvSpPr>
        <p:spPr>
          <a:xfrm>
            <a:off x="2993270" y="4791558"/>
            <a:ext cx="6146770" cy="1200329"/>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For the record, they aren’t an actual example of transfer learning. They are simply used to represent words efficiently given as an input. However, a target system could never update the representations used.</a:t>
            </a:r>
            <a:endParaRPr lang="fr-FR" sz="1400" dirty="0">
              <a:latin typeface="Ubisoft Sans" panose="02000504030000020004" pitchFamily="2" charset="-78"/>
              <a:cs typeface="Ubisoft Sans" panose="02000504030000020004" pitchFamily="2" charset="-78"/>
            </a:endParaRPr>
          </a:p>
        </p:txBody>
      </p:sp>
      <p:sp>
        <p:nvSpPr>
          <p:cNvPr id="15" name="Rectangle 14"/>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Transfer learning in NLP</a:t>
            </a:r>
            <a:endParaRPr lang="fr-FR" sz="2400" b="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99598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WHAT IS IT USEFUL FOR?</a:t>
            </a:r>
          </a:p>
        </p:txBody>
      </p:sp>
      <p:sp>
        <p:nvSpPr>
          <p:cNvPr id="24" name="TextBox 23"/>
          <p:cNvSpPr txBox="1"/>
          <p:nvPr/>
        </p:nvSpPr>
        <p:spPr>
          <a:xfrm>
            <a:off x="2247900" y="924891"/>
            <a:ext cx="7696200" cy="338554"/>
          </a:xfrm>
          <a:prstGeom prst="rect">
            <a:avLst/>
          </a:prstGeom>
          <a:noFill/>
        </p:spPr>
        <p:txBody>
          <a:bodyPr wrap="square" rtlCol="0">
            <a:spAutoFit/>
          </a:bodyPr>
          <a:lstStyle/>
          <a:p>
            <a:pPr algn="ctr"/>
            <a:r>
              <a:rPr lang="fr-FR" sz="1600" b="1" dirty="0">
                <a:solidFill>
                  <a:schemeClr val="bg1"/>
                </a:solidFill>
                <a:latin typeface="Ubisoft Sans" panose="02000504030000020004" pitchFamily="2" charset="-78"/>
                <a:cs typeface="Ubisoft Sans" panose="02000504030000020004" pitchFamily="2" charset="-78"/>
              </a:rPr>
              <a:t>Image </a:t>
            </a:r>
            <a:r>
              <a:rPr lang="fr-FR" sz="1600" b="1" dirty="0" err="1">
                <a:solidFill>
                  <a:schemeClr val="bg1"/>
                </a:solidFill>
                <a:latin typeface="Ubisoft Sans" panose="02000504030000020004" pitchFamily="2" charset="-78"/>
                <a:cs typeface="Ubisoft Sans" panose="02000504030000020004" pitchFamily="2" charset="-78"/>
              </a:rPr>
              <a:t>generation</a:t>
            </a:r>
            <a:endParaRPr lang="fr-FR" sz="1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cxnSpLocks/>
          </p:cNvCxnSpPr>
          <p:nvPr/>
        </p:nvCxnSpPr>
        <p:spPr>
          <a:xfrm>
            <a:off x="5422900" y="3860800"/>
            <a:ext cx="1346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 name="Picture 5">
            <a:hlinkClick r:id="rId6"/>
            <a:extLst>
              <a:ext uri="{FF2B5EF4-FFF2-40B4-BE49-F238E27FC236}">
                <a16:creationId xmlns:a16="http://schemas.microsoft.com/office/drawing/2014/main" id="{922270FF-21B0-82F2-6320-917D6EB90664}"/>
              </a:ext>
            </a:extLst>
          </p:cNvPr>
          <p:cNvPicPr>
            <a:picLocks noChangeAspect="1"/>
          </p:cNvPicPr>
          <p:nvPr/>
        </p:nvPicPr>
        <p:blipFill>
          <a:blip r:embed="rId7"/>
          <a:stretch>
            <a:fillRect/>
          </a:stretch>
        </p:blipFill>
        <p:spPr>
          <a:xfrm>
            <a:off x="7180922" y="1750798"/>
            <a:ext cx="4197162" cy="4220002"/>
          </a:xfrm>
          <a:prstGeom prst="rect">
            <a:avLst/>
          </a:prstGeom>
        </p:spPr>
      </p:pic>
      <p:pic>
        <p:nvPicPr>
          <p:cNvPr id="13" name="Picture 12">
            <a:hlinkClick r:id="rId6"/>
            <a:extLst>
              <a:ext uri="{FF2B5EF4-FFF2-40B4-BE49-F238E27FC236}">
                <a16:creationId xmlns:a16="http://schemas.microsoft.com/office/drawing/2014/main" id="{E2E2A033-95B1-240B-D581-36F7D95ABA1C}"/>
              </a:ext>
            </a:extLst>
          </p:cNvPr>
          <p:cNvPicPr>
            <a:picLocks noChangeAspect="1"/>
          </p:cNvPicPr>
          <p:nvPr/>
        </p:nvPicPr>
        <p:blipFill>
          <a:blip r:embed="rId8"/>
          <a:stretch>
            <a:fillRect/>
          </a:stretch>
        </p:blipFill>
        <p:spPr>
          <a:xfrm>
            <a:off x="489625" y="3512537"/>
            <a:ext cx="4533631" cy="696525"/>
          </a:xfrm>
          <a:prstGeom prst="rect">
            <a:avLst/>
          </a:prstGeom>
        </p:spPr>
      </p:pic>
    </p:spTree>
    <p:extLst>
      <p:ext uri="{BB962C8B-B14F-4D97-AF65-F5344CB8AC3E}">
        <p14:creationId xmlns:p14="http://schemas.microsoft.com/office/powerpoint/2010/main" val="17064719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PRETRAINED LANGUAGE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Language models</a:t>
            </a:r>
            <a:endParaRPr lang="fr-FR" sz="2400" b="1" dirty="0">
              <a:latin typeface="Ubisoft Sans" panose="02000504030000020004" pitchFamily="2" charset="-78"/>
              <a:cs typeface="Ubisoft Sans" panose="02000504030000020004" pitchFamily="2" charset="-78"/>
            </a:endParaRPr>
          </a:p>
        </p:txBody>
      </p:sp>
      <p:sp>
        <p:nvSpPr>
          <p:cNvPr id="13" name="TextBox 12"/>
          <p:cNvSpPr txBox="1"/>
          <p:nvPr/>
        </p:nvSpPr>
        <p:spPr>
          <a:xfrm>
            <a:off x="3044040" y="4051024"/>
            <a:ext cx="6146770" cy="923330"/>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Source networks trained on large corpora of texts and later reused as pluggable and updatable transfer learning networks are called </a:t>
            </a:r>
            <a:r>
              <a:rPr lang="en-US" b="1" dirty="0">
                <a:latin typeface="Ubisoft Sans" panose="02000504030000020004" pitchFamily="2" charset="-78"/>
                <a:cs typeface="Ubisoft Sans" panose="02000504030000020004" pitchFamily="2" charset="-78"/>
              </a:rPr>
              <a:t>Language models</a:t>
            </a:r>
            <a:r>
              <a:rPr lang="en-US" dirty="0">
                <a:latin typeface="Ubisoft Sans" panose="02000504030000020004" pitchFamily="2" charset="-78"/>
                <a:cs typeface="Ubisoft Sans" panose="02000504030000020004" pitchFamily="2" charset="-78"/>
              </a:rPr>
              <a:t>.</a:t>
            </a:r>
          </a:p>
        </p:txBody>
      </p:sp>
      <mc:AlternateContent xmlns:mc="http://schemas.openxmlformats.org/markup-compatibility/2006" xmlns:a14="http://schemas.microsoft.com/office/drawing/2010/main">
        <mc:Choice Requires="a14">
          <p:sp>
            <p:nvSpPr>
              <p:cNvPr id="15" name="TextBox 14"/>
              <p:cNvSpPr txBox="1"/>
              <p:nvPr/>
            </p:nvSpPr>
            <p:spPr>
              <a:xfrm>
                <a:off x="3044040" y="2453633"/>
                <a:ext cx="6146770" cy="1477328"/>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In NLP, lower-level layers seem to capture semantic while higher-level layers seem to capture context. As a result, we often plug the whole layers of a trained source system </a:t>
                </a:r>
                <a14:m>
                  <m:oMath xmlns:m="http://schemas.openxmlformats.org/officeDocument/2006/math">
                    <m:r>
                      <a:rPr lang="en-US" i="1" dirty="0" smtClean="0">
                        <a:latin typeface="Cambria Math" panose="02040503050406030204" pitchFamily="18" charset="0"/>
                        <a:cs typeface="Ubisoft Sans" panose="02000504030000020004" pitchFamily="2" charset="-78"/>
                      </a:rPr>
                      <m:t>𝐴</m:t>
                    </m:r>
                  </m:oMath>
                </a14:m>
                <a:r>
                  <a:rPr lang="en-US" dirty="0">
                    <a:latin typeface="Ubisoft Sans" panose="02000504030000020004" pitchFamily="2" charset="-78"/>
                    <a:cs typeface="Ubisoft Sans" panose="02000504030000020004" pitchFamily="2" charset="-78"/>
                  </a:rPr>
                  <a:t> as the input of a target system </a:t>
                </a:r>
                <a14:m>
                  <m:oMath xmlns:m="http://schemas.openxmlformats.org/officeDocument/2006/math">
                    <m:r>
                      <a:rPr lang="en-US" i="1" dirty="0" smtClean="0">
                        <a:latin typeface="Cambria Math" panose="02040503050406030204" pitchFamily="18" charset="0"/>
                        <a:cs typeface="Ubisoft Sans" panose="02000504030000020004" pitchFamily="2" charset="-78"/>
                      </a:rPr>
                      <m:t>𝐵</m:t>
                    </m:r>
                  </m:oMath>
                </a14:m>
                <a:r>
                  <a:rPr lang="en-US" dirty="0">
                    <a:latin typeface="Ubisoft Sans" panose="02000504030000020004" pitchFamily="2" charset="-78"/>
                    <a:cs typeface="Ubisoft Sans" panose="02000504030000020004" pitchFamily="2" charset="-78"/>
                  </a:rPr>
                  <a:t>, apart from the very last layer of network </a:t>
                </a:r>
                <a14:m>
                  <m:oMath xmlns:m="http://schemas.openxmlformats.org/officeDocument/2006/math">
                    <m:r>
                      <a:rPr lang="fr-FR" b="0" i="1" smtClean="0">
                        <a:latin typeface="Cambria Math" panose="02040503050406030204" pitchFamily="18" charset="0"/>
                        <a:cs typeface="Ubisoft Sans" panose="02000504030000020004" pitchFamily="2" charset="-78"/>
                      </a:rPr>
                      <m:t>𝐴</m:t>
                    </m:r>
                  </m:oMath>
                </a14:m>
                <a:r>
                  <a:rPr lang="en-US" dirty="0">
                    <a:latin typeface="Ubisoft Sans" panose="02000504030000020004" pitchFamily="2" charset="-78"/>
                    <a:cs typeface="Ubisoft Sans" panose="02000504030000020004" pitchFamily="2" charset="-78"/>
                  </a:rPr>
                  <a:t> which is often a </a:t>
                </a:r>
                <a:r>
                  <a:rPr lang="en-US" dirty="0" err="1">
                    <a:latin typeface="Ubisoft Sans" panose="02000504030000020004" pitchFamily="2" charset="-78"/>
                    <a:cs typeface="Ubisoft Sans" panose="02000504030000020004" pitchFamily="2" charset="-78"/>
                  </a:rPr>
                  <a:t>softmax</a:t>
                </a:r>
                <a:r>
                  <a:rPr lang="en-US" dirty="0">
                    <a:latin typeface="Ubisoft Sans" panose="02000504030000020004" pitchFamily="2" charset="-78"/>
                    <a:cs typeface="Ubisoft Sans" panose="02000504030000020004" pitchFamily="2" charset="-78"/>
                  </a:rPr>
                  <a:t>.</a:t>
                </a:r>
              </a:p>
            </p:txBody>
          </p:sp>
        </mc:Choice>
        <mc:Fallback xmlns="">
          <p:sp>
            <p:nvSpPr>
              <p:cNvPr id="15" name="TextBox 14"/>
              <p:cNvSpPr txBox="1">
                <a:spLocks noRot="1" noChangeAspect="1" noMove="1" noResize="1" noEditPoints="1" noAdjustHandles="1" noChangeArrowheads="1" noChangeShapeType="1" noTextEdit="1"/>
              </p:cNvSpPr>
              <p:nvPr/>
            </p:nvSpPr>
            <p:spPr>
              <a:xfrm>
                <a:off x="3044040" y="2453633"/>
                <a:ext cx="6146770" cy="1477328"/>
              </a:xfrm>
              <a:prstGeom prst="rect">
                <a:avLst/>
              </a:prstGeom>
              <a:blipFill>
                <a:blip r:embed="rId6"/>
                <a:stretch>
                  <a:fillRect l="-793" t="-2058" r="-793" b="-5350"/>
                </a:stretch>
              </a:blipFill>
            </p:spPr>
            <p:txBody>
              <a:bodyPr/>
              <a:lstStyle/>
              <a:p>
                <a:r>
                  <a:rPr lang="fr-FR">
                    <a:noFill/>
                  </a:rPr>
                  <a:t> </a:t>
                </a:r>
              </a:p>
            </p:txBody>
          </p:sp>
        </mc:Fallback>
      </mc:AlternateContent>
      <p:sp>
        <p:nvSpPr>
          <p:cNvPr id="16" name="TextBox 15"/>
          <p:cNvSpPr txBox="1"/>
          <p:nvPr/>
        </p:nvSpPr>
        <p:spPr>
          <a:xfrm>
            <a:off x="3018655" y="5094418"/>
            <a:ext cx="6146770" cy="923330"/>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The use of </a:t>
            </a:r>
            <a:r>
              <a:rPr lang="en-US" dirty="0" err="1">
                <a:latin typeface="Ubisoft Sans" panose="02000504030000020004" pitchFamily="2" charset="-78"/>
                <a:cs typeface="Ubisoft Sans" panose="02000504030000020004" pitchFamily="2" charset="-78"/>
              </a:rPr>
              <a:t>pretrained</a:t>
            </a:r>
            <a:r>
              <a:rPr lang="en-US" dirty="0">
                <a:latin typeface="Ubisoft Sans" panose="02000504030000020004" pitchFamily="2" charset="-78"/>
                <a:cs typeface="Ubisoft Sans" panose="02000504030000020004" pitchFamily="2" charset="-78"/>
              </a:rPr>
              <a:t> language models have proven to outperform every other methods by </a:t>
            </a:r>
            <a:r>
              <a:rPr lang="en-US" b="1" dirty="0">
                <a:latin typeface="Ubisoft Sans" panose="02000504030000020004" pitchFamily="2" charset="-78"/>
                <a:cs typeface="Ubisoft Sans" panose="02000504030000020004" pitchFamily="2" charset="-78"/>
              </a:rPr>
              <a:t>10% on more than 13 NLP tasks.</a:t>
            </a:r>
            <a:endParaRPr lang="en-US"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9134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920" y="-17947"/>
            <a:ext cx="12209545" cy="1335469"/>
            <a:chOff x="-7920" y="-17947"/>
            <a:chExt cx="12209545" cy="1335469"/>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6" name="Rectangle 15"/>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PRETRAINED LANGUAGE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Language models</a:t>
            </a:r>
            <a:endParaRPr lang="fr-FR" sz="2400" b="1" dirty="0">
              <a:latin typeface="Ubisoft Sans" panose="02000504030000020004" pitchFamily="2" charset="-78"/>
              <a:cs typeface="Ubisoft Sans" panose="02000504030000020004" pitchFamily="2" charset="-78"/>
            </a:endParaRPr>
          </a:p>
        </p:txBody>
      </p:sp>
      <p:sp>
        <p:nvSpPr>
          <p:cNvPr id="13" name="TextBox 12"/>
          <p:cNvSpPr txBox="1"/>
          <p:nvPr/>
        </p:nvSpPr>
        <p:spPr>
          <a:xfrm>
            <a:off x="3018655" y="3377924"/>
            <a:ext cx="6146770" cy="1200329"/>
          </a:xfrm>
          <a:prstGeom prst="rect">
            <a:avLst/>
          </a:prstGeom>
          <a:noFill/>
        </p:spPr>
        <p:txBody>
          <a:bodyPr wrap="square" rtlCol="0">
            <a:spAutoFit/>
          </a:bodyPr>
          <a:lstStyle/>
          <a:p>
            <a:pPr algn="just"/>
            <a:r>
              <a:rPr lang="en-US" dirty="0">
                <a:latin typeface="Ubisoft Sans" panose="02000504030000020004" pitchFamily="2" charset="-78"/>
                <a:cs typeface="Ubisoft Sans" panose="02000504030000020004" pitchFamily="2" charset="-78"/>
              </a:rPr>
              <a:t>Many language models have been developed in the last two years (2018-2020). Their goal is the same, but they differ in the </a:t>
            </a:r>
            <a:r>
              <a:rPr lang="en-US" b="1" dirty="0">
                <a:latin typeface="Ubisoft Sans" panose="02000504030000020004" pitchFamily="2" charset="-78"/>
                <a:cs typeface="Ubisoft Sans" panose="02000504030000020004" pitchFamily="2" charset="-78"/>
              </a:rPr>
              <a:t>philosophy</a:t>
            </a:r>
            <a:r>
              <a:rPr lang="en-US" dirty="0">
                <a:latin typeface="Ubisoft Sans" panose="02000504030000020004" pitchFamily="2" charset="-78"/>
                <a:cs typeface="Ubisoft Sans" panose="02000504030000020004" pitchFamily="2" charset="-78"/>
              </a:rPr>
              <a:t>, the </a:t>
            </a:r>
            <a:r>
              <a:rPr lang="en-US" b="1" dirty="0">
                <a:latin typeface="Ubisoft Sans" panose="02000504030000020004" pitchFamily="2" charset="-78"/>
                <a:cs typeface="Ubisoft Sans" panose="02000504030000020004" pitchFamily="2" charset="-78"/>
              </a:rPr>
              <a:t>primary task(s)</a:t>
            </a:r>
            <a:r>
              <a:rPr lang="en-US" dirty="0">
                <a:latin typeface="Ubisoft Sans" panose="02000504030000020004" pitchFamily="2" charset="-78"/>
                <a:cs typeface="Ubisoft Sans" panose="02000504030000020004" pitchFamily="2" charset="-78"/>
              </a:rPr>
              <a:t> used to train the network and the </a:t>
            </a:r>
            <a:r>
              <a:rPr lang="en-US" b="1" dirty="0">
                <a:latin typeface="Ubisoft Sans" panose="02000504030000020004" pitchFamily="2" charset="-78"/>
                <a:cs typeface="Ubisoft Sans" panose="02000504030000020004" pitchFamily="2" charset="-78"/>
              </a:rPr>
              <a:t>architecture</a:t>
            </a:r>
            <a:r>
              <a:rPr lang="en-US" dirty="0">
                <a:latin typeface="Ubisoft Sans" panose="02000504030000020004" pitchFamily="2" charset="-78"/>
                <a:cs typeface="Ubisoft Sans" panose="02000504030000020004" pitchFamily="2" charset="-78"/>
              </a:rPr>
              <a:t> they rely on.</a:t>
            </a:r>
          </a:p>
        </p:txBody>
      </p:sp>
    </p:spTree>
    <p:extLst>
      <p:ext uri="{BB962C8B-B14F-4D97-AF65-F5344CB8AC3E}">
        <p14:creationId xmlns:p14="http://schemas.microsoft.com/office/powerpoint/2010/main" val="12097097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920" y="-17947"/>
            <a:ext cx="12209545" cy="1335469"/>
            <a:chOff x="-7920" y="-17947"/>
            <a:chExt cx="12209545" cy="1335469"/>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4" name="Rectangle 1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PRETRAINED LANGUAGE MODELS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localhost:8000/resources/elmo_peters_201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279" y="1449007"/>
            <a:ext cx="5719442" cy="45446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162051" y="6054348"/>
            <a:ext cx="9842468" cy="261610"/>
          </a:xfrm>
          <a:prstGeom prst="rect">
            <a:avLst/>
          </a:prstGeom>
          <a:noFill/>
        </p:spPr>
        <p:txBody>
          <a:bodyPr wrap="square" rtlCol="0">
            <a:spAutoFit/>
          </a:bodyPr>
          <a:lstStyle/>
          <a:p>
            <a:pPr algn="ctr"/>
            <a:r>
              <a:rPr lang="en-US" sz="1100" dirty="0">
                <a:latin typeface="Ubisoft Sans" panose="02000504030000020004" pitchFamily="2" charset="-78"/>
                <a:cs typeface="Ubisoft Sans" panose="02000504030000020004" pitchFamily="2" charset="-78"/>
              </a:rPr>
              <a:t> Improvements with language model </a:t>
            </a:r>
            <a:r>
              <a:rPr lang="en-US" sz="1100" dirty="0" err="1">
                <a:latin typeface="Ubisoft Sans" panose="02000504030000020004" pitchFamily="2" charset="-78"/>
                <a:cs typeface="Ubisoft Sans" panose="02000504030000020004" pitchFamily="2" charset="-78"/>
              </a:rPr>
              <a:t>embeddings</a:t>
            </a:r>
            <a:r>
              <a:rPr lang="en-US" sz="1100" dirty="0">
                <a:latin typeface="Ubisoft Sans" panose="02000504030000020004" pitchFamily="2" charset="-78"/>
                <a:cs typeface="Ubisoft Sans" panose="02000504030000020004" pitchFamily="2" charset="-78"/>
              </a:rPr>
              <a:t> over the state-of-the-art (Peters et al., 2018)</a:t>
            </a:r>
            <a:endParaRPr lang="fr-FR" sz="9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6120178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64"/>
            <a:ext cx="12201625" cy="6867964"/>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9625" y="-14512"/>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pic>
        <p:nvPicPr>
          <p:cNvPr id="7"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Key </a:t>
            </a:r>
            <a:r>
              <a:rPr lang="fr-FR" sz="3600" b="1" dirty="0" err="1">
                <a:solidFill>
                  <a:schemeClr val="bg1"/>
                </a:solidFill>
                <a:latin typeface="Ubisoft Sans" pitchFamily="50" charset="0"/>
              </a:rPr>
              <a:t>takeaways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3" name="Rectangle 12"/>
          <p:cNvSpPr/>
          <p:nvPr/>
        </p:nvSpPr>
        <p:spPr>
          <a:xfrm>
            <a:off x="3335287" y="1450495"/>
            <a:ext cx="5521426" cy="1477328"/>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Text transformation into meaningful numerical vectors is at the core of all NLP tasks. Models enabling such conversion have been studied for quite a long time, but their rise have followed the rise of internet.</a:t>
            </a:r>
            <a:endParaRPr lang="fr-FR"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3330474" y="3450702"/>
            <a:ext cx="5521426" cy="646331"/>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Multiple approaches have been studied, including recurrent networks and generative models.</a:t>
            </a:r>
            <a:endParaRPr lang="fr-FR" dirty="0">
              <a:solidFill>
                <a:schemeClr val="bg1"/>
              </a:solidFill>
              <a:latin typeface="Ubisoft Sans" panose="02000504030000020004" pitchFamily="2" charset="-78"/>
              <a:cs typeface="Ubisoft Sans" panose="02000504030000020004" pitchFamily="2" charset="-78"/>
            </a:endParaRPr>
          </a:p>
        </p:txBody>
      </p:sp>
      <p:sp>
        <p:nvSpPr>
          <p:cNvPr id="15" name="Rectangle 14"/>
          <p:cNvSpPr/>
          <p:nvPr/>
        </p:nvSpPr>
        <p:spPr>
          <a:xfrm>
            <a:off x="3335287" y="4619912"/>
            <a:ext cx="5521426" cy="923330"/>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In the last few years, transfer learning has shown its efficiency in NLP: more than 10 NLP benchmark have been improved just by using this technique.</a:t>
            </a:r>
            <a:endParaRPr lang="fr-FR"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030105330"/>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25" y="-5414"/>
            <a:ext cx="12206437" cy="6877926"/>
            <a:chOff x="-9625" y="-5414"/>
            <a:chExt cx="12206437" cy="6877926"/>
          </a:xfrm>
        </p:grpSpPr>
        <p:pic>
          <p:nvPicPr>
            <p:cNvPr id="22"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pic>
        <p:nvPicPr>
          <p:cNvPr id="17"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p:cNvSpPr txBox="1">
            <a:spLocks noGrp="1"/>
          </p:cNvSpPr>
          <p:nvPr>
            <p:ph type="title"/>
          </p:nvPr>
        </p:nvSpPr>
        <p:spPr>
          <a:xfrm>
            <a:off x="279167" y="1190879"/>
            <a:ext cx="11633667" cy="4476244"/>
          </a:xfrm>
          <a:prstGeom prst="rect">
            <a:avLst/>
          </a:prstGeom>
        </p:spPr>
        <p:txBody>
          <a:bodyPr/>
          <a:lstStyle/>
          <a:p>
            <a:pPr algn="ctr"/>
            <a:r>
              <a:rPr lang="fr-FR" sz="1600" b="1" dirty="0">
                <a:solidFill>
                  <a:schemeClr val="bg1"/>
                </a:solidFill>
                <a:latin typeface="Ubisoft Sans" pitchFamily="50" charset="0"/>
              </a:rPr>
              <a:t>PART 3</a:t>
            </a:r>
            <a:br>
              <a:rPr lang="fr-FR" sz="2667" b="1" dirty="0">
                <a:solidFill>
                  <a:schemeClr val="bg1"/>
                </a:solidFill>
                <a:latin typeface="Ubisoft Sans" pitchFamily="50" charset="0"/>
              </a:rPr>
            </a:br>
            <a:r>
              <a:rPr lang="fr-FR" sz="3600" b="1" dirty="0">
                <a:solidFill>
                  <a:schemeClr val="bg1"/>
                </a:solidFill>
                <a:latin typeface="Ubisoft Sans" pitchFamily="50" charset="0"/>
              </a:rPr>
              <a:t>LANGUAGE MODELS</a:t>
            </a:r>
            <a:endParaRPr sz="3600" b="1" i="1" dirty="0">
              <a:solidFill>
                <a:schemeClr val="bg1"/>
              </a:solidFill>
              <a:latin typeface="Ubisoft Sans" pitchFamily="50" charset="0"/>
            </a:endParaRPr>
          </a:p>
        </p:txBody>
      </p:sp>
    </p:spTree>
    <p:extLst>
      <p:ext uri="{BB962C8B-B14F-4D97-AF65-F5344CB8AC3E}">
        <p14:creationId xmlns:p14="http://schemas.microsoft.com/office/powerpoint/2010/main" val="35185200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orld.ubisoft.org/job/itd/SecurityRiskManagement/Internal.Documents/Data%20Classification%20Cartridge/L1_normal_EN.png">
            <a:extLst>
              <a:ext uri="{FF2B5EF4-FFF2-40B4-BE49-F238E27FC236}">
                <a16:creationId xmlns:a16="http://schemas.microsoft.com/office/drawing/2014/main" id="{4FC58CB9-C653-422D-9C15-FAC083086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6B8E8A7-F242-4AEA-9D71-DBC6A47C70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8" name="Picture 2" descr="https://www.esiea.fr/wp-content/uploads/2020/02/fond-bleu.jpg">
            <a:extLst>
              <a:ext uri="{FF2B5EF4-FFF2-40B4-BE49-F238E27FC236}">
                <a16:creationId xmlns:a16="http://schemas.microsoft.com/office/drawing/2014/main" id="{0BA8F0DC-69A7-4967-A707-6E14803291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NLP models through time, with their number of parameters (Image credit: TensorFlow blog)">
            <a:extLst>
              <a:ext uri="{FF2B5EF4-FFF2-40B4-BE49-F238E27FC236}">
                <a16:creationId xmlns:a16="http://schemas.microsoft.com/office/drawing/2014/main" id="{12115A0F-84FA-43E4-8CB5-B6664AA67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3382" y="1704415"/>
            <a:ext cx="7780422" cy="464374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EDB67D0-E6C8-40BB-B73D-DAEA750F6FB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MODEL SIZE EVOLUTION</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036074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orld.ubisoft.org/job/itd/SecurityRiskManagement/Internal.Documents/Data%20Classification%20Cartridge/L1_normal_EN.png">
            <a:extLst>
              <a:ext uri="{FF2B5EF4-FFF2-40B4-BE49-F238E27FC236}">
                <a16:creationId xmlns:a16="http://schemas.microsoft.com/office/drawing/2014/main" id="{4FC58CB9-C653-422D-9C15-FAC083086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6B8E8A7-F242-4AEA-9D71-DBC6A47C70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8" name="Picture 2" descr="https://www.esiea.fr/wp-content/uploads/2020/02/fond-bleu.jpg">
            <a:extLst>
              <a:ext uri="{FF2B5EF4-FFF2-40B4-BE49-F238E27FC236}">
                <a16:creationId xmlns:a16="http://schemas.microsoft.com/office/drawing/2014/main" id="{0BA8F0DC-69A7-4967-A707-6E14803291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2">
            <a:extLst>
              <a:ext uri="{FF2B5EF4-FFF2-40B4-BE49-F238E27FC236}">
                <a16:creationId xmlns:a16="http://schemas.microsoft.com/office/drawing/2014/main" id="{21928F25-B20C-423B-A324-D1EDFD0AB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4233" y="1497706"/>
            <a:ext cx="7411453" cy="4531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MODEL SIZE EVOLUTION</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7779562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7C7CF29A-FBEA-4F00-A519-1DAC603F9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orld.ubisoft.org/job/itd/SecurityRiskManagement/Internal.Documents/Data%20Classification%20Cartridge/L1_normal_EN.png">
            <a:extLst>
              <a:ext uri="{FF2B5EF4-FFF2-40B4-BE49-F238E27FC236}">
                <a16:creationId xmlns:a16="http://schemas.microsoft.com/office/drawing/2014/main" id="{4FC58CB9-C653-422D-9C15-FAC083086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6B8E8A7-F242-4AEA-9D71-DBC6A47C70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8" name="Picture 2" descr="https://www.esiea.fr/wp-content/uploads/2020/02/fond-bleu.jpg">
            <a:extLst>
              <a:ext uri="{FF2B5EF4-FFF2-40B4-BE49-F238E27FC236}">
                <a16:creationId xmlns:a16="http://schemas.microsoft.com/office/drawing/2014/main" id="{0BA8F0DC-69A7-4967-A707-6E14803291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FDBCFC-F15E-42E4-B3BE-AED21DA1DB97}"/>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DF6073A0-AF27-45BE-BDAB-B3B79C15407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MODEL SIZE EVOLUTION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2050" name="Picture 2" descr="Big, bigger, giant. The rise of giant AI models – CONTACT Software Blog">
            <a:hlinkClick r:id="rId6"/>
            <a:extLst>
              <a:ext uri="{FF2B5EF4-FFF2-40B4-BE49-F238E27FC236}">
                <a16:creationId xmlns:a16="http://schemas.microsoft.com/office/drawing/2014/main" id="{2305AD0D-B023-6F13-85A0-7C0B42D4ED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8845" y="1664551"/>
            <a:ext cx="7302230" cy="4378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613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D8DFD-21DB-12C8-038A-DE24CB241CE0}"/>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904296B9-4216-AB74-BBE9-753D256B1A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orld.ubisoft.org/job/itd/SecurityRiskManagement/Internal.Documents/Data%20Classification%20Cartridge/L1_normal_EN.png">
            <a:extLst>
              <a:ext uri="{FF2B5EF4-FFF2-40B4-BE49-F238E27FC236}">
                <a16:creationId xmlns:a16="http://schemas.microsoft.com/office/drawing/2014/main" id="{6D2424E9-F6FB-9982-C287-6618869E6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4642DBD-68D1-4AF0-4A9F-1339CECAC2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8" name="Picture 2" descr="https://www.esiea.fr/wp-content/uploads/2020/02/fond-bleu.jpg">
            <a:extLst>
              <a:ext uri="{FF2B5EF4-FFF2-40B4-BE49-F238E27FC236}">
                <a16:creationId xmlns:a16="http://schemas.microsoft.com/office/drawing/2014/main" id="{0572FB23-F688-CC03-1363-74F26A95C4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BB2299C-BFCC-CD86-0EF1-B324F29B02F0}"/>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5EF1B5DC-B690-FA4E-8822-CA3FBA62788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MODEL CONTEXT SIZE EVOLUTION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3" name="Picture 2" descr="A graph of different colored circles&#10;&#10;AI-generated content may be incorrect.">
            <a:extLst>
              <a:ext uri="{FF2B5EF4-FFF2-40B4-BE49-F238E27FC236}">
                <a16:creationId xmlns:a16="http://schemas.microsoft.com/office/drawing/2014/main" id="{9E5CFECC-4B0D-675F-B691-C46929B5D8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18975" y="1508120"/>
            <a:ext cx="7749236" cy="4510748"/>
          </a:xfrm>
          <a:prstGeom prst="rect">
            <a:avLst/>
          </a:prstGeom>
        </p:spPr>
      </p:pic>
    </p:spTree>
    <p:extLst>
      <p:ext uri="{BB962C8B-B14F-4D97-AF65-F5344CB8AC3E}">
        <p14:creationId xmlns:p14="http://schemas.microsoft.com/office/powerpoint/2010/main" val="25166407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C0B47-4251-A839-805A-69FFE3247F00}"/>
            </a:ext>
          </a:extLst>
        </p:cNvPr>
        <p:cNvGrpSpPr/>
        <p:nvPr/>
      </p:nvGrpSpPr>
      <p:grpSpPr>
        <a:xfrm>
          <a:off x="0" y="0"/>
          <a:ext cx="0" cy="0"/>
          <a:chOff x="0" y="0"/>
          <a:chExt cx="0" cy="0"/>
        </a:xfrm>
      </p:grpSpPr>
      <p:pic>
        <p:nvPicPr>
          <p:cNvPr id="12" name="Picture 2" descr="https://i.redd.it/1144jktzp0t51.png">
            <a:extLst>
              <a:ext uri="{FF2B5EF4-FFF2-40B4-BE49-F238E27FC236}">
                <a16:creationId xmlns:a16="http://schemas.microsoft.com/office/drawing/2014/main" id="{39CD7211-FA6A-9490-0839-FEF10589E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753"/>
          <a:stretch/>
        </p:blipFill>
        <p:spPr bwMode="auto">
          <a:xfrm>
            <a:off x="-4813" y="0"/>
            <a:ext cx="12196813" cy="13209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D56484E-CDA7-D014-64DF-531A093FB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8" name="Picture 2" descr="https://www.esiea.fr/wp-content/uploads/2020/02/fond-bleu.jpg">
            <a:extLst>
              <a:ext uri="{FF2B5EF4-FFF2-40B4-BE49-F238E27FC236}">
                <a16:creationId xmlns:a16="http://schemas.microsoft.com/office/drawing/2014/main" id="{61B1696D-D5D9-ABDA-6E19-0ECA4C957A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4E65647-BFE1-E292-529E-2F4E66BF2112}"/>
              </a:ext>
            </a:extLst>
          </p:cNvPr>
          <p:cNvSpPr/>
          <p:nvPr/>
        </p:nvSpPr>
        <p:spPr>
          <a:xfrm>
            <a:off x="0" y="0"/>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4588B7C6-5E6F-57C4-E7AE-177E05B31096}"/>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PERFORMANCES EVOLUTION</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5" name="Rectangle 4">
            <a:extLst>
              <a:ext uri="{FF2B5EF4-FFF2-40B4-BE49-F238E27FC236}">
                <a16:creationId xmlns:a16="http://schemas.microsoft.com/office/drawing/2014/main" id="{9AA80234-7140-3601-C205-B226B22A42AD}"/>
              </a:ext>
            </a:extLst>
          </p:cNvPr>
          <p:cNvSpPr/>
          <p:nvPr/>
        </p:nvSpPr>
        <p:spPr>
          <a:xfrm>
            <a:off x="3045593" y="6244997"/>
            <a:ext cx="6096000" cy="430887"/>
          </a:xfrm>
          <a:prstGeom prst="rect">
            <a:avLst/>
          </a:prstGeom>
        </p:spPr>
        <p:txBody>
          <a:bodyPr>
            <a:spAutoFit/>
          </a:bodyPr>
          <a:lstStyle/>
          <a:p>
            <a:pPr algn="ctr"/>
            <a:r>
              <a:rPr lang="fr-FR" sz="1100" dirty="0">
                <a:latin typeface="Ubisoft Sans" panose="02000504030000020004" pitchFamily="2" charset="-78"/>
                <a:cs typeface="Ubisoft Sans" panose="02000504030000020004" pitchFamily="2" charset="-78"/>
                <a:hlinkClick r:id="rId5"/>
              </a:rPr>
              <a:t>https://informationisbeautiful.net/visualizations/the-rise-of-generative-ai-large-language-models-llms-like-chatgpt/</a:t>
            </a:r>
            <a:endParaRPr lang="fr-FR" sz="1100" dirty="0">
              <a:latin typeface="Ubisoft Sans" panose="02000504030000020004" pitchFamily="2" charset="-78"/>
              <a:cs typeface="Ubisoft Sans" panose="02000504030000020004" pitchFamily="2" charset="-78"/>
            </a:endParaRPr>
          </a:p>
        </p:txBody>
      </p:sp>
      <p:pic>
        <p:nvPicPr>
          <p:cNvPr id="15" name="Picture 14">
            <a:extLst>
              <a:ext uri="{FF2B5EF4-FFF2-40B4-BE49-F238E27FC236}">
                <a16:creationId xmlns:a16="http://schemas.microsoft.com/office/drawing/2014/main" id="{611C6D02-8700-8B50-2B99-0F13DA296840}"/>
              </a:ext>
            </a:extLst>
          </p:cNvPr>
          <p:cNvPicPr>
            <a:picLocks noChangeAspect="1"/>
          </p:cNvPicPr>
          <p:nvPr/>
        </p:nvPicPr>
        <p:blipFill>
          <a:blip r:embed="rId6"/>
          <a:stretch>
            <a:fillRect/>
          </a:stretch>
        </p:blipFill>
        <p:spPr>
          <a:xfrm>
            <a:off x="2115936" y="1453465"/>
            <a:ext cx="7895540" cy="4671566"/>
          </a:xfrm>
          <a:prstGeom prst="rect">
            <a:avLst/>
          </a:prstGeom>
        </p:spPr>
      </p:pic>
    </p:spTree>
    <p:extLst>
      <p:ext uri="{BB962C8B-B14F-4D97-AF65-F5344CB8AC3E}">
        <p14:creationId xmlns:p14="http://schemas.microsoft.com/office/powerpoint/2010/main" val="3137538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WHAT IS IT USEFUL FOR?</a:t>
            </a:r>
          </a:p>
        </p:txBody>
      </p:sp>
      <p:sp>
        <p:nvSpPr>
          <p:cNvPr id="24" name="TextBox 23"/>
          <p:cNvSpPr txBox="1"/>
          <p:nvPr/>
        </p:nvSpPr>
        <p:spPr>
          <a:xfrm>
            <a:off x="2247900" y="924891"/>
            <a:ext cx="7696200" cy="338554"/>
          </a:xfrm>
          <a:prstGeom prst="rect">
            <a:avLst/>
          </a:prstGeom>
          <a:noFill/>
        </p:spPr>
        <p:txBody>
          <a:bodyPr wrap="square" rtlCol="0">
            <a:spAutoFit/>
          </a:bodyPr>
          <a:lstStyle/>
          <a:p>
            <a:pPr algn="ctr"/>
            <a:r>
              <a:rPr lang="fr-FR" sz="1600" b="1" dirty="0" err="1">
                <a:solidFill>
                  <a:schemeClr val="bg1"/>
                </a:solidFill>
                <a:latin typeface="Ubisoft Sans" panose="02000504030000020004" pitchFamily="2" charset="-78"/>
                <a:cs typeface="Ubisoft Sans" panose="02000504030000020004" pitchFamily="2" charset="-78"/>
              </a:rPr>
              <a:t>Text</a:t>
            </a:r>
            <a:r>
              <a:rPr lang="fr-FR" sz="1600" b="1" dirty="0">
                <a:solidFill>
                  <a:schemeClr val="bg1"/>
                </a:solidFill>
                <a:latin typeface="Ubisoft Sans" panose="02000504030000020004" pitchFamily="2" charset="-78"/>
                <a:cs typeface="Ubisoft Sans" panose="02000504030000020004" pitchFamily="2" charset="-78"/>
              </a:rPr>
              <a:t> Classification</a:t>
            </a: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mojis as representations of sentiments: positive, neutral, and negative to show how sentiment analysis works. Text reads 'my experience so far has been fantastic!' (positive), 'The product is ok, I guess' (neutral), and 'your support team is useless' (negative).">
            <a:extLst>
              <a:ext uri="{FF2B5EF4-FFF2-40B4-BE49-F238E27FC236}">
                <a16:creationId xmlns:a16="http://schemas.microsoft.com/office/drawing/2014/main" id="{CBA00EA0-11CD-40B1-90F3-F4C90490D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459"/>
          <a:stretch/>
        </p:blipFill>
        <p:spPr bwMode="auto">
          <a:xfrm>
            <a:off x="2997666" y="1677084"/>
            <a:ext cx="6196668" cy="37412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4099946-360B-497A-B375-70714C5FE7BA}"/>
              </a:ext>
            </a:extLst>
          </p:cNvPr>
          <p:cNvSpPr txBox="1"/>
          <p:nvPr/>
        </p:nvSpPr>
        <p:spPr>
          <a:xfrm>
            <a:off x="3420385" y="5708714"/>
            <a:ext cx="5351230" cy="307777"/>
          </a:xfrm>
          <a:prstGeom prst="rect">
            <a:avLst/>
          </a:prstGeom>
          <a:noFill/>
        </p:spPr>
        <p:txBody>
          <a:bodyPr wrap="square" rtlCol="0">
            <a:spAutoFit/>
          </a:bodyPr>
          <a:lstStyle/>
          <a:p>
            <a:pPr algn="ctr"/>
            <a:r>
              <a:rPr lang="fr-FR" sz="1400" i="1" dirty="0" err="1">
                <a:latin typeface="Ubisoft Sans" panose="02000504030000020004" pitchFamily="2" charset="-78"/>
                <a:cs typeface="Ubisoft Sans" panose="02000504030000020004" pitchFamily="2" charset="-78"/>
              </a:rPr>
              <a:t>MonkeyLearn</a:t>
            </a:r>
            <a:endParaRPr lang="fr-FR" sz="14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42147172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19064"/>
            <a:ext cx="12201625" cy="6965963"/>
            <a:chOff x="0" y="-19063"/>
            <a:chExt cx="12201625" cy="6872512"/>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64"/>
              <a:ext cx="12201624" cy="6863413"/>
            </a:xfrm>
            <a:prstGeom prst="rect">
              <a:avLst/>
            </a:prstGeom>
          </p:spPr>
        </p:pic>
        <p:sp>
          <p:nvSpPr>
            <p:cNvPr id="15" name="Rectangle 14">
              <a:extLst>
                <a:ext uri="{FF2B5EF4-FFF2-40B4-BE49-F238E27FC236}">
                  <a16:creationId xmlns:a16="http://schemas.microsoft.com/office/drawing/2014/main" id="{C368DA7C-F6D5-4D04-BF4C-810CCD4E83E6}"/>
                </a:ext>
              </a:extLst>
            </p:cNvPr>
            <p:cNvSpPr/>
            <p:nvPr/>
          </p:nvSpPr>
          <p:spPr>
            <a:xfrm>
              <a:off x="0" y="-1906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12" name="Rectangle 11"/>
          <p:cNvSpPr/>
          <p:nvPr/>
        </p:nvSpPr>
        <p:spPr>
          <a:xfrm>
            <a:off x="4116291" y="3098576"/>
            <a:ext cx="3959418" cy="646331"/>
          </a:xfrm>
          <a:prstGeom prst="rect">
            <a:avLst/>
          </a:prstGeom>
        </p:spPr>
        <p:txBody>
          <a:bodyPr wrap="square">
            <a:spAutoFit/>
          </a:bodyPr>
          <a:lstStyle/>
          <a:p>
            <a:pPr algn="ctr"/>
            <a:r>
              <a:rPr lang="fr-FR" sz="3600" b="1" dirty="0" err="1">
                <a:solidFill>
                  <a:schemeClr val="bg1"/>
                </a:solidFill>
                <a:latin typeface="Ubisoft Sans" panose="02000504030000020004" pitchFamily="2" charset="-78"/>
                <a:cs typeface="Ubisoft Sans" panose="02000504030000020004" pitchFamily="2" charset="-78"/>
              </a:rPr>
              <a:t>ELMo</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7"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352801" y="3744907"/>
            <a:ext cx="5486398" cy="400110"/>
          </a:xfrm>
          <a:prstGeom prst="rect">
            <a:avLst/>
          </a:prstGeom>
        </p:spPr>
        <p:txBody>
          <a:bodyPr wrap="square">
            <a:spAutoFit/>
          </a:bodyPr>
          <a:lstStyle/>
          <a:p>
            <a:pPr algn="ctr"/>
            <a:r>
              <a:rPr lang="fr-FR" sz="2000" i="1" dirty="0" err="1">
                <a:solidFill>
                  <a:schemeClr val="bg1"/>
                </a:solidFill>
                <a:latin typeface="Ubisoft Sans" panose="02000504030000020004" pitchFamily="2" charset="-78"/>
                <a:cs typeface="Ubisoft Sans" panose="02000504030000020004" pitchFamily="2" charset="-78"/>
              </a:rPr>
              <a:t>Context</a:t>
            </a:r>
            <a:r>
              <a:rPr lang="fr-FR" sz="2000" i="1" dirty="0">
                <a:solidFill>
                  <a:schemeClr val="bg1"/>
                </a:solidFill>
                <a:latin typeface="Ubisoft Sans" panose="02000504030000020004" pitchFamily="2" charset="-78"/>
                <a:cs typeface="Ubisoft Sans" panose="02000504030000020004" pitchFamily="2" charset="-78"/>
              </a:rPr>
              <a:t> </a:t>
            </a:r>
            <a:r>
              <a:rPr lang="fr-FR" sz="2000" i="1" dirty="0" err="1">
                <a:solidFill>
                  <a:schemeClr val="bg1"/>
                </a:solidFill>
                <a:latin typeface="Ubisoft Sans" panose="02000504030000020004" pitchFamily="2" charset="-78"/>
                <a:cs typeface="Ubisoft Sans" panose="02000504030000020004" pitchFamily="2" charset="-78"/>
              </a:rPr>
              <a:t>matters</a:t>
            </a:r>
            <a:endParaRPr lang="fr-FR" sz="2000" i="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4146514425"/>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Philosophy</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17815" y="3044736"/>
            <a:ext cx="6781800"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Instead of using a fixed embedding for each word, </a:t>
            </a:r>
            <a:r>
              <a:rPr lang="en-US" dirty="0" err="1">
                <a:latin typeface="Ubisoft Sans" panose="02000504030000020004" pitchFamily="2" charset="-78"/>
                <a:cs typeface="Ubisoft Sans" panose="02000504030000020004" pitchFamily="2" charset="-78"/>
              </a:rPr>
              <a:t>ELMo</a:t>
            </a:r>
            <a:r>
              <a:rPr lang="en-US" dirty="0">
                <a:latin typeface="Ubisoft Sans" panose="02000504030000020004" pitchFamily="2" charset="-78"/>
                <a:cs typeface="Ubisoft Sans" panose="02000504030000020004" pitchFamily="2" charset="-78"/>
              </a:rPr>
              <a:t> looks at the entire sentence before assigning an embedding to each word.</a:t>
            </a:r>
            <a:endParaRPr lang="fr-FR" dirty="0">
              <a:latin typeface="Ubisoft Sans" panose="02000504030000020004" pitchFamily="2" charset="-78"/>
              <a:cs typeface="Ubisoft Sans" panose="02000504030000020004" pitchFamily="2" charset="-78"/>
            </a:endParaRPr>
          </a:p>
        </p:txBody>
      </p:sp>
      <p:sp>
        <p:nvSpPr>
          <p:cNvPr id="13" name="Rectangle 12"/>
          <p:cNvSpPr/>
          <p:nvPr/>
        </p:nvSpPr>
        <p:spPr>
          <a:xfrm>
            <a:off x="2717815" y="4334405"/>
            <a:ext cx="6781800" cy="369332"/>
          </a:xfrm>
          <a:prstGeom prst="rect">
            <a:avLst/>
          </a:prstGeom>
        </p:spPr>
        <p:txBody>
          <a:bodyPr wrap="square">
            <a:spAutoFit/>
          </a:bodyPr>
          <a:lstStyle/>
          <a:p>
            <a:pPr algn="just"/>
            <a:r>
              <a:rPr lang="en-US" b="1" i="1" dirty="0">
                <a:latin typeface="Ubisoft Sans" panose="02000504030000020004" pitchFamily="2" charset="-78"/>
                <a:cs typeface="Ubisoft Sans" panose="02000504030000020004" pitchFamily="2" charset="-78"/>
              </a:rPr>
              <a:t>Solves the problem of polysemy!</a:t>
            </a:r>
            <a:endParaRPr lang="fr-FR" b="1" i="1" dirty="0">
              <a:latin typeface="Ubisoft Sans" panose="02000504030000020004" pitchFamily="2" charset="-78"/>
              <a:cs typeface="Ubisoft Sans" panose="02000504030000020004" pitchFamily="2" charset="-78"/>
            </a:endParaRPr>
          </a:p>
        </p:txBody>
      </p:sp>
      <p:grpSp>
        <p:nvGrpSpPr>
          <p:cNvPr id="14" name="Group 13"/>
          <p:cNvGrpSpPr/>
          <p:nvPr/>
        </p:nvGrpSpPr>
        <p:grpSpPr>
          <a:xfrm>
            <a:off x="0" y="-9963"/>
            <a:ext cx="12201624" cy="1333500"/>
            <a:chOff x="0" y="-9963"/>
            <a:chExt cx="12201624" cy="1333500"/>
          </a:xfrm>
        </p:grpSpPr>
        <p:grpSp>
          <p:nvGrpSpPr>
            <p:cNvPr id="15" name="Group 14"/>
            <p:cNvGrpSpPr/>
            <p:nvPr/>
          </p:nvGrpSpPr>
          <p:grpSpPr>
            <a:xfrm>
              <a:off x="0" y="-9963"/>
              <a:ext cx="12201624" cy="1333500"/>
              <a:chOff x="0" y="-9963"/>
              <a:chExt cx="12201624" cy="1333500"/>
            </a:xfrm>
          </p:grpSpPr>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18" name="Rectangle 17"/>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TextBox 15"/>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ELMo</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253052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Primary task(s)</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17815" y="3044736"/>
            <a:ext cx="6781800"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Anyone!</a:t>
            </a:r>
            <a:endParaRPr lang="fr-FR" dirty="0">
              <a:latin typeface="Ubisoft Sans" panose="02000504030000020004" pitchFamily="2" charset="-78"/>
              <a:cs typeface="Ubisoft Sans" panose="02000504030000020004" pitchFamily="2" charset="-78"/>
            </a:endParaRPr>
          </a:p>
        </p:txBody>
      </p:sp>
      <p:sp>
        <p:nvSpPr>
          <p:cNvPr id="13" name="Rectangle 12"/>
          <p:cNvSpPr/>
          <p:nvPr/>
        </p:nvSpPr>
        <p:spPr>
          <a:xfrm>
            <a:off x="2701140" y="4611403"/>
            <a:ext cx="6781800" cy="923330"/>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Instead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consists</a:t>
            </a:r>
            <a:r>
              <a:rPr lang="fr-FR" dirty="0">
                <a:latin typeface="Ubisoft Sans" panose="02000504030000020004" pitchFamily="2" charset="-78"/>
                <a:cs typeface="Ubisoft Sans" panose="02000504030000020004" pitchFamily="2" charset="-78"/>
              </a:rPr>
              <a:t> in an architecture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can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added</a:t>
            </a:r>
            <a:r>
              <a:rPr lang="fr-FR" dirty="0">
                <a:latin typeface="Ubisoft Sans" panose="02000504030000020004" pitchFamily="2" charset="-78"/>
                <a:cs typeface="Ubisoft Sans" panose="02000504030000020004" pitchFamily="2" charset="-78"/>
              </a:rPr>
              <a:t> on top of </a:t>
            </a:r>
            <a:r>
              <a:rPr lang="fr-FR" dirty="0" err="1">
                <a:latin typeface="Ubisoft Sans" panose="02000504030000020004" pitchFamily="2" charset="-78"/>
                <a:cs typeface="Ubisoft Sans" panose="02000504030000020004" pitchFamily="2" charset="-78"/>
              </a:rPr>
              <a:t>any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target</a:t>
            </a:r>
            <a:r>
              <a:rPr lang="fr-FR" dirty="0">
                <a:latin typeface="Ubisoft Sans" panose="02000504030000020004" pitchFamily="2" charset="-78"/>
                <a:cs typeface="Ubisoft Sans" panose="02000504030000020004" pitchFamily="2" charset="-78"/>
              </a:rPr>
              <a:t> network to </a:t>
            </a:r>
            <a:r>
              <a:rPr lang="fr-FR" dirty="0" err="1">
                <a:latin typeface="Ubisoft Sans" panose="02000504030000020004" pitchFamily="2" charset="-78"/>
                <a:cs typeface="Ubisoft Sans" panose="02000504030000020004" pitchFamily="2" charset="-78"/>
              </a:rPr>
              <a:t>compute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are flexible to the </a:t>
            </a:r>
            <a:r>
              <a:rPr lang="fr-FR" dirty="0" err="1">
                <a:latin typeface="Ubisoft Sans" panose="02000504030000020004" pitchFamily="2" charset="-78"/>
                <a:cs typeface="Ubisoft Sans" panose="02000504030000020004" pitchFamily="2" charset="-78"/>
              </a:rPr>
              <a:t>context</a:t>
            </a:r>
            <a:r>
              <a:rPr lang="fr-FR" dirty="0">
                <a:latin typeface="Ubisoft Sans" panose="02000504030000020004" pitchFamily="2" charset="-78"/>
                <a:cs typeface="Ubisoft Sans" panose="02000504030000020004" pitchFamily="2" charset="-78"/>
              </a:rPr>
              <a:t> in </a:t>
            </a:r>
            <a:r>
              <a:rPr lang="fr-FR" dirty="0" err="1">
                <a:latin typeface="Ubisoft Sans" panose="02000504030000020004" pitchFamily="2" charset="-78"/>
                <a:cs typeface="Ubisoft Sans" panose="02000504030000020004" pitchFamily="2" charset="-78"/>
              </a:rPr>
              <a:t>which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they</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used</a:t>
            </a:r>
            <a:r>
              <a:rPr lang="fr-FR" dirty="0">
                <a:latin typeface="Ubisoft Sans" panose="02000504030000020004" pitchFamily="2" charset="-78"/>
                <a:cs typeface="Ubisoft Sans" panose="02000504030000020004" pitchFamily="2" charset="-78"/>
              </a:rPr>
              <a:t>.</a:t>
            </a:r>
          </a:p>
        </p:txBody>
      </p:sp>
      <p:sp>
        <p:nvSpPr>
          <p:cNvPr id="14" name="Rectangle 13"/>
          <p:cNvSpPr/>
          <p:nvPr/>
        </p:nvSpPr>
        <p:spPr>
          <a:xfrm>
            <a:off x="2717815" y="3689570"/>
            <a:ext cx="6781800" cy="646331"/>
          </a:xfrm>
          <a:prstGeom prst="rect">
            <a:avLst/>
          </a:prstGeom>
        </p:spPr>
        <p:txBody>
          <a:bodyPr wrap="square">
            <a:spAutoFit/>
          </a:bodyPr>
          <a:lstStyle/>
          <a:p>
            <a:pPr algn="just"/>
            <a:r>
              <a:rPr lang="en-US" dirty="0" err="1">
                <a:latin typeface="Ubisoft Sans" panose="02000504030000020004" pitchFamily="2" charset="-78"/>
                <a:cs typeface="Ubisoft Sans" panose="02000504030000020004" pitchFamily="2" charset="-78"/>
              </a:rPr>
              <a:t>ELMo</a:t>
            </a:r>
            <a:r>
              <a:rPr lang="en-US" dirty="0">
                <a:latin typeface="Ubisoft Sans" panose="02000504030000020004" pitchFamily="2" charset="-78"/>
                <a:cs typeface="Ubisoft Sans" panose="02000504030000020004" pitchFamily="2" charset="-78"/>
              </a:rPr>
              <a:t> is to be added on top of our target network and doesn’t support pre-trained weights per se.</a:t>
            </a:r>
            <a:endParaRPr lang="fr-FR" dirty="0">
              <a:latin typeface="Ubisoft Sans" panose="02000504030000020004" pitchFamily="2" charset="-78"/>
              <a:cs typeface="Ubisoft Sans" panose="02000504030000020004" pitchFamily="2" charset="-78"/>
            </a:endParaRPr>
          </a:p>
        </p:txBody>
      </p:sp>
      <p:grpSp>
        <p:nvGrpSpPr>
          <p:cNvPr id="15" name="Group 14"/>
          <p:cNvGrpSpPr/>
          <p:nvPr/>
        </p:nvGrpSpPr>
        <p:grpSpPr>
          <a:xfrm>
            <a:off x="0" y="-9963"/>
            <a:ext cx="12201624" cy="1333500"/>
            <a:chOff x="0" y="-9963"/>
            <a:chExt cx="12201624" cy="1333500"/>
          </a:xfrm>
        </p:grpSpPr>
        <p:grpSp>
          <p:nvGrpSpPr>
            <p:cNvPr id="16" name="Group 15"/>
            <p:cNvGrpSpPr/>
            <p:nvPr/>
          </p:nvGrpSpPr>
          <p:grpSpPr>
            <a:xfrm>
              <a:off x="0" y="-9963"/>
              <a:ext cx="12201624" cy="1333500"/>
              <a:chOff x="0" y="-9963"/>
              <a:chExt cx="12201624" cy="1333500"/>
            </a:xfrm>
          </p:grpSpPr>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19" name="Rectangle 18"/>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TextBox 16"/>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ELMo</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6938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17815" y="3044736"/>
            <a:ext cx="6781800" cy="369332"/>
          </a:xfrm>
          <a:prstGeom prst="rect">
            <a:avLst/>
          </a:prstGeom>
        </p:spPr>
        <p:txBody>
          <a:bodyPr wrap="square">
            <a:spAutoFit/>
          </a:bodyPr>
          <a:lstStyle/>
          <a:p>
            <a:pPr algn="just"/>
            <a:r>
              <a:rPr lang="en-US" dirty="0" err="1">
                <a:latin typeface="Ubisoft Sans" panose="02000504030000020004" pitchFamily="2" charset="-78"/>
                <a:cs typeface="Ubisoft Sans" panose="02000504030000020004" pitchFamily="2" charset="-78"/>
              </a:rPr>
              <a:t>ELMo</a:t>
            </a:r>
            <a:r>
              <a:rPr lang="en-US" dirty="0">
                <a:latin typeface="Ubisoft Sans" panose="02000504030000020004" pitchFamily="2" charset="-78"/>
                <a:cs typeface="Ubisoft Sans" panose="02000504030000020004" pitchFamily="2" charset="-78"/>
              </a:rPr>
              <a:t> relies on two main elements:</a:t>
            </a:r>
            <a:endParaRPr lang="fr-FR" dirty="0">
              <a:latin typeface="Ubisoft Sans" panose="02000504030000020004" pitchFamily="2" charset="-78"/>
              <a:cs typeface="Ubisoft Sans" panose="02000504030000020004" pitchFamily="2" charset="-78"/>
            </a:endParaRPr>
          </a:p>
        </p:txBody>
      </p:sp>
      <p:sp>
        <p:nvSpPr>
          <p:cNvPr id="14" name="Rectangle 13"/>
          <p:cNvSpPr/>
          <p:nvPr/>
        </p:nvSpPr>
        <p:spPr>
          <a:xfrm>
            <a:off x="2717815" y="3697135"/>
            <a:ext cx="678180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1. The use of a </a:t>
            </a:r>
            <a:r>
              <a:rPr lang="en-US" b="1" dirty="0">
                <a:latin typeface="Ubisoft Sans" panose="02000504030000020004" pitchFamily="2" charset="-78"/>
                <a:cs typeface="Ubisoft Sans" panose="02000504030000020004" pitchFamily="2" charset="-78"/>
              </a:rPr>
              <a:t>character-level CNN</a:t>
            </a:r>
            <a:r>
              <a:rPr lang="en-US" dirty="0">
                <a:latin typeface="Ubisoft Sans" panose="02000504030000020004" pitchFamily="2" charset="-78"/>
                <a:cs typeface="Ubisoft Sans" panose="02000504030000020004" pitchFamily="2" charset="-78"/>
              </a:rPr>
              <a:t> to represent words into raw vectors</a:t>
            </a:r>
            <a:endParaRPr lang="fr-FR" b="1" dirty="0">
              <a:latin typeface="Ubisoft Sans" panose="02000504030000020004" pitchFamily="2" charset="-78"/>
              <a:cs typeface="Ubisoft Sans" panose="02000504030000020004" pitchFamily="2" charset="-78"/>
            </a:endParaRPr>
          </a:p>
        </p:txBody>
      </p:sp>
      <p:sp>
        <p:nvSpPr>
          <p:cNvPr id="15" name="Rectangle 14"/>
          <p:cNvSpPr/>
          <p:nvPr/>
        </p:nvSpPr>
        <p:spPr>
          <a:xfrm>
            <a:off x="2717815" y="4626533"/>
            <a:ext cx="678180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2. The use of </a:t>
            </a:r>
            <a:r>
              <a:rPr lang="en-US" b="1" dirty="0">
                <a:latin typeface="Ubisoft Sans" panose="02000504030000020004" pitchFamily="2" charset="-78"/>
                <a:cs typeface="Ubisoft Sans" panose="02000504030000020004" pitchFamily="2" charset="-78"/>
              </a:rPr>
              <a:t>bi-directional LSTMs </a:t>
            </a:r>
            <a:r>
              <a:rPr lang="en-US" dirty="0">
                <a:latin typeface="Ubisoft Sans" panose="02000504030000020004" pitchFamily="2" charset="-78"/>
                <a:cs typeface="Ubisoft Sans" panose="02000504030000020004" pitchFamily="2" charset="-78"/>
              </a:rPr>
              <a:t>to extract intermediate word representations</a:t>
            </a:r>
            <a:endParaRPr lang="fr-FR" b="1"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ELMo</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25282090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23915" y="2906379"/>
            <a:ext cx="4470385"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 this architecture, the representation coming from the character level CNN are fed as input to the bi-directional LSTMs (bi-LSTMs).</a:t>
            </a:r>
            <a:endParaRPr lang="fr-FR" dirty="0">
              <a:latin typeface="Ubisoft Sans" panose="02000504030000020004" pitchFamily="2" charset="-78"/>
              <a:cs typeface="Ubisoft Sans" panose="02000504030000020004" pitchFamily="2" charset="-78"/>
            </a:endParaRPr>
          </a:p>
        </p:txBody>
      </p:sp>
      <p:pic>
        <p:nvPicPr>
          <p:cNvPr id="25602" name="Picture 2" descr="http://localhost:8000/resources/elmo_slow.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202710" y="2291918"/>
            <a:ext cx="6175374" cy="34736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4040" y="5893708"/>
            <a:ext cx="6096000" cy="430887"/>
          </a:xfrm>
          <a:prstGeom prst="rect">
            <a:avLst/>
          </a:prstGeom>
        </p:spPr>
        <p:txBody>
          <a:bodyPr>
            <a:spAutoFit/>
          </a:bodyPr>
          <a:lstStyle/>
          <a:p>
            <a:r>
              <a:rPr lang="fr-FR" sz="1100" dirty="0">
                <a:latin typeface="Ubisoft Sans" panose="02000504030000020004" pitchFamily="2" charset="-78"/>
                <a:cs typeface="Ubisoft Sans" panose="02000504030000020004" pitchFamily="2" charset="-78"/>
                <a:hlinkClick r:id="rId6"/>
              </a:rPr>
              <a:t>https://www.analyticsvidhya.com/blog/2019/03/learn-to-use-elmo-to-extract-features-from-text/#:~:text=ELMo%20is%20a%20novel%20way,as%20well%20as%20the%20industry.</a:t>
            </a:r>
            <a:endParaRPr lang="fr-FR" sz="1100" dirty="0">
              <a:latin typeface="Ubisoft Sans" panose="02000504030000020004" pitchFamily="2" charset="-78"/>
              <a:cs typeface="Ubisoft Sans" panose="02000504030000020004" pitchFamily="2" charset="-78"/>
            </a:endParaRPr>
          </a:p>
        </p:txBody>
      </p:sp>
      <p:sp>
        <p:nvSpPr>
          <p:cNvPr id="16" name="Rectangle 15"/>
          <p:cNvSpPr/>
          <p:nvPr/>
        </p:nvSpPr>
        <p:spPr>
          <a:xfrm>
            <a:off x="723914" y="4261635"/>
            <a:ext cx="4470385"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forward pass contains information about a word and everything before it.</a:t>
            </a:r>
            <a:endParaRPr lang="fr-FR" dirty="0">
              <a:latin typeface="Ubisoft Sans" panose="02000504030000020004" pitchFamily="2" charset="-78"/>
              <a:cs typeface="Ubisoft Sans" panose="02000504030000020004" pitchFamily="2" charset="-78"/>
            </a:endParaRPr>
          </a:p>
        </p:txBody>
      </p:sp>
      <p:sp>
        <p:nvSpPr>
          <p:cNvPr id="18" name="Rectangle 17"/>
          <p:cNvSpPr/>
          <p:nvPr/>
        </p:nvSpPr>
        <p:spPr>
          <a:xfrm>
            <a:off x="732325" y="5063865"/>
            <a:ext cx="4470385"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backward pass contains information about a word and everything after it.</a:t>
            </a:r>
            <a:endParaRPr lang="fr-FR" dirty="0">
              <a:latin typeface="Ubisoft Sans" panose="02000504030000020004" pitchFamily="2" charset="-78"/>
              <a:cs typeface="Ubisoft Sans" panose="02000504030000020004" pitchFamily="2" charset="-78"/>
            </a:endParaRPr>
          </a:p>
        </p:txBody>
      </p:sp>
      <p:grpSp>
        <p:nvGrpSpPr>
          <p:cNvPr id="21" name="Group 20"/>
          <p:cNvGrpSpPr/>
          <p:nvPr/>
        </p:nvGrpSpPr>
        <p:grpSpPr>
          <a:xfrm>
            <a:off x="0" y="-9963"/>
            <a:ext cx="12201624" cy="1333500"/>
            <a:chOff x="0" y="-9963"/>
            <a:chExt cx="12201624" cy="1333500"/>
          </a:xfrm>
        </p:grpSpPr>
        <p:grpSp>
          <p:nvGrpSpPr>
            <p:cNvPr id="22" name="Group 21"/>
            <p:cNvGrpSpPr/>
            <p:nvPr/>
          </p:nvGrpSpPr>
          <p:grpSpPr>
            <a:xfrm>
              <a:off x="0" y="-9963"/>
              <a:ext cx="12201624" cy="1333500"/>
              <a:chOff x="0" y="-9963"/>
              <a:chExt cx="12201624" cy="1333500"/>
            </a:xfrm>
          </p:grpSpPr>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5" name="Rectangle 24"/>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TextBox 22"/>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ELMo</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1532799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23915" y="2906379"/>
            <a:ext cx="4470385"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As a result, each word has two representation synthetizing respectively  prior and posterior words of a sentence.</a:t>
            </a:r>
            <a:endParaRPr lang="fr-FR" dirty="0">
              <a:latin typeface="Ubisoft Sans" panose="02000504030000020004" pitchFamily="2" charset="-78"/>
              <a:cs typeface="Ubisoft Sans" panose="02000504030000020004" pitchFamily="2" charset="-78"/>
            </a:endParaRPr>
          </a:p>
        </p:txBody>
      </p:sp>
      <p:pic>
        <p:nvPicPr>
          <p:cNvPr id="25602" name="Picture 2" descr="http://localhost:8000/resources/elmo_slow.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202710" y="2291918"/>
            <a:ext cx="6175374" cy="34736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4040" y="5893708"/>
            <a:ext cx="6096000" cy="430887"/>
          </a:xfrm>
          <a:prstGeom prst="rect">
            <a:avLst/>
          </a:prstGeom>
        </p:spPr>
        <p:txBody>
          <a:bodyPr>
            <a:spAutoFit/>
          </a:bodyPr>
          <a:lstStyle/>
          <a:p>
            <a:r>
              <a:rPr lang="fr-FR" sz="1100" dirty="0">
                <a:latin typeface="Ubisoft Sans" panose="02000504030000020004" pitchFamily="2" charset="-78"/>
                <a:cs typeface="Ubisoft Sans" panose="02000504030000020004" pitchFamily="2" charset="-78"/>
                <a:hlinkClick r:id="rId6"/>
              </a:rPr>
              <a:t>https://www.analyticsvidhya.com/blog/2019/03/learn-to-use-elmo-to-extract-features-from-text/#:~:text=ELMo%20is%20a%20novel%20way,as%20well%20as%20the%20industry.</a:t>
            </a:r>
            <a:endParaRPr lang="fr-FR" sz="1100" dirty="0">
              <a:latin typeface="Ubisoft Sans" panose="02000504030000020004" pitchFamily="2" charset="-78"/>
              <a:cs typeface="Ubisoft Sans" panose="02000504030000020004" pitchFamily="2" charset="-78"/>
            </a:endParaRPr>
          </a:p>
        </p:txBody>
      </p:sp>
      <p:sp>
        <p:nvSpPr>
          <p:cNvPr id="16" name="Rectangle 15"/>
          <p:cNvSpPr/>
          <p:nvPr/>
        </p:nvSpPr>
        <p:spPr>
          <a:xfrm>
            <a:off x="723914" y="4123621"/>
            <a:ext cx="4470385" cy="1477328"/>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final representation of words are the weighted sum of raw word vectors from the CNN and the 2 intermediate word vectors resulting from the two bi-directional LSTMs.</a:t>
            </a:r>
            <a:endParaRPr lang="fr-FR" dirty="0">
              <a:latin typeface="Ubisoft Sans" panose="02000504030000020004" pitchFamily="2" charset="-78"/>
              <a:cs typeface="Ubisoft Sans" panose="02000504030000020004" pitchFamily="2" charset="-78"/>
            </a:endParaRPr>
          </a:p>
        </p:txBody>
      </p:sp>
      <p:grpSp>
        <p:nvGrpSpPr>
          <p:cNvPr id="19" name="Group 18"/>
          <p:cNvGrpSpPr/>
          <p:nvPr/>
        </p:nvGrpSpPr>
        <p:grpSpPr>
          <a:xfrm>
            <a:off x="0" y="-9963"/>
            <a:ext cx="12201624" cy="1333500"/>
            <a:chOff x="0" y="-9963"/>
            <a:chExt cx="12201624" cy="1333500"/>
          </a:xfrm>
        </p:grpSpPr>
        <p:grpSp>
          <p:nvGrpSpPr>
            <p:cNvPr id="20" name="Group 19"/>
            <p:cNvGrpSpPr/>
            <p:nvPr/>
          </p:nvGrpSpPr>
          <p:grpSpPr>
            <a:xfrm>
              <a:off x="0" y="-9963"/>
              <a:ext cx="12201624" cy="1333500"/>
              <a:chOff x="0" y="-9963"/>
              <a:chExt cx="12201624" cy="1333500"/>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3" name="Rectangle 22"/>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TextBox 20"/>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ELMo</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959257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Results</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4039" y="2797996"/>
            <a:ext cx="6096002"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Word </a:t>
            </a:r>
            <a:r>
              <a:rPr lang="en-US" dirty="0" err="1">
                <a:latin typeface="Ubisoft Sans" panose="02000504030000020004" pitchFamily="2" charset="-78"/>
                <a:cs typeface="Ubisoft Sans" panose="02000504030000020004" pitchFamily="2" charset="-78"/>
              </a:rPr>
              <a:t>embeddings</a:t>
            </a:r>
            <a:r>
              <a:rPr lang="en-US" dirty="0">
                <a:latin typeface="Ubisoft Sans" panose="02000504030000020004" pitchFamily="2" charset="-78"/>
                <a:cs typeface="Ubisoft Sans" panose="02000504030000020004" pitchFamily="2" charset="-78"/>
              </a:rPr>
              <a:t> that are </a:t>
            </a:r>
            <a:r>
              <a:rPr lang="en-US" b="1" dirty="0">
                <a:latin typeface="Ubisoft Sans" panose="02000504030000020004" pitchFamily="2" charset="-78"/>
                <a:cs typeface="Ubisoft Sans" panose="02000504030000020004" pitchFamily="2" charset="-78"/>
              </a:rPr>
              <a:t>aware of the context</a:t>
            </a:r>
            <a:r>
              <a:rPr lang="en-US" dirty="0">
                <a:latin typeface="Ubisoft Sans" panose="02000504030000020004" pitchFamily="2" charset="-78"/>
                <a:cs typeface="Ubisoft Sans" panose="02000504030000020004" pitchFamily="2" charset="-78"/>
              </a:rPr>
              <a:t> they were used in, because their representation integrates those of the words that came before or come after.</a:t>
            </a:r>
            <a:endParaRPr lang="fr-FR" dirty="0">
              <a:latin typeface="Ubisoft Sans" panose="02000504030000020004" pitchFamily="2" charset="-78"/>
              <a:cs typeface="Ubisoft Sans" panose="02000504030000020004" pitchFamily="2" charset="-78"/>
            </a:endParaRPr>
          </a:p>
        </p:txBody>
      </p:sp>
      <p:sp>
        <p:nvSpPr>
          <p:cNvPr id="16" name="Rectangle 15"/>
          <p:cNvSpPr/>
          <p:nvPr/>
        </p:nvSpPr>
        <p:spPr>
          <a:xfrm>
            <a:off x="3116279" y="4210257"/>
            <a:ext cx="5951522"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For instance, such a system will have no trouble in differentiating a mouse (animal) and a mouse (keyboard).</a:t>
            </a:r>
            <a:endParaRPr lang="fr-FR" dirty="0">
              <a:latin typeface="Ubisoft Sans" panose="02000504030000020004" pitchFamily="2" charset="-78"/>
              <a:cs typeface="Ubisoft Sans" panose="02000504030000020004" pitchFamily="2" charset="-78"/>
            </a:endParaRPr>
          </a:p>
        </p:txBody>
      </p:sp>
      <p:grpSp>
        <p:nvGrpSpPr>
          <p:cNvPr id="19" name="Group 18"/>
          <p:cNvGrpSpPr/>
          <p:nvPr/>
        </p:nvGrpSpPr>
        <p:grpSpPr>
          <a:xfrm>
            <a:off x="0" y="-9963"/>
            <a:ext cx="12201624" cy="1333500"/>
            <a:chOff x="0" y="-9963"/>
            <a:chExt cx="12201624" cy="1333500"/>
          </a:xfrm>
        </p:grpSpPr>
        <p:grpSp>
          <p:nvGrpSpPr>
            <p:cNvPr id="20" name="Group 19"/>
            <p:cNvGrpSpPr/>
            <p:nvPr/>
          </p:nvGrpSpPr>
          <p:grpSpPr>
            <a:xfrm>
              <a:off x="0" y="-9963"/>
              <a:ext cx="12201624" cy="1333500"/>
              <a:chOff x="0" y="-9963"/>
              <a:chExt cx="12201624" cy="1333500"/>
            </a:xfrm>
          </p:grpSpPr>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3" name="Rectangle 22"/>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TextBox 20"/>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ELMo</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42576963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i="1" dirty="0">
                <a:latin typeface="Ubisoft Sans" panose="02000504030000020004" pitchFamily="2" charset="-78"/>
                <a:cs typeface="Ubisoft Sans" panose="02000504030000020004" pitchFamily="2" charset="-78"/>
              </a:rPr>
              <a:t>Note</a:t>
            </a:r>
            <a:endParaRPr lang="fr-FR" sz="3600" b="1" i="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4039" y="3496496"/>
            <a:ext cx="6096002"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This model is shallow bi-directional since representations aren’t jointly conditioned on </a:t>
            </a:r>
            <a:r>
              <a:rPr lang="en-US" b="1" dirty="0">
                <a:latin typeface="Ubisoft Sans" panose="02000504030000020004" pitchFamily="2" charset="-78"/>
                <a:cs typeface="Ubisoft Sans" panose="02000504030000020004" pitchFamily="2" charset="-78"/>
              </a:rPr>
              <a:t>both </a:t>
            </a:r>
            <a:r>
              <a:rPr lang="en-US" dirty="0">
                <a:latin typeface="Ubisoft Sans" panose="02000504030000020004" pitchFamily="2" charset="-78"/>
                <a:cs typeface="Ubisoft Sans" panose="02000504030000020004" pitchFamily="2" charset="-78"/>
              </a:rPr>
              <a:t>left and right context in all layers.</a:t>
            </a:r>
            <a:endParaRPr lang="fr-FR" b="1" dirty="0">
              <a:latin typeface="Ubisoft Sans" panose="02000504030000020004" pitchFamily="2" charset="-78"/>
              <a:cs typeface="Ubisoft Sans" panose="02000504030000020004" pitchFamily="2" charset="-78"/>
            </a:endParaRPr>
          </a:p>
        </p:txBody>
      </p:sp>
      <p:grpSp>
        <p:nvGrpSpPr>
          <p:cNvPr id="18" name="Group 17"/>
          <p:cNvGrpSpPr/>
          <p:nvPr/>
        </p:nvGrpSpPr>
        <p:grpSpPr>
          <a:xfrm>
            <a:off x="0" y="-9963"/>
            <a:ext cx="12201624" cy="1333500"/>
            <a:chOff x="0" y="-9963"/>
            <a:chExt cx="12201624" cy="1333500"/>
          </a:xfrm>
        </p:grpSpPr>
        <p:grpSp>
          <p:nvGrpSpPr>
            <p:cNvPr id="19" name="Group 18"/>
            <p:cNvGrpSpPr/>
            <p:nvPr/>
          </p:nvGrpSpPr>
          <p:grpSpPr>
            <a:xfrm>
              <a:off x="0" y="-9963"/>
              <a:ext cx="12201624" cy="1333500"/>
              <a:chOff x="0" y="-9963"/>
              <a:chExt cx="12201624" cy="1333500"/>
            </a:xfrm>
          </p:grpSpPr>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2" name="Rectangle 21"/>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 name="TextBox 19"/>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ELMo</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6619294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19064"/>
            <a:ext cx="12201625" cy="6965963"/>
            <a:chOff x="0" y="-19063"/>
            <a:chExt cx="12201625" cy="6872512"/>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64"/>
              <a:ext cx="12201624" cy="6863413"/>
            </a:xfrm>
            <a:prstGeom prst="rect">
              <a:avLst/>
            </a:prstGeom>
          </p:spPr>
        </p:pic>
        <p:sp>
          <p:nvSpPr>
            <p:cNvPr id="14" name="Rectangle 13">
              <a:extLst>
                <a:ext uri="{FF2B5EF4-FFF2-40B4-BE49-F238E27FC236}">
                  <a16:creationId xmlns:a16="http://schemas.microsoft.com/office/drawing/2014/main" id="{C368DA7C-F6D5-4D04-BF4C-810CCD4E83E6}"/>
                </a:ext>
              </a:extLst>
            </p:cNvPr>
            <p:cNvSpPr/>
            <p:nvPr/>
          </p:nvSpPr>
          <p:spPr>
            <a:xfrm>
              <a:off x="0" y="-1906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12" name="Rectangle 11"/>
          <p:cNvSpPr/>
          <p:nvPr/>
        </p:nvSpPr>
        <p:spPr>
          <a:xfrm>
            <a:off x="3508858" y="3098576"/>
            <a:ext cx="5174284" cy="646331"/>
          </a:xfrm>
          <a:prstGeom prst="rect">
            <a:avLst/>
          </a:prstGeom>
        </p:spPr>
        <p:txBody>
          <a:bodyPr wrap="square">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THE TRANSFORMER</a:t>
            </a:r>
          </a:p>
        </p:txBody>
      </p:sp>
      <p:pic>
        <p:nvPicPr>
          <p:cNvPr id="7"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270715"/>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493980" y="1662734"/>
            <a:ext cx="71961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What is </a:t>
            </a:r>
            <a:r>
              <a:rPr lang="en-US" sz="3600" b="1" i="1" dirty="0">
                <a:latin typeface="Ubisoft Sans" panose="02000504030000020004" pitchFamily="2" charset="-78"/>
                <a:cs typeface="Ubisoft Sans" panose="02000504030000020004" pitchFamily="2" charset="-78"/>
              </a:rPr>
              <a:t>“The Transformer”</a:t>
            </a:r>
            <a:r>
              <a:rPr lang="en-US" sz="3600" b="1" dirty="0">
                <a:latin typeface="Ubisoft Sans" panose="02000504030000020004" pitchFamily="2" charset="-78"/>
                <a:cs typeface="Ubisoft Sans" panose="02000504030000020004" pitchFamily="2" charset="-78"/>
              </a:rPr>
              <a:t>?</a:t>
            </a:r>
            <a:endParaRPr lang="fr-FR" sz="3600" b="1" dirty="0">
              <a:latin typeface="Ubisoft Sans" panose="02000504030000020004" pitchFamily="2" charset="-78"/>
              <a:cs typeface="Ubisoft Sans" panose="02000504030000020004" pitchFamily="2" charset="-78"/>
            </a:endParaRPr>
          </a:p>
        </p:txBody>
      </p:sp>
      <p:sp>
        <p:nvSpPr>
          <p:cNvPr id="14" name="Rectangle 13"/>
          <p:cNvSpPr/>
          <p:nvPr/>
        </p:nvSpPr>
        <p:spPr>
          <a:xfrm>
            <a:off x="3060714" y="3333612"/>
            <a:ext cx="6096002"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A model introduced in 2017 based on </a:t>
            </a:r>
            <a:r>
              <a:rPr lang="en-US" b="1" dirty="0">
                <a:latin typeface="Ubisoft Sans" panose="02000504030000020004" pitchFamily="2" charset="-78"/>
                <a:cs typeface="Ubisoft Sans" panose="02000504030000020004" pitchFamily="2" charset="-78"/>
              </a:rPr>
              <a:t>self-attention</a:t>
            </a:r>
            <a:r>
              <a:rPr lang="en-US" dirty="0">
                <a:latin typeface="Ubisoft Sans" panose="02000504030000020004" pitchFamily="2" charset="-78"/>
                <a:cs typeface="Ubisoft Sans" panose="02000504030000020004" pitchFamily="2" charset="-78"/>
              </a:rPr>
              <a:t> that tackles some problems of LSTMs, such as the </a:t>
            </a:r>
            <a:r>
              <a:rPr lang="en-US" b="1" dirty="0">
                <a:latin typeface="Ubisoft Sans" panose="02000504030000020004" pitchFamily="2" charset="-78"/>
                <a:cs typeface="Ubisoft Sans" panose="02000504030000020004" pitchFamily="2" charset="-78"/>
              </a:rPr>
              <a:t>lack of parallelization</a:t>
            </a:r>
            <a:r>
              <a:rPr lang="en-US" dirty="0">
                <a:latin typeface="Ubisoft Sans" panose="02000504030000020004" pitchFamily="2" charset="-78"/>
                <a:cs typeface="Ubisoft Sans" panose="02000504030000020004" pitchFamily="2" charset="-78"/>
              </a:rPr>
              <a:t> due to their linear structure as well as their difficulty to model </a:t>
            </a:r>
            <a:r>
              <a:rPr lang="en-US" b="1" dirty="0">
                <a:latin typeface="Ubisoft Sans" panose="02000504030000020004" pitchFamily="2" charset="-78"/>
                <a:cs typeface="Ubisoft Sans" panose="02000504030000020004" pitchFamily="2" charset="-78"/>
              </a:rPr>
              <a:t>long and short range dependencies</a:t>
            </a:r>
            <a:r>
              <a:rPr lang="en-US" dirty="0">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2473132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WHAT IS IT USEFUL FOR?</a:t>
            </a:r>
          </a:p>
        </p:txBody>
      </p:sp>
      <p:sp>
        <p:nvSpPr>
          <p:cNvPr id="24" name="TextBox 23"/>
          <p:cNvSpPr txBox="1"/>
          <p:nvPr/>
        </p:nvSpPr>
        <p:spPr>
          <a:xfrm>
            <a:off x="2247900" y="924891"/>
            <a:ext cx="7696200" cy="338554"/>
          </a:xfrm>
          <a:prstGeom prst="rect">
            <a:avLst/>
          </a:prstGeom>
          <a:noFill/>
        </p:spPr>
        <p:txBody>
          <a:bodyPr wrap="square" rtlCol="0">
            <a:spAutoFit/>
          </a:bodyPr>
          <a:lstStyle/>
          <a:p>
            <a:pPr algn="ctr"/>
            <a:r>
              <a:rPr lang="fr-FR" sz="1600" b="1" dirty="0" err="1">
                <a:solidFill>
                  <a:schemeClr val="bg1"/>
                </a:solidFill>
                <a:latin typeface="Ubisoft Sans" panose="02000504030000020004" pitchFamily="2" charset="-78"/>
                <a:cs typeface="Ubisoft Sans" panose="02000504030000020004" pitchFamily="2" charset="-78"/>
              </a:rPr>
              <a:t>Named</a:t>
            </a:r>
            <a:r>
              <a:rPr lang="fr-FR" sz="1600" b="1" dirty="0">
                <a:solidFill>
                  <a:schemeClr val="bg1"/>
                </a:solidFill>
                <a:latin typeface="Ubisoft Sans" panose="02000504030000020004" pitchFamily="2" charset="-78"/>
                <a:cs typeface="Ubisoft Sans" panose="02000504030000020004" pitchFamily="2" charset="-78"/>
              </a:rPr>
              <a:t> </a:t>
            </a:r>
            <a:r>
              <a:rPr lang="fr-FR" sz="1600" b="1" dirty="0" err="1">
                <a:solidFill>
                  <a:schemeClr val="bg1"/>
                </a:solidFill>
                <a:latin typeface="Ubisoft Sans" panose="02000504030000020004" pitchFamily="2" charset="-78"/>
                <a:cs typeface="Ubisoft Sans" panose="02000504030000020004" pitchFamily="2" charset="-78"/>
              </a:rPr>
              <a:t>Entity</a:t>
            </a:r>
            <a:r>
              <a:rPr lang="fr-FR" sz="1600" b="1" dirty="0">
                <a:solidFill>
                  <a:schemeClr val="bg1"/>
                </a:solidFill>
                <a:latin typeface="Ubisoft Sans" panose="02000504030000020004" pitchFamily="2" charset="-78"/>
                <a:cs typeface="Ubisoft Sans" panose="02000504030000020004" pitchFamily="2" charset="-78"/>
              </a:rPr>
              <a:t> Recognition</a:t>
            </a:r>
          </a:p>
        </p:txBody>
      </p:sp>
      <p:pic>
        <p:nvPicPr>
          <p:cNvPr id="2" name="Picture 1">
            <a:hlinkClick r:id="rId3"/>
          </p:cNvPr>
          <p:cNvPicPr>
            <a:picLocks noChangeAspect="1"/>
          </p:cNvPicPr>
          <p:nvPr/>
        </p:nvPicPr>
        <p:blipFill>
          <a:blip r:embed="rId4"/>
          <a:stretch>
            <a:fillRect/>
          </a:stretch>
        </p:blipFill>
        <p:spPr>
          <a:xfrm>
            <a:off x="1676400" y="1331068"/>
            <a:ext cx="8839200" cy="4917332"/>
          </a:xfrm>
          <a:prstGeom prst="rect">
            <a:avLst/>
          </a:prstGeom>
        </p:spPr>
      </p:pic>
      <p:pic>
        <p:nvPicPr>
          <p:cNvPr id="9"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9035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Philosophy</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806715" y="3167328"/>
            <a:ext cx="6781800"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lack of parallelization in LSTMs is due to their linear nature – they must see an element after the other to capture their actual order.</a:t>
            </a:r>
            <a:endParaRPr lang="fr-FR" dirty="0">
              <a:latin typeface="Ubisoft Sans" panose="02000504030000020004" pitchFamily="2" charset="-78"/>
              <a:cs typeface="Ubisoft Sans" panose="02000504030000020004" pitchFamily="2" charset="-78"/>
            </a:endParaRPr>
          </a:p>
        </p:txBody>
      </p:sp>
      <p:sp>
        <p:nvSpPr>
          <p:cNvPr id="15" name="Rectangle 14"/>
          <p:cNvSpPr/>
          <p:nvPr/>
        </p:nvSpPr>
        <p:spPr>
          <a:xfrm>
            <a:off x="2806715" y="4411895"/>
            <a:ext cx="678180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How to </a:t>
            </a:r>
            <a:r>
              <a:rPr lang="en-US" b="1" dirty="0">
                <a:latin typeface="Ubisoft Sans" panose="02000504030000020004" pitchFamily="2" charset="-78"/>
                <a:cs typeface="Ubisoft Sans" panose="02000504030000020004" pitchFamily="2" charset="-78"/>
              </a:rPr>
              <a:t>encode the position of the word </a:t>
            </a:r>
            <a:r>
              <a:rPr lang="en-US" dirty="0">
                <a:latin typeface="Ubisoft Sans" panose="02000504030000020004" pitchFamily="2" charset="-78"/>
                <a:cs typeface="Ubisoft Sans" panose="02000504030000020004" pitchFamily="2" charset="-78"/>
              </a:rPr>
              <a:t>in the sentence directly in its representation to enable parallelization?</a:t>
            </a:r>
            <a:endParaRPr lang="fr-FR"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41851248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Primary task(s)</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777340" y="4158195"/>
            <a:ext cx="6781800" cy="369332"/>
          </a:xfrm>
          <a:prstGeom prst="rect">
            <a:avLst/>
          </a:prstGeom>
        </p:spPr>
        <p:txBody>
          <a:bodyPr wrap="square">
            <a:spAutoFit/>
          </a:bodyPr>
          <a:lstStyle/>
          <a:p>
            <a:pPr algn="just"/>
            <a:r>
              <a:rPr lang="fr-FR" i="1" dirty="0" err="1">
                <a:latin typeface="Ubisoft Sans" panose="02000504030000020004" pitchFamily="2" charset="-78"/>
                <a:cs typeface="Ubisoft Sans" panose="02000504030000020004" pitchFamily="2" charset="-78"/>
              </a:rPr>
              <a:t>Yes</a:t>
            </a:r>
            <a:r>
              <a:rPr lang="fr-FR" i="1" dirty="0">
                <a:latin typeface="Ubisoft Sans" panose="02000504030000020004" pitchFamily="2" charset="-78"/>
                <a:cs typeface="Ubisoft Sans" panose="02000504030000020004" pitchFamily="2" charset="-78"/>
              </a:rPr>
              <a:t>. </a:t>
            </a:r>
            <a:r>
              <a:rPr lang="fr-FR" i="1" dirty="0" err="1">
                <a:latin typeface="Ubisoft Sans" panose="02000504030000020004" pitchFamily="2" charset="-78"/>
                <a:cs typeface="Ubisoft Sans" panose="02000504030000020004" pitchFamily="2" charset="-78"/>
              </a:rPr>
              <a:t>Again</a:t>
            </a:r>
            <a:r>
              <a:rPr lang="fr-FR" i="1" dirty="0">
                <a:latin typeface="Ubisoft Sans" panose="02000504030000020004" pitchFamily="2" charset="-78"/>
                <a:cs typeface="Ubisoft Sans" panose="02000504030000020004" pitchFamily="2" charset="-78"/>
              </a:rPr>
              <a:t>.</a:t>
            </a:r>
          </a:p>
        </p:txBody>
      </p:sp>
      <p:sp>
        <p:nvSpPr>
          <p:cNvPr id="14" name="Rectangle 13"/>
          <p:cNvSpPr/>
          <p:nvPr/>
        </p:nvSpPr>
        <p:spPr>
          <a:xfrm>
            <a:off x="2794015" y="3236362"/>
            <a:ext cx="6781800"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Predicting the next word of a sentence.</a:t>
            </a:r>
            <a:endParaRPr lang="fr-FR"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53648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17815" y="3044736"/>
            <a:ext cx="6781800" cy="646331"/>
          </a:xfrm>
          <a:prstGeom prst="rect">
            <a:avLst/>
          </a:prstGeom>
        </p:spPr>
        <p:txBody>
          <a:bodyPr wrap="square">
            <a:spAutoFit/>
          </a:bodyPr>
          <a:lstStyle/>
          <a:p>
            <a:pPr algn="just"/>
            <a:r>
              <a:rPr lang="en-US" b="1" dirty="0">
                <a:latin typeface="Ubisoft Sans" panose="02000504030000020004" pitchFamily="2" charset="-78"/>
                <a:cs typeface="Ubisoft Sans" panose="02000504030000020004" pitchFamily="2" charset="-78"/>
              </a:rPr>
              <a:t>Stacked encoders / decoders</a:t>
            </a:r>
            <a:r>
              <a:rPr lang="en-US" dirty="0">
                <a:latin typeface="Ubisoft Sans" panose="02000504030000020004" pitchFamily="2" charset="-78"/>
                <a:cs typeface="Ubisoft Sans" panose="02000504030000020004" pitchFamily="2" charset="-78"/>
              </a:rPr>
              <a:t> powered by a </a:t>
            </a:r>
            <a:r>
              <a:rPr lang="en-US" b="1" dirty="0">
                <a:latin typeface="Ubisoft Sans" panose="02000504030000020004" pitchFamily="2" charset="-78"/>
                <a:cs typeface="Ubisoft Sans" panose="02000504030000020004" pitchFamily="2" charset="-78"/>
              </a:rPr>
              <a:t>positional encoding mechanism.</a:t>
            </a:r>
          </a:p>
        </p:txBody>
      </p:sp>
      <p:sp>
        <p:nvSpPr>
          <p:cNvPr id="3" name="Rectangle 2"/>
          <p:cNvSpPr/>
          <p:nvPr/>
        </p:nvSpPr>
        <p:spPr>
          <a:xfrm>
            <a:off x="2717815" y="4056587"/>
            <a:ext cx="678180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Each encoder or decoder block can be stacked multiple times, according to the complexity of the underlying target task.</a:t>
            </a:r>
          </a:p>
        </p:txBody>
      </p:sp>
      <p:sp>
        <p:nvSpPr>
          <p:cNvPr id="13" name="Rectangle 12"/>
          <p:cNvSpPr/>
          <p:nvPr/>
        </p:nvSpPr>
        <p:spPr>
          <a:xfrm>
            <a:off x="2717815" y="5032971"/>
            <a:ext cx="6781800"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Introduce a mechanism of </a:t>
            </a:r>
            <a:r>
              <a:rPr lang="en-US" b="1" dirty="0">
                <a:latin typeface="Ubisoft Sans" panose="02000504030000020004" pitchFamily="2" charset="-78"/>
                <a:cs typeface="Ubisoft Sans" panose="02000504030000020004" pitchFamily="2" charset="-78"/>
              </a:rPr>
              <a:t>self-attention</a:t>
            </a:r>
            <a:r>
              <a:rPr lang="en-US" dirty="0">
                <a:latin typeface="Ubisoft Sans" panose="02000504030000020004" pitchFamily="2" charset="-78"/>
                <a:cs typeface="Ubisoft Sans" panose="02000504030000020004" pitchFamily="2" charset="-78"/>
              </a:rPr>
              <a:t>.</a:t>
            </a:r>
          </a:p>
        </p:txBody>
      </p:sp>
      <p:grpSp>
        <p:nvGrpSpPr>
          <p:cNvPr id="19" name="Group 18"/>
          <p:cNvGrpSpPr/>
          <p:nvPr/>
        </p:nvGrpSpPr>
        <p:grpSpPr>
          <a:xfrm>
            <a:off x="0" y="-9963"/>
            <a:ext cx="12201624" cy="1333500"/>
            <a:chOff x="0" y="-9963"/>
            <a:chExt cx="12201624" cy="1333500"/>
          </a:xfrm>
        </p:grpSpPr>
        <p:grpSp>
          <p:nvGrpSpPr>
            <p:cNvPr id="20" name="Group 19"/>
            <p:cNvGrpSpPr/>
            <p:nvPr/>
          </p:nvGrpSpPr>
          <p:grpSpPr>
            <a:xfrm>
              <a:off x="0" y="-9963"/>
              <a:ext cx="12201624" cy="1333500"/>
              <a:chOff x="0" y="-9963"/>
              <a:chExt cx="12201624" cy="1333500"/>
            </a:xfrm>
          </p:grpSpPr>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3" name="Rectangle 22"/>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TextBox 20"/>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8836867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jalammar.github.io/images/t/The_transformer_encoders_decoder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401" y="2309065"/>
            <a:ext cx="5112628" cy="320553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063780" y="5970652"/>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http://jalammar.github.io/illustrated-transformer/</a:t>
            </a:r>
            <a:endParaRPr lang="fr-FR" sz="1200" dirty="0">
              <a:latin typeface="Ubisoft Sans" panose="02000504030000020004" pitchFamily="2" charset="-78"/>
              <a:cs typeface="Ubisoft Sans" panose="02000504030000020004" pitchFamily="2" charset="-78"/>
            </a:endParaRPr>
          </a:p>
        </p:txBody>
      </p:sp>
      <p:sp>
        <p:nvSpPr>
          <p:cNvPr id="17" name="TextBox 16"/>
          <p:cNvSpPr txBox="1"/>
          <p:nvPr/>
        </p:nvSpPr>
        <p:spPr>
          <a:xfrm>
            <a:off x="3480430" y="5344748"/>
            <a:ext cx="5223220" cy="461665"/>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Transformer architecture – an input </a:t>
            </a:r>
            <a:r>
              <a:rPr lang="fr-FR" sz="1200" i="1" dirty="0" err="1">
                <a:latin typeface="Ubisoft Sans" panose="02000504030000020004" pitchFamily="2" charset="-78"/>
                <a:cs typeface="Ubisoft Sans" panose="02000504030000020004" pitchFamily="2" charset="-78"/>
              </a:rPr>
              <a:t>is</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given</a:t>
            </a:r>
            <a:r>
              <a:rPr lang="fr-FR" sz="1200" i="1" dirty="0">
                <a:latin typeface="Ubisoft Sans" panose="02000504030000020004" pitchFamily="2" charset="-78"/>
                <a:cs typeface="Ubisoft Sans" panose="02000504030000020004" pitchFamily="2" charset="-78"/>
              </a:rPr>
              <a:t> to a </a:t>
            </a:r>
            <a:r>
              <a:rPr lang="fr-FR" sz="1200" i="1" dirty="0" err="1">
                <a:latin typeface="Ubisoft Sans" panose="02000504030000020004" pitchFamily="2" charset="-78"/>
                <a:cs typeface="Ubisoft Sans" panose="02000504030000020004" pitchFamily="2" charset="-78"/>
              </a:rPr>
              <a:t>stack</a:t>
            </a:r>
            <a:r>
              <a:rPr lang="fr-FR" sz="1200" i="1" dirty="0">
                <a:latin typeface="Ubisoft Sans" panose="02000504030000020004" pitchFamily="2" charset="-78"/>
                <a:cs typeface="Ubisoft Sans" panose="02000504030000020004" pitchFamily="2" charset="-78"/>
              </a:rPr>
              <a:t> of </a:t>
            </a:r>
            <a:r>
              <a:rPr lang="fr-FR" sz="1200" i="1" dirty="0" err="1">
                <a:latin typeface="Ubisoft Sans" panose="02000504030000020004" pitchFamily="2" charset="-78"/>
                <a:cs typeface="Ubisoft Sans" panose="02000504030000020004" pitchFamily="2" charset="-78"/>
              </a:rPr>
              <a:t>encoders</a:t>
            </a:r>
            <a:r>
              <a:rPr lang="fr-FR" sz="1200" i="1" dirty="0">
                <a:latin typeface="Ubisoft Sans" panose="02000504030000020004" pitchFamily="2" charset="-78"/>
                <a:cs typeface="Ubisoft Sans" panose="02000504030000020004" pitchFamily="2" charset="-78"/>
              </a:rPr>
              <a:t> and </a:t>
            </a:r>
            <a:r>
              <a:rPr lang="fr-FR" sz="1200" i="1" dirty="0" err="1">
                <a:latin typeface="Ubisoft Sans" panose="02000504030000020004" pitchFamily="2" charset="-78"/>
                <a:cs typeface="Ubisoft Sans" panose="02000504030000020004" pitchFamily="2" charset="-78"/>
              </a:rPr>
              <a:t>decoded</a:t>
            </a:r>
            <a:r>
              <a:rPr lang="fr-FR" sz="1200" i="1" dirty="0">
                <a:latin typeface="Ubisoft Sans" panose="02000504030000020004" pitchFamily="2" charset="-78"/>
                <a:cs typeface="Ubisoft Sans" panose="02000504030000020004" pitchFamily="2" charset="-78"/>
              </a:rPr>
              <a:t> by a </a:t>
            </a:r>
            <a:r>
              <a:rPr lang="fr-FR" sz="1200" i="1" dirty="0" err="1">
                <a:latin typeface="Ubisoft Sans" panose="02000504030000020004" pitchFamily="2" charset="-78"/>
                <a:cs typeface="Ubisoft Sans" panose="02000504030000020004" pitchFamily="2" charset="-78"/>
              </a:rPr>
              <a:t>stack</a:t>
            </a:r>
            <a:r>
              <a:rPr lang="fr-FR" sz="1200" i="1" dirty="0">
                <a:latin typeface="Ubisoft Sans" panose="02000504030000020004" pitchFamily="2" charset="-78"/>
                <a:cs typeface="Ubisoft Sans" panose="02000504030000020004" pitchFamily="2" charset="-78"/>
              </a:rPr>
              <a:t> of </a:t>
            </a:r>
            <a:r>
              <a:rPr lang="fr-FR" sz="1200" i="1" dirty="0" err="1">
                <a:latin typeface="Ubisoft Sans" panose="02000504030000020004" pitchFamily="2" charset="-78"/>
                <a:cs typeface="Ubisoft Sans" panose="02000504030000020004" pitchFamily="2" charset="-78"/>
              </a:rPr>
              <a:t>decoders</a:t>
            </a:r>
            <a:endParaRPr lang="fr-FR" sz="1200" i="1"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8123769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063780" y="5970652"/>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5"/>
              </a:rPr>
              <a:t>http://jalammar.github.io/illustrated-transformer/</a:t>
            </a:r>
            <a:endParaRPr lang="fr-FR" sz="1200" dirty="0">
              <a:latin typeface="Ubisoft Sans" panose="02000504030000020004" pitchFamily="2" charset="-78"/>
              <a:cs typeface="Ubisoft Sans" panose="02000504030000020004" pitchFamily="2" charset="-78"/>
            </a:endParaRPr>
          </a:p>
        </p:txBody>
      </p:sp>
      <p:sp>
        <p:nvSpPr>
          <p:cNvPr id="17" name="TextBox 16"/>
          <p:cNvSpPr txBox="1"/>
          <p:nvPr/>
        </p:nvSpPr>
        <p:spPr>
          <a:xfrm>
            <a:off x="6009180" y="5405726"/>
            <a:ext cx="5223220" cy="461665"/>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Transformer architecture – an input </a:t>
            </a:r>
            <a:r>
              <a:rPr lang="fr-FR" sz="1200" i="1" dirty="0" err="1">
                <a:latin typeface="Ubisoft Sans" panose="02000504030000020004" pitchFamily="2" charset="-78"/>
                <a:cs typeface="Ubisoft Sans" panose="02000504030000020004" pitchFamily="2" charset="-78"/>
              </a:rPr>
              <a:t>is</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given</a:t>
            </a:r>
            <a:r>
              <a:rPr lang="fr-FR" sz="1200" i="1" dirty="0">
                <a:latin typeface="Ubisoft Sans" panose="02000504030000020004" pitchFamily="2" charset="-78"/>
                <a:cs typeface="Ubisoft Sans" panose="02000504030000020004" pitchFamily="2" charset="-78"/>
              </a:rPr>
              <a:t> to a </a:t>
            </a:r>
            <a:r>
              <a:rPr lang="fr-FR" sz="1200" i="1" dirty="0" err="1">
                <a:latin typeface="Ubisoft Sans" panose="02000504030000020004" pitchFamily="2" charset="-78"/>
                <a:cs typeface="Ubisoft Sans" panose="02000504030000020004" pitchFamily="2" charset="-78"/>
              </a:rPr>
              <a:t>stack</a:t>
            </a:r>
            <a:r>
              <a:rPr lang="fr-FR" sz="1200" i="1" dirty="0">
                <a:latin typeface="Ubisoft Sans" panose="02000504030000020004" pitchFamily="2" charset="-78"/>
                <a:cs typeface="Ubisoft Sans" panose="02000504030000020004" pitchFamily="2" charset="-78"/>
              </a:rPr>
              <a:t> of </a:t>
            </a:r>
            <a:r>
              <a:rPr lang="fr-FR" sz="1200" i="1" dirty="0" err="1">
                <a:latin typeface="Ubisoft Sans" panose="02000504030000020004" pitchFamily="2" charset="-78"/>
                <a:cs typeface="Ubisoft Sans" panose="02000504030000020004" pitchFamily="2" charset="-78"/>
              </a:rPr>
              <a:t>encoders</a:t>
            </a:r>
            <a:r>
              <a:rPr lang="fr-FR" sz="1200" i="1" dirty="0">
                <a:latin typeface="Ubisoft Sans" panose="02000504030000020004" pitchFamily="2" charset="-78"/>
                <a:cs typeface="Ubisoft Sans" panose="02000504030000020004" pitchFamily="2" charset="-78"/>
              </a:rPr>
              <a:t> and </a:t>
            </a:r>
            <a:r>
              <a:rPr lang="fr-FR" sz="1200" i="1" dirty="0" err="1">
                <a:latin typeface="Ubisoft Sans" panose="02000504030000020004" pitchFamily="2" charset="-78"/>
                <a:cs typeface="Ubisoft Sans" panose="02000504030000020004" pitchFamily="2" charset="-78"/>
              </a:rPr>
              <a:t>decoded</a:t>
            </a:r>
            <a:r>
              <a:rPr lang="fr-FR" sz="1200" i="1" dirty="0">
                <a:latin typeface="Ubisoft Sans" panose="02000504030000020004" pitchFamily="2" charset="-78"/>
                <a:cs typeface="Ubisoft Sans" panose="02000504030000020004" pitchFamily="2" charset="-78"/>
              </a:rPr>
              <a:t> by a </a:t>
            </a:r>
            <a:r>
              <a:rPr lang="fr-FR" sz="1200" i="1" dirty="0" err="1">
                <a:latin typeface="Ubisoft Sans" panose="02000504030000020004" pitchFamily="2" charset="-78"/>
                <a:cs typeface="Ubisoft Sans" panose="02000504030000020004" pitchFamily="2" charset="-78"/>
              </a:rPr>
              <a:t>stack</a:t>
            </a:r>
            <a:r>
              <a:rPr lang="fr-FR" sz="1200" i="1" dirty="0">
                <a:latin typeface="Ubisoft Sans" panose="02000504030000020004" pitchFamily="2" charset="-78"/>
                <a:cs typeface="Ubisoft Sans" panose="02000504030000020004" pitchFamily="2" charset="-78"/>
              </a:rPr>
              <a:t> of </a:t>
            </a:r>
            <a:r>
              <a:rPr lang="fr-FR" sz="1200" i="1" dirty="0" err="1">
                <a:latin typeface="Ubisoft Sans" panose="02000504030000020004" pitchFamily="2" charset="-78"/>
                <a:cs typeface="Ubisoft Sans" panose="02000504030000020004" pitchFamily="2" charset="-78"/>
              </a:rPr>
              <a:t>decoders</a:t>
            </a:r>
            <a:endParaRPr lang="fr-FR" sz="1200" i="1" dirty="0">
              <a:latin typeface="Ubisoft Sans" panose="02000504030000020004" pitchFamily="2" charset="-78"/>
              <a:cs typeface="Ubisoft Sans" panose="02000504030000020004" pitchFamily="2" charset="-78"/>
            </a:endParaRPr>
          </a:p>
        </p:txBody>
      </p:sp>
      <p:pic>
        <p:nvPicPr>
          <p:cNvPr id="2050" name="Picture 2" descr="http://jalammar.github.io/images/t/The_transformer_encoder_decoder_sta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0222" y="2401183"/>
            <a:ext cx="4521137" cy="29435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942666" y="2991394"/>
            <a:ext cx="4813699"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All encoders share the same architecture, yet they don’t share their weights.</a:t>
            </a:r>
            <a:endParaRPr lang="fr-FR" b="1" dirty="0">
              <a:latin typeface="Ubisoft Sans" panose="02000504030000020004" pitchFamily="2" charset="-78"/>
              <a:cs typeface="Ubisoft Sans" panose="02000504030000020004" pitchFamily="2" charset="-78"/>
            </a:endParaRPr>
          </a:p>
        </p:txBody>
      </p:sp>
      <p:sp>
        <p:nvSpPr>
          <p:cNvPr id="14" name="Rectangle 13"/>
          <p:cNvSpPr/>
          <p:nvPr/>
        </p:nvSpPr>
        <p:spPr>
          <a:xfrm>
            <a:off x="942665" y="4157857"/>
            <a:ext cx="4813699"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It is the same for the decoders.</a:t>
            </a:r>
            <a:endParaRPr lang="fr-FR" b="1" dirty="0">
              <a:latin typeface="Ubisoft Sans" panose="02000504030000020004" pitchFamily="2" charset="-78"/>
              <a:cs typeface="Ubisoft Sans" panose="02000504030000020004" pitchFamily="2" charset="-78"/>
            </a:endParaRPr>
          </a:p>
        </p:txBody>
      </p:sp>
      <p:grpSp>
        <p:nvGrpSpPr>
          <p:cNvPr id="22" name="Group 21"/>
          <p:cNvGrpSpPr/>
          <p:nvPr/>
        </p:nvGrpSpPr>
        <p:grpSpPr>
          <a:xfrm>
            <a:off x="0" y="-9963"/>
            <a:ext cx="12201624" cy="1333500"/>
            <a:chOff x="0" y="-9963"/>
            <a:chExt cx="12201624" cy="1333500"/>
          </a:xfrm>
        </p:grpSpPr>
        <p:grpSp>
          <p:nvGrpSpPr>
            <p:cNvPr id="23" name="Group 22"/>
            <p:cNvGrpSpPr/>
            <p:nvPr/>
          </p:nvGrpSpPr>
          <p:grpSpPr>
            <a:xfrm>
              <a:off x="0" y="-9963"/>
              <a:ext cx="12201624" cy="1333500"/>
              <a:chOff x="0" y="-9963"/>
              <a:chExt cx="12201624" cy="1333500"/>
            </a:xfrm>
          </p:grpSpPr>
          <p:pic>
            <p:nvPicPr>
              <p:cNvPr id="25" name="Picture 24"/>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6" name="Rectangle 25"/>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TextBox 23"/>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1954715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063780" y="5970652"/>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5"/>
              </a:rPr>
              <a:t>http://jalammar.github.io/illustrated-transformer/</a:t>
            </a:r>
            <a:endParaRPr lang="fr-FR" sz="1200" dirty="0">
              <a:latin typeface="Ubisoft Sans" panose="02000504030000020004" pitchFamily="2" charset="-78"/>
              <a:cs typeface="Ubisoft Sans" panose="02000504030000020004" pitchFamily="2" charset="-78"/>
            </a:endParaRPr>
          </a:p>
        </p:txBody>
      </p:sp>
      <p:sp>
        <p:nvSpPr>
          <p:cNvPr id="17" name="TextBox 16"/>
          <p:cNvSpPr txBox="1"/>
          <p:nvPr/>
        </p:nvSpPr>
        <p:spPr>
          <a:xfrm>
            <a:off x="6154864" y="4965536"/>
            <a:ext cx="5223220" cy="276999"/>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Transformer architecture – </a:t>
            </a:r>
            <a:r>
              <a:rPr lang="fr-FR" sz="1200" i="1" dirty="0" err="1">
                <a:latin typeface="Ubisoft Sans" panose="02000504030000020004" pitchFamily="2" charset="-78"/>
                <a:cs typeface="Ubisoft Sans" panose="02000504030000020004" pitchFamily="2" charset="-78"/>
              </a:rPr>
              <a:t>detail</a:t>
            </a:r>
            <a:r>
              <a:rPr lang="fr-FR" sz="1200" i="1" dirty="0">
                <a:latin typeface="Ubisoft Sans" panose="02000504030000020004" pitchFamily="2" charset="-78"/>
                <a:cs typeface="Ubisoft Sans" panose="02000504030000020004" pitchFamily="2" charset="-78"/>
              </a:rPr>
              <a:t> of </a:t>
            </a:r>
            <a:r>
              <a:rPr lang="fr-FR" sz="1200" i="1" dirty="0" err="1">
                <a:latin typeface="Ubisoft Sans" panose="02000504030000020004" pitchFamily="2" charset="-78"/>
                <a:cs typeface="Ubisoft Sans" panose="02000504030000020004" pitchFamily="2" charset="-78"/>
              </a:rPr>
              <a:t>encoders</a:t>
            </a:r>
            <a:r>
              <a:rPr lang="fr-FR" sz="1200" i="1" dirty="0">
                <a:latin typeface="Ubisoft Sans" panose="02000504030000020004" pitchFamily="2" charset="-78"/>
                <a:cs typeface="Ubisoft Sans" panose="02000504030000020004" pitchFamily="2" charset="-78"/>
              </a:rPr>
              <a:t> and </a:t>
            </a:r>
            <a:r>
              <a:rPr lang="fr-FR" sz="1200" i="1" dirty="0" err="1">
                <a:latin typeface="Ubisoft Sans" panose="02000504030000020004" pitchFamily="2" charset="-78"/>
                <a:cs typeface="Ubisoft Sans" panose="02000504030000020004" pitchFamily="2" charset="-78"/>
              </a:rPr>
              <a:t>decoders</a:t>
            </a:r>
            <a:endParaRPr lang="fr-FR" sz="1200" i="1" dirty="0">
              <a:latin typeface="Ubisoft Sans" panose="02000504030000020004" pitchFamily="2" charset="-78"/>
              <a:cs typeface="Ubisoft Sans" panose="02000504030000020004" pitchFamily="2" charset="-78"/>
            </a:endParaRPr>
          </a:p>
        </p:txBody>
      </p:sp>
      <p:sp>
        <p:nvSpPr>
          <p:cNvPr id="13" name="Rectangle 12"/>
          <p:cNvSpPr/>
          <p:nvPr/>
        </p:nvSpPr>
        <p:spPr>
          <a:xfrm>
            <a:off x="781504" y="2287130"/>
            <a:ext cx="5061947" cy="1754326"/>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Each encoder is composed of two elements: a </a:t>
            </a:r>
            <a:r>
              <a:rPr lang="en-US" b="1" dirty="0">
                <a:latin typeface="Ubisoft Sans" panose="02000504030000020004" pitchFamily="2" charset="-78"/>
                <a:cs typeface="Ubisoft Sans" panose="02000504030000020004" pitchFamily="2" charset="-78"/>
              </a:rPr>
              <a:t>feed forward network</a:t>
            </a:r>
            <a:r>
              <a:rPr lang="en-US" dirty="0">
                <a:latin typeface="Ubisoft Sans" panose="02000504030000020004" pitchFamily="2" charset="-78"/>
                <a:cs typeface="Ubisoft Sans" panose="02000504030000020004" pitchFamily="2" charset="-78"/>
              </a:rPr>
              <a:t> and a </a:t>
            </a:r>
            <a:r>
              <a:rPr lang="en-US" b="1" dirty="0">
                <a:latin typeface="Ubisoft Sans" panose="02000504030000020004" pitchFamily="2" charset="-78"/>
                <a:cs typeface="Ubisoft Sans" panose="02000504030000020004" pitchFamily="2" charset="-78"/>
              </a:rPr>
              <a:t>self-attention layer</a:t>
            </a:r>
            <a:r>
              <a:rPr lang="en-US" dirty="0">
                <a:latin typeface="Ubisoft Sans" panose="02000504030000020004" pitchFamily="2" charset="-78"/>
                <a:cs typeface="Ubisoft Sans" panose="02000504030000020004" pitchFamily="2" charset="-78"/>
              </a:rPr>
              <a:t>. The self-attention is similar to the attention mechanism introduced earlier and indicates to the encoder which part of the input it should actually encode.</a:t>
            </a:r>
            <a:endParaRPr lang="fr-FR" b="1" dirty="0">
              <a:latin typeface="Ubisoft Sans" panose="02000504030000020004" pitchFamily="2" charset="-78"/>
              <a:cs typeface="Ubisoft Sans" panose="02000504030000020004" pitchFamily="2" charset="-78"/>
            </a:endParaRPr>
          </a:p>
        </p:txBody>
      </p:sp>
      <p:sp>
        <p:nvSpPr>
          <p:cNvPr id="14" name="Rectangle 13"/>
          <p:cNvSpPr/>
          <p:nvPr/>
        </p:nvSpPr>
        <p:spPr>
          <a:xfrm>
            <a:off x="781504" y="4081657"/>
            <a:ext cx="5061947" cy="1754326"/>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Decoders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share</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same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principle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yet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they</a:t>
            </a:r>
            <a:r>
              <a:rPr lang="fr-FR" dirty="0">
                <a:latin typeface="Ubisoft Sans" panose="02000504030000020004" pitchFamily="2" charset="-78"/>
                <a:cs typeface="Ubisoft Sans" panose="02000504030000020004" pitchFamily="2" charset="-78"/>
              </a:rPr>
              <a:t> have </a:t>
            </a:r>
            <a:r>
              <a:rPr lang="fr-FR" dirty="0" err="1">
                <a:latin typeface="Ubisoft Sans" panose="02000504030000020004" pitchFamily="2" charset="-78"/>
                <a:cs typeface="Ubisoft Sans" panose="02000504030000020004" pitchFamily="2" charset="-78"/>
              </a:rPr>
              <a:t>another</a:t>
            </a:r>
            <a:r>
              <a:rPr lang="fr-FR" dirty="0">
                <a:latin typeface="Ubisoft Sans" panose="02000504030000020004" pitchFamily="2" charset="-78"/>
                <a:cs typeface="Ubisoft Sans" panose="02000504030000020004" pitchFamily="2" charset="-78"/>
              </a:rPr>
              <a:t> layer in-</a:t>
            </a:r>
            <a:r>
              <a:rPr lang="fr-FR" dirty="0" err="1">
                <a:latin typeface="Ubisoft Sans" panose="02000504030000020004" pitchFamily="2" charset="-78"/>
                <a:cs typeface="Ubisoft Sans" panose="02000504030000020004" pitchFamily="2" charset="-78"/>
              </a:rPr>
              <a:t>between</a:t>
            </a:r>
            <a:r>
              <a:rPr lang="fr-FR" dirty="0">
                <a:latin typeface="Ubisoft Sans" panose="02000504030000020004" pitchFamily="2" charset="-78"/>
                <a:cs typeface="Ubisoft Sans" panose="02000504030000020004" pitchFamily="2" charset="-78"/>
              </a:rPr>
              <a:t> the self-attention and the </a:t>
            </a:r>
            <a:r>
              <a:rPr lang="fr-FR" dirty="0" err="1">
                <a:latin typeface="Ubisoft Sans" panose="02000504030000020004" pitchFamily="2" charset="-78"/>
                <a:cs typeface="Ubisoft Sans" panose="02000504030000020004" pitchFamily="2" charset="-78"/>
              </a:rPr>
              <a:t>feed-forward</a:t>
            </a:r>
            <a:r>
              <a:rPr lang="fr-FR" dirty="0">
                <a:latin typeface="Ubisoft Sans" panose="02000504030000020004" pitchFamily="2" charset="-78"/>
                <a:cs typeface="Ubisoft Sans" panose="02000504030000020004" pitchFamily="2" charset="-78"/>
              </a:rPr>
              <a:t>. This layer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called</a:t>
            </a:r>
            <a:r>
              <a:rPr lang="fr-FR" dirty="0">
                <a:latin typeface="Ubisoft Sans" panose="02000504030000020004" pitchFamily="2" charset="-78"/>
                <a:cs typeface="Ubisoft Sans" panose="02000504030000020004" pitchFamily="2" charset="-78"/>
              </a:rPr>
              <a:t> the </a:t>
            </a:r>
            <a:r>
              <a:rPr lang="fr-FR" b="1" dirty="0">
                <a:latin typeface="Ubisoft Sans" panose="02000504030000020004" pitchFamily="2" charset="-78"/>
                <a:cs typeface="Ubisoft Sans" panose="02000504030000020004" pitchFamily="2" charset="-78"/>
              </a:rPr>
              <a:t>encoder-</a:t>
            </a:r>
            <a:r>
              <a:rPr lang="fr-FR" b="1" dirty="0" err="1">
                <a:latin typeface="Ubisoft Sans" panose="02000504030000020004" pitchFamily="2" charset="-78"/>
                <a:cs typeface="Ubisoft Sans" panose="02000504030000020004" pitchFamily="2" charset="-78"/>
              </a:rPr>
              <a:t>decoder</a:t>
            </a:r>
            <a:r>
              <a:rPr lang="fr-FR" dirty="0">
                <a:latin typeface="Ubisoft Sans" panose="02000504030000020004" pitchFamily="2" charset="-78"/>
                <a:cs typeface="Ubisoft Sans" panose="02000504030000020004" pitchFamily="2" charset="-78"/>
              </a:rPr>
              <a:t> attention. It </a:t>
            </a:r>
            <a:r>
              <a:rPr lang="fr-FR" dirty="0" err="1">
                <a:latin typeface="Ubisoft Sans" panose="02000504030000020004" pitchFamily="2" charset="-78"/>
                <a:cs typeface="Ubisoft Sans" panose="02000504030000020004" pitchFamily="2" charset="-78"/>
              </a:rPr>
              <a:t>helps</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decoder</a:t>
            </a:r>
            <a:r>
              <a:rPr lang="fr-FR" dirty="0">
                <a:latin typeface="Ubisoft Sans" panose="02000504030000020004" pitchFamily="2" charset="-78"/>
                <a:cs typeface="Ubisoft Sans" panose="02000504030000020004" pitchFamily="2" charset="-78"/>
              </a:rPr>
              <a:t> focus on the relevant part of the input </a:t>
            </a:r>
            <a:r>
              <a:rPr lang="fr-FR" dirty="0" err="1">
                <a:latin typeface="Ubisoft Sans" panose="02000504030000020004" pitchFamily="2" charset="-78"/>
                <a:cs typeface="Ubisoft Sans" panose="02000504030000020004" pitchFamily="2" charset="-78"/>
              </a:rPr>
              <a:t>sequence</a:t>
            </a:r>
            <a:r>
              <a:rPr lang="fr-FR" dirty="0">
                <a:latin typeface="Ubisoft Sans" panose="02000504030000020004" pitchFamily="2" charset="-78"/>
                <a:cs typeface="Ubisoft Sans" panose="02000504030000020004" pitchFamily="2" charset="-78"/>
              </a:rPr>
              <a:t>, i.e. the encoder </a:t>
            </a:r>
            <a:r>
              <a:rPr lang="fr-FR" dirty="0" err="1">
                <a:latin typeface="Ubisoft Sans" panose="02000504030000020004" pitchFamily="2" charset="-78"/>
                <a:cs typeface="Ubisoft Sans" panose="02000504030000020004" pitchFamily="2" charset="-78"/>
              </a:rPr>
              <a:t>context</a:t>
            </a:r>
            <a:r>
              <a:rPr lang="fr-FR" dirty="0">
                <a:latin typeface="Ubisoft Sans" panose="02000504030000020004" pitchFamily="2" charset="-78"/>
                <a:cs typeface="Ubisoft Sans" panose="02000504030000020004" pitchFamily="2" charset="-78"/>
              </a:rPr>
              <a:t>.</a:t>
            </a:r>
          </a:p>
        </p:txBody>
      </p:sp>
      <p:pic>
        <p:nvPicPr>
          <p:cNvPr id="4098" name="Picture 2" descr="http://jalammar.github.io/images/t/Transformer_decod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489" y="3226091"/>
            <a:ext cx="5085970" cy="161431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0" y="-9963"/>
            <a:ext cx="12201624" cy="1333500"/>
            <a:chOff x="0" y="-9963"/>
            <a:chExt cx="12201624" cy="1333500"/>
          </a:xfrm>
        </p:grpSpPr>
        <p:grpSp>
          <p:nvGrpSpPr>
            <p:cNvPr id="23" name="Group 22"/>
            <p:cNvGrpSpPr/>
            <p:nvPr/>
          </p:nvGrpSpPr>
          <p:grpSpPr>
            <a:xfrm>
              <a:off x="0" y="-9963"/>
              <a:ext cx="12201624" cy="1333500"/>
              <a:chOff x="0" y="-9963"/>
              <a:chExt cx="12201624" cy="1333500"/>
            </a:xfrm>
          </p:grpSpPr>
          <p:pic>
            <p:nvPicPr>
              <p:cNvPr id="25" name="Picture 24"/>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6" name="Rectangle 25"/>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TextBox 23"/>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0789815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http://localhost:8000/resources/the_transform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94"/>
          <a:stretch/>
        </p:blipFill>
        <p:spPr bwMode="auto">
          <a:xfrm>
            <a:off x="3839205" y="1346200"/>
            <a:ext cx="4505669" cy="545484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H="1">
            <a:off x="2628900" y="4064000"/>
            <a:ext cx="990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p:cNvSpPr/>
          <p:nvPr/>
        </p:nvSpPr>
        <p:spPr>
          <a:xfrm>
            <a:off x="489998" y="3875433"/>
            <a:ext cx="1919197" cy="369332"/>
          </a:xfrm>
          <a:prstGeom prst="rect">
            <a:avLst/>
          </a:prstGeom>
        </p:spPr>
        <p:txBody>
          <a:bodyPr wrap="square">
            <a:spAutoFit/>
          </a:bodyPr>
          <a:lstStyle/>
          <a:p>
            <a:pPr algn="ctr"/>
            <a:r>
              <a:rPr lang="en-US" dirty="0">
                <a:latin typeface="Ubisoft Sans" panose="02000504030000020004" pitchFamily="2" charset="-78"/>
                <a:cs typeface="Ubisoft Sans" panose="02000504030000020004" pitchFamily="2" charset="-78"/>
              </a:rPr>
              <a:t>Encoder system</a:t>
            </a:r>
            <a:endParaRPr lang="fr-FR" dirty="0">
              <a:latin typeface="Ubisoft Sans" panose="02000504030000020004" pitchFamily="2" charset="-78"/>
              <a:cs typeface="Ubisoft Sans" panose="02000504030000020004" pitchFamily="2" charset="-78"/>
            </a:endParaRPr>
          </a:p>
        </p:txBody>
      </p:sp>
      <p:sp>
        <p:nvSpPr>
          <p:cNvPr id="14" name="Rectangle 13"/>
          <p:cNvSpPr/>
          <p:nvPr/>
        </p:nvSpPr>
        <p:spPr>
          <a:xfrm>
            <a:off x="9154454" y="3875433"/>
            <a:ext cx="1919197" cy="369332"/>
          </a:xfrm>
          <a:prstGeom prst="rect">
            <a:avLst/>
          </a:prstGeom>
        </p:spPr>
        <p:txBody>
          <a:bodyPr wrap="square">
            <a:spAutoFit/>
          </a:bodyPr>
          <a:lstStyle/>
          <a:p>
            <a:pPr algn="ctr"/>
            <a:r>
              <a:rPr lang="en-US" dirty="0">
                <a:latin typeface="Ubisoft Sans" panose="02000504030000020004" pitchFamily="2" charset="-78"/>
                <a:cs typeface="Ubisoft Sans" panose="02000504030000020004" pitchFamily="2" charset="-78"/>
              </a:rPr>
              <a:t>Decoder system</a:t>
            </a:r>
            <a:endParaRPr lang="fr-FR" dirty="0">
              <a:latin typeface="Ubisoft Sans" panose="02000504030000020004" pitchFamily="2" charset="-78"/>
              <a:cs typeface="Ubisoft Sans" panose="02000504030000020004" pitchFamily="2" charset="-78"/>
            </a:endParaRPr>
          </a:p>
        </p:txBody>
      </p:sp>
      <p:cxnSp>
        <p:nvCxnSpPr>
          <p:cNvPr id="15" name="Straight Arrow Connector 14"/>
          <p:cNvCxnSpPr/>
          <p:nvPr/>
        </p:nvCxnSpPr>
        <p:spPr>
          <a:xfrm>
            <a:off x="8010336" y="4060099"/>
            <a:ext cx="9153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1" name="Group 20"/>
          <p:cNvGrpSpPr/>
          <p:nvPr/>
        </p:nvGrpSpPr>
        <p:grpSpPr>
          <a:xfrm>
            <a:off x="0" y="-9963"/>
            <a:ext cx="12201624" cy="1333500"/>
            <a:chOff x="0" y="-9963"/>
            <a:chExt cx="12201624" cy="1333500"/>
          </a:xfrm>
        </p:grpSpPr>
        <p:grpSp>
          <p:nvGrpSpPr>
            <p:cNvPr id="22" name="Group 21"/>
            <p:cNvGrpSpPr/>
            <p:nvPr/>
          </p:nvGrpSpPr>
          <p:grpSpPr>
            <a:xfrm>
              <a:off x="0" y="-9963"/>
              <a:ext cx="12201624" cy="1333500"/>
              <a:chOff x="0" y="-9963"/>
              <a:chExt cx="12201624" cy="1333500"/>
            </a:xfrm>
          </p:grpSpPr>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5" name="Rectangle 24"/>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TextBox 22"/>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4707762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http://localhost:8000/resources/the_transform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6331" y="1376102"/>
            <a:ext cx="4505669" cy="548189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749124" y="2929196"/>
            <a:ext cx="3949685"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input and the output (target sentences) are first embedded in a n-dimensional space.</a:t>
            </a:r>
            <a:endParaRPr lang="fr-FR" dirty="0">
              <a:latin typeface="Ubisoft Sans" panose="02000504030000020004" pitchFamily="2" charset="-78"/>
              <a:cs typeface="Ubisoft Sans" panose="02000504030000020004" pitchFamily="2" charset="-78"/>
            </a:endParaRPr>
          </a:p>
        </p:txBody>
      </p:sp>
      <p:sp>
        <p:nvSpPr>
          <p:cNvPr id="17" name="Rectangle 16"/>
          <p:cNvSpPr/>
          <p:nvPr/>
        </p:nvSpPr>
        <p:spPr>
          <a:xfrm>
            <a:off x="1749124" y="4472658"/>
            <a:ext cx="3949685"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This can be done randomly or initialized from previously trained word </a:t>
            </a:r>
            <a:r>
              <a:rPr lang="en-US" dirty="0" err="1">
                <a:latin typeface="Ubisoft Sans" panose="02000504030000020004" pitchFamily="2" charset="-78"/>
                <a:cs typeface="Ubisoft Sans" panose="02000504030000020004" pitchFamily="2" charset="-78"/>
              </a:rPr>
              <a:t>embeddings</a:t>
            </a:r>
            <a:r>
              <a:rPr lang="en-US" dirty="0">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8918875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jalammar.github.io/images/t/embedding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36" y="4057406"/>
            <a:ext cx="5501120" cy="6609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Rectangle 13"/>
              <p:cNvSpPr/>
              <p:nvPr/>
            </p:nvSpPr>
            <p:spPr>
              <a:xfrm>
                <a:off x="961753" y="2583071"/>
                <a:ext cx="5061947" cy="1200329"/>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Word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given</a:t>
                </a:r>
                <a:r>
                  <a:rPr lang="fr-FR" dirty="0">
                    <a:latin typeface="Ubisoft Sans" panose="02000504030000020004" pitchFamily="2" charset="-78"/>
                    <a:cs typeface="Ubisoft Sans" panose="02000504030000020004" pitchFamily="2" charset="-78"/>
                  </a:rPr>
                  <a:t> as an input are </a:t>
                </a:r>
                <a14:m>
                  <m:oMath xmlns:m="http://schemas.openxmlformats.org/officeDocument/2006/math">
                    <m:r>
                      <a:rPr lang="fr-FR" b="0" i="1" smtClean="0">
                        <a:latin typeface="Cambria Math" panose="02040503050406030204" pitchFamily="18" charset="0"/>
                        <a:cs typeface="Ubisoft Sans" panose="02000504030000020004" pitchFamily="2" charset="-78"/>
                      </a:rPr>
                      <m:t>𝑛</m:t>
                    </m:r>
                  </m:oMath>
                </a14:m>
                <a:r>
                  <a:rPr lang="fr-FR" dirty="0">
                    <a:latin typeface="Ubisoft Sans" panose="02000504030000020004" pitchFamily="2" charset="-78"/>
                    <a:cs typeface="Ubisoft Sans" panose="02000504030000020004" pitchFamily="2" charset="-78"/>
                  </a:rPr>
                  <a:t>-</a:t>
                </a:r>
                <a:r>
                  <a:rPr lang="fr-FR" dirty="0" err="1">
                    <a:latin typeface="Ubisoft Sans" panose="02000504030000020004" pitchFamily="2" charset="-78"/>
                    <a:cs typeface="Ubisoft Sans" panose="02000504030000020004" pitchFamily="2" charset="-78"/>
                  </a:rPr>
                  <a:t>dimensional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vectors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have </a:t>
                </a:r>
                <a:r>
                  <a:rPr lang="fr-FR" dirty="0" err="1">
                    <a:latin typeface="Ubisoft Sans" panose="02000504030000020004" pitchFamily="2" charset="-78"/>
                    <a:cs typeface="Ubisoft Sans" panose="02000504030000020004" pitchFamily="2" charset="-78"/>
                  </a:rPr>
                  <a:t>their</a:t>
                </a:r>
                <a:r>
                  <a:rPr lang="fr-FR" dirty="0">
                    <a:latin typeface="Ubisoft Sans" panose="02000504030000020004" pitchFamily="2" charset="-78"/>
                    <a:cs typeface="Ubisoft Sans" panose="02000504030000020004" pitchFamily="2" charset="-78"/>
                  </a:rPr>
                  <a:t> position </a:t>
                </a:r>
                <a:r>
                  <a:rPr lang="fr-FR" dirty="0" err="1">
                    <a:latin typeface="Ubisoft Sans" panose="02000504030000020004" pitchFamily="2" charset="-78"/>
                    <a:cs typeface="Ubisoft Sans" panose="02000504030000020004" pitchFamily="2" charset="-78"/>
                  </a:rPr>
                  <a:t>encoded</a:t>
                </a:r>
                <a:r>
                  <a:rPr lang="fr-FR" dirty="0">
                    <a:latin typeface="Ubisoft Sans" panose="02000504030000020004" pitchFamily="2" charset="-78"/>
                    <a:cs typeface="Ubisoft Sans" panose="02000504030000020004" pitchFamily="2" charset="-78"/>
                  </a:rPr>
                  <a:t> in the sentence </a:t>
                </a:r>
                <a:r>
                  <a:rPr lang="fr-FR" dirty="0" err="1">
                    <a:latin typeface="Ubisoft Sans" panose="02000504030000020004" pitchFamily="2" charset="-78"/>
                    <a:cs typeface="Ubisoft Sans" panose="02000504030000020004" pitchFamily="2" charset="-78"/>
                  </a:rPr>
                  <a:t>included</a:t>
                </a:r>
                <a:r>
                  <a:rPr lang="fr-FR" dirty="0">
                    <a:latin typeface="Ubisoft Sans" panose="02000504030000020004" pitchFamily="2" charset="-78"/>
                    <a:cs typeface="Ubisoft Sans" panose="02000504030000020004" pitchFamily="2" charset="-78"/>
                  </a:rPr>
                  <a:t> in </a:t>
                </a:r>
                <a:r>
                  <a:rPr lang="fr-FR" dirty="0" err="1">
                    <a:latin typeface="Ubisoft Sans" panose="02000504030000020004" pitchFamily="2" charset="-78"/>
                    <a:cs typeface="Ubisoft Sans" panose="02000504030000020004" pitchFamily="2" charset="-78"/>
                  </a:rPr>
                  <a:t>them</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We’ll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represent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them</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like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this</a:t>
                </a:r>
                <a:r>
                  <a:rPr lang="fr-FR" dirty="0">
                    <a:latin typeface="Ubisoft Sans" panose="02000504030000020004" pitchFamily="2" charset="-78"/>
                    <a:cs typeface="Ubisoft Sans" panose="02000504030000020004" pitchFamily="2" charset="-78"/>
                  </a:rPr>
                  <a:t> from </a:t>
                </a:r>
                <a:r>
                  <a:rPr lang="fr-FR" dirty="0" err="1">
                    <a:latin typeface="Ubisoft Sans" panose="02000504030000020004" pitchFamily="2" charset="-78"/>
                    <a:cs typeface="Ubisoft Sans" panose="02000504030000020004" pitchFamily="2" charset="-78"/>
                  </a:rPr>
                  <a:t>now</a:t>
                </a:r>
                <a:r>
                  <a:rPr lang="fr-FR" dirty="0">
                    <a:latin typeface="Ubisoft Sans" panose="02000504030000020004" pitchFamily="2" charset="-78"/>
                    <a:cs typeface="Ubisoft Sans" panose="02000504030000020004" pitchFamily="2" charset="-78"/>
                  </a:rPr>
                  <a:t> on:</a:t>
                </a:r>
              </a:p>
            </p:txBody>
          </p:sp>
        </mc:Choice>
        <mc:Fallback xmlns="">
          <p:sp>
            <p:nvSpPr>
              <p:cNvPr id="14" name="Rectangle 13"/>
              <p:cNvSpPr>
                <a:spLocks noRot="1" noChangeAspect="1" noMove="1" noResize="1" noEditPoints="1" noAdjustHandles="1" noChangeArrowheads="1" noChangeShapeType="1" noTextEdit="1"/>
              </p:cNvSpPr>
              <p:nvPr/>
            </p:nvSpPr>
            <p:spPr>
              <a:xfrm>
                <a:off x="961753" y="2583071"/>
                <a:ext cx="5061947" cy="1200329"/>
              </a:xfrm>
              <a:prstGeom prst="rect">
                <a:avLst/>
              </a:prstGeom>
              <a:blipFill>
                <a:blip r:embed="rId7"/>
                <a:stretch>
                  <a:fillRect l="-1084" t="-3046" r="-964" b="-7107"/>
                </a:stretch>
              </a:blipFill>
            </p:spPr>
            <p:txBody>
              <a:bodyPr/>
              <a:lstStyle/>
              <a:p>
                <a:r>
                  <a:rPr lang="fr-FR">
                    <a:noFill/>
                  </a:rPr>
                  <a:t> </a:t>
                </a:r>
              </a:p>
            </p:txBody>
          </p:sp>
        </mc:Fallback>
      </mc:AlternateContent>
      <p:sp>
        <p:nvSpPr>
          <p:cNvPr id="15" name="Rectangle 14"/>
          <p:cNvSpPr/>
          <p:nvPr/>
        </p:nvSpPr>
        <p:spPr>
          <a:xfrm>
            <a:off x="2063780" y="5970652"/>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8"/>
              </a:rPr>
              <a:t>http://jalammar.github.io/illustrated-transformer/</a:t>
            </a:r>
            <a:endParaRPr lang="fr-FR" sz="1200" dirty="0">
              <a:latin typeface="Ubisoft Sans" panose="02000504030000020004" pitchFamily="2" charset="-78"/>
              <a:cs typeface="Ubisoft Sans" panose="02000504030000020004" pitchFamily="2" charset="-78"/>
            </a:endParaRPr>
          </a:p>
        </p:txBody>
      </p:sp>
      <p:sp>
        <p:nvSpPr>
          <p:cNvPr id="18" name="TextBox 17"/>
          <p:cNvSpPr txBox="1"/>
          <p:nvPr/>
        </p:nvSpPr>
        <p:spPr>
          <a:xfrm>
            <a:off x="6662664" y="5635564"/>
            <a:ext cx="5223220" cy="276999"/>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Transformer architecture - Input </a:t>
            </a:r>
            <a:r>
              <a:rPr lang="fr-FR" sz="1200" i="1" dirty="0" err="1">
                <a:latin typeface="Ubisoft Sans" panose="02000504030000020004" pitchFamily="2" charset="-78"/>
                <a:cs typeface="Ubisoft Sans" panose="02000504030000020004" pitchFamily="2" charset="-78"/>
              </a:rPr>
              <a:t>being</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processed</a:t>
            </a:r>
            <a:r>
              <a:rPr lang="fr-FR" sz="1200" i="1" dirty="0">
                <a:latin typeface="Ubisoft Sans" panose="02000504030000020004" pitchFamily="2" charset="-78"/>
                <a:cs typeface="Ubisoft Sans" panose="02000504030000020004" pitchFamily="2" charset="-78"/>
              </a:rPr>
              <a:t> in an encoder</a:t>
            </a:r>
          </a:p>
        </p:txBody>
      </p:sp>
      <p:sp>
        <p:nvSpPr>
          <p:cNvPr id="2" name="Rectangle 1"/>
          <p:cNvSpPr/>
          <p:nvPr/>
        </p:nvSpPr>
        <p:spPr>
          <a:xfrm>
            <a:off x="961753" y="4941745"/>
            <a:ext cx="5061947" cy="1200329"/>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However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those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only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fed</a:t>
            </a:r>
            <a:r>
              <a:rPr lang="fr-FR" dirty="0">
                <a:latin typeface="Ubisoft Sans" panose="02000504030000020004" pitchFamily="2" charset="-78"/>
                <a:cs typeface="Ubisoft Sans" panose="02000504030000020004" pitchFamily="2" charset="-78"/>
              </a:rPr>
              <a:t> to the first encoder of the </a:t>
            </a:r>
            <a:r>
              <a:rPr lang="fr-FR" dirty="0" err="1">
                <a:latin typeface="Ubisoft Sans" panose="02000504030000020004" pitchFamily="2" charset="-78"/>
                <a:cs typeface="Ubisoft Sans" panose="02000504030000020004" pitchFamily="2" charset="-78"/>
              </a:rPr>
              <a:t>stack</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After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the output of </a:t>
            </a:r>
            <a:r>
              <a:rPr lang="fr-FR" dirty="0" err="1">
                <a:latin typeface="Ubisoft Sans" panose="02000504030000020004" pitchFamily="2" charset="-78"/>
                <a:cs typeface="Ubisoft Sans" panose="02000504030000020004" pitchFamily="2" charset="-78"/>
              </a:rPr>
              <a:t>each</a:t>
            </a:r>
            <a:r>
              <a:rPr lang="fr-FR" dirty="0">
                <a:latin typeface="Ubisoft Sans" panose="02000504030000020004" pitchFamily="2" charset="-78"/>
                <a:cs typeface="Ubisoft Sans" panose="02000504030000020004" pitchFamily="2" charset="-78"/>
              </a:rPr>
              <a:t> encoder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given</a:t>
            </a:r>
            <a:r>
              <a:rPr lang="fr-FR" dirty="0">
                <a:latin typeface="Ubisoft Sans" panose="02000504030000020004" pitchFamily="2" charset="-78"/>
                <a:cs typeface="Ubisoft Sans" panose="02000504030000020004" pitchFamily="2" charset="-78"/>
              </a:rPr>
              <a:t> as the input of the </a:t>
            </a:r>
            <a:r>
              <a:rPr lang="fr-FR" dirty="0" err="1">
                <a:latin typeface="Ubisoft Sans" panose="02000504030000020004" pitchFamily="2" charset="-78"/>
                <a:cs typeface="Ubisoft Sans" panose="02000504030000020004" pitchFamily="2" charset="-78"/>
              </a:rPr>
              <a:t>next</a:t>
            </a:r>
            <a:r>
              <a:rPr lang="fr-FR" dirty="0">
                <a:latin typeface="Ubisoft Sans" panose="02000504030000020004" pitchFamily="2" charset="-78"/>
                <a:cs typeface="Ubisoft Sans" panose="02000504030000020004" pitchFamily="2" charset="-78"/>
              </a:rPr>
              <a:t> one.</a:t>
            </a:r>
          </a:p>
        </p:txBody>
      </p:sp>
      <p:pic>
        <p:nvPicPr>
          <p:cNvPr id="6150" name="Picture 6" descr="http://jalammar.github.io/images/t/encoder_with_tensors_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09779" y="2367154"/>
            <a:ext cx="5128990" cy="311865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0" y="-9963"/>
            <a:ext cx="12201624" cy="1333500"/>
            <a:chOff x="0" y="-9963"/>
            <a:chExt cx="12201624" cy="1333500"/>
          </a:xfrm>
        </p:grpSpPr>
        <p:grpSp>
          <p:nvGrpSpPr>
            <p:cNvPr id="23" name="Group 22"/>
            <p:cNvGrpSpPr/>
            <p:nvPr/>
          </p:nvGrpSpPr>
          <p:grpSpPr>
            <a:xfrm>
              <a:off x="0" y="-9963"/>
              <a:ext cx="12201624" cy="1333500"/>
              <a:chOff x="0" y="-9963"/>
              <a:chExt cx="12201624" cy="1333500"/>
            </a:xfrm>
          </p:grpSpPr>
          <p:pic>
            <p:nvPicPr>
              <p:cNvPr id="25" name="Picture 24"/>
              <p:cNvPicPr>
                <a:picLocks noChangeAspect="1"/>
              </p:cNvPicPr>
              <p:nvPr/>
            </p:nvPicPr>
            <p:blipFill rotWithShape="1">
              <a:blip r:embed="rId10"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6" name="Rectangle 25"/>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TextBox 23"/>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9549758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249629" y="2929196"/>
            <a:ext cx="5684822"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There’s absolutely </a:t>
            </a:r>
            <a:r>
              <a:rPr lang="en-US" b="1" dirty="0">
                <a:latin typeface="Ubisoft Sans" panose="02000504030000020004" pitchFamily="2" charset="-78"/>
                <a:cs typeface="Ubisoft Sans" panose="02000504030000020004" pitchFamily="2" charset="-78"/>
              </a:rPr>
              <a:t>no CNN nor RNN</a:t>
            </a:r>
            <a:r>
              <a:rPr lang="en-US" dirty="0">
                <a:latin typeface="Ubisoft Sans" panose="02000504030000020004" pitchFamily="2" charset="-78"/>
                <a:cs typeface="Ubisoft Sans" panose="02000504030000020004" pitchFamily="2" charset="-78"/>
              </a:rPr>
              <a:t> in the architecture, hence there’s no way to get a grasp of word positions during training.</a:t>
            </a:r>
            <a:endParaRPr lang="fr-FR" b="1" dirty="0">
              <a:latin typeface="Ubisoft Sans" panose="02000504030000020004" pitchFamily="2" charset="-78"/>
              <a:cs typeface="Ubisoft Sans" panose="02000504030000020004" pitchFamily="2" charset="-78"/>
            </a:endParaRPr>
          </a:p>
        </p:txBody>
      </p:sp>
      <p:sp>
        <p:nvSpPr>
          <p:cNvPr id="17" name="Rectangle 16"/>
          <p:cNvSpPr/>
          <p:nvPr/>
        </p:nvSpPr>
        <p:spPr>
          <a:xfrm>
            <a:off x="3282978" y="4561342"/>
            <a:ext cx="5651474"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Solved by the introduction of </a:t>
            </a:r>
            <a:r>
              <a:rPr lang="en-US" b="1" dirty="0">
                <a:latin typeface="Ubisoft Sans" panose="02000504030000020004" pitchFamily="2" charset="-78"/>
                <a:cs typeface="Ubisoft Sans" panose="02000504030000020004" pitchFamily="2" charset="-78"/>
              </a:rPr>
              <a:t>positional encoding</a:t>
            </a:r>
            <a:r>
              <a:rPr lang="en-US" dirty="0">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04112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WHAT IS IT USEFUL FOR?</a:t>
            </a:r>
          </a:p>
        </p:txBody>
      </p:sp>
      <p:sp>
        <p:nvSpPr>
          <p:cNvPr id="24" name="TextBox 23"/>
          <p:cNvSpPr txBox="1"/>
          <p:nvPr/>
        </p:nvSpPr>
        <p:spPr>
          <a:xfrm>
            <a:off x="2247900" y="924891"/>
            <a:ext cx="7696200" cy="338554"/>
          </a:xfrm>
          <a:prstGeom prst="rect">
            <a:avLst/>
          </a:prstGeom>
          <a:noFill/>
        </p:spPr>
        <p:txBody>
          <a:bodyPr wrap="square" rtlCol="0">
            <a:spAutoFit/>
          </a:bodyPr>
          <a:lstStyle/>
          <a:p>
            <a:pPr algn="ctr"/>
            <a:r>
              <a:rPr lang="fr-FR" sz="1600" b="1" dirty="0">
                <a:solidFill>
                  <a:schemeClr val="bg1"/>
                </a:solidFill>
                <a:latin typeface="Ubisoft Sans" panose="02000504030000020004" pitchFamily="2" charset="-78"/>
                <a:cs typeface="Ubisoft Sans" panose="02000504030000020004" pitchFamily="2" charset="-78"/>
              </a:rPr>
              <a:t>Data to </a:t>
            </a:r>
            <a:r>
              <a:rPr lang="fr-FR" sz="1600" b="1" dirty="0" err="1">
                <a:solidFill>
                  <a:schemeClr val="bg1"/>
                </a:solidFill>
                <a:latin typeface="Ubisoft Sans" panose="02000504030000020004" pitchFamily="2" charset="-78"/>
                <a:cs typeface="Ubisoft Sans" panose="02000504030000020004" pitchFamily="2" charset="-78"/>
              </a:rPr>
              <a:t>Text</a:t>
            </a:r>
            <a:r>
              <a:rPr lang="fr-FR" sz="1600" b="1" dirty="0">
                <a:solidFill>
                  <a:schemeClr val="bg1"/>
                </a:solidFill>
                <a:latin typeface="Ubisoft Sans" panose="02000504030000020004" pitchFamily="2" charset="-78"/>
                <a:cs typeface="Ubisoft Sans" panose="02000504030000020004" pitchFamily="2" charset="-78"/>
              </a:rPr>
              <a:t> </a:t>
            </a:r>
            <a:r>
              <a:rPr lang="fr-FR" sz="1600" b="1" dirty="0" err="1">
                <a:solidFill>
                  <a:schemeClr val="bg1"/>
                </a:solidFill>
                <a:latin typeface="Ubisoft Sans" panose="02000504030000020004" pitchFamily="2" charset="-78"/>
                <a:cs typeface="Ubisoft Sans" panose="02000504030000020004" pitchFamily="2" charset="-78"/>
              </a:rPr>
              <a:t>Generation</a:t>
            </a:r>
            <a:endParaRPr lang="fr-FR" sz="1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nlpway.files.wordpress.com/2019/09/image-2.png?w=9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2448625"/>
            <a:ext cx="9429750" cy="29813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0340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Positional encoding</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30093" y="3008517"/>
            <a:ext cx="5061947" cy="923330"/>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Positional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encoding’s</a:t>
            </a:r>
            <a:r>
              <a:rPr lang="fr-FR" dirty="0">
                <a:latin typeface="Ubisoft Sans" panose="02000504030000020004" pitchFamily="2" charset="-78"/>
                <a:cs typeface="Ubisoft Sans" panose="02000504030000020004" pitchFamily="2" charset="-78"/>
              </a:rPr>
              <a:t> </a:t>
            </a:r>
            <a:r>
              <a:rPr lang="en-US" dirty="0">
                <a:latin typeface="Ubisoft Sans" panose="02000504030000020004" pitchFamily="2" charset="-78"/>
                <a:cs typeface="Ubisoft Sans" panose="02000504030000020004" pitchFamily="2" charset="-78"/>
              </a:rPr>
              <a:t>goal is to add information of the word position in the sentence to the embedding vector without altering it too much.</a:t>
            </a:r>
            <a:endParaRPr lang="fr-FR" dirty="0">
              <a:latin typeface="Ubisoft Sans" panose="02000504030000020004" pitchFamily="2" charset="-78"/>
              <a:cs typeface="Ubisoft Sans" panose="02000504030000020004" pitchFamily="2" charset="-78"/>
            </a:endParaRPr>
          </a:p>
        </p:txBody>
      </p:sp>
      <p:sp>
        <p:nvSpPr>
          <p:cNvPr id="15" name="Rectangle 14"/>
          <p:cNvSpPr/>
          <p:nvPr/>
        </p:nvSpPr>
        <p:spPr>
          <a:xfrm>
            <a:off x="2063780" y="5970652"/>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5"/>
              </a:rPr>
              <a:t>http://jalammar.github.io/illustrated-transformer/</a:t>
            </a:r>
            <a:endParaRPr lang="fr-FR" sz="1200" dirty="0">
              <a:latin typeface="Ubisoft Sans" panose="02000504030000020004" pitchFamily="2" charset="-78"/>
              <a:cs typeface="Ubisoft Sans" panose="02000504030000020004" pitchFamily="2" charset="-78"/>
            </a:endParaRPr>
          </a:p>
        </p:txBody>
      </p:sp>
      <p:sp>
        <p:nvSpPr>
          <p:cNvPr id="18" name="TextBox 17"/>
          <p:cNvSpPr txBox="1"/>
          <p:nvPr/>
        </p:nvSpPr>
        <p:spPr>
          <a:xfrm>
            <a:off x="6662664" y="5635564"/>
            <a:ext cx="5223220" cy="276999"/>
          </a:xfrm>
          <a:prstGeom prst="rect">
            <a:avLst/>
          </a:prstGeom>
          <a:noFill/>
        </p:spPr>
        <p:txBody>
          <a:bodyPr wrap="square" rtlCol="0">
            <a:spAutoFit/>
          </a:bodyPr>
          <a:lstStyle/>
          <a:p>
            <a:pPr algn="ctr"/>
            <a:r>
              <a:rPr lang="fr-FR" sz="1200" i="1" dirty="0" err="1">
                <a:latin typeface="Ubisoft Sans" panose="02000504030000020004" pitchFamily="2" charset="-78"/>
                <a:cs typeface="Ubisoft Sans" panose="02000504030000020004" pitchFamily="2" charset="-78"/>
              </a:rPr>
              <a:t>Positional</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encoding</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integrates</a:t>
            </a:r>
            <a:r>
              <a:rPr lang="fr-FR" sz="1200" i="1" dirty="0">
                <a:latin typeface="Ubisoft Sans" panose="02000504030000020004" pitchFamily="2" charset="-78"/>
                <a:cs typeface="Ubisoft Sans" panose="02000504030000020004" pitchFamily="2" charset="-78"/>
              </a:rPr>
              <a:t> the position of a </a:t>
            </a:r>
            <a:r>
              <a:rPr lang="fr-FR" sz="1200" i="1" dirty="0" err="1">
                <a:latin typeface="Ubisoft Sans" panose="02000504030000020004" pitchFamily="2" charset="-78"/>
                <a:cs typeface="Ubisoft Sans" panose="02000504030000020004" pitchFamily="2" charset="-78"/>
              </a:rPr>
              <a:t>word</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inside</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its</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embedding</a:t>
            </a:r>
            <a:endParaRPr lang="fr-FR" sz="1200" i="1" dirty="0">
              <a:latin typeface="Ubisoft Sans" panose="02000504030000020004" pitchFamily="2" charset="-78"/>
              <a:cs typeface="Ubisoft Sans" panose="02000504030000020004" pitchFamily="2" charset="-78"/>
            </a:endParaRPr>
          </a:p>
        </p:txBody>
      </p:sp>
      <p:pic>
        <p:nvPicPr>
          <p:cNvPr id="16" name="Picture 2" descr="http://localhost:8000/resources/positional_encodi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9628" y="2687059"/>
            <a:ext cx="4449292" cy="275191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030092" y="4347870"/>
            <a:ext cx="5061947" cy="923330"/>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As a </a:t>
            </a:r>
            <a:r>
              <a:rPr lang="fr-FR" dirty="0" err="1">
                <a:latin typeface="Ubisoft Sans" panose="02000504030000020004" pitchFamily="2" charset="-78"/>
                <a:cs typeface="Ubisoft Sans" panose="02000504030000020004" pitchFamily="2" charset="-78"/>
              </a:rPr>
              <a:t>result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 has to </a:t>
            </a:r>
            <a:r>
              <a:rPr lang="fr-FR" dirty="0" err="1">
                <a:latin typeface="Ubisoft Sans" panose="02000504030000020004" pitchFamily="2" charset="-78"/>
                <a:cs typeface="Ubisoft Sans" panose="02000504030000020004" pitchFamily="2" charset="-78"/>
              </a:rPr>
              <a:t>modify</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actual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a:t>
            </a:r>
            <a:r>
              <a:rPr lang="fr-FR" dirty="0">
                <a:latin typeface="Ubisoft Sans" panose="02000504030000020004" pitchFamily="2" charset="-78"/>
                <a:cs typeface="Ubisoft Sans" panose="02000504030000020004" pitchFamily="2" charset="-78"/>
              </a:rPr>
              <a:t> by </a:t>
            </a:r>
            <a:r>
              <a:rPr lang="fr-FR" dirty="0" err="1">
                <a:latin typeface="Ubisoft Sans" panose="02000504030000020004" pitchFamily="2" charset="-78"/>
                <a:cs typeface="Ubisoft Sans" panose="02000504030000020004" pitchFamily="2" charset="-78"/>
              </a:rPr>
              <a:t>summing</a:t>
            </a:r>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positional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vector</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a:t>
            </a:r>
          </a:p>
        </p:txBody>
      </p:sp>
      <p:grpSp>
        <p:nvGrpSpPr>
          <p:cNvPr id="24" name="Group 23"/>
          <p:cNvGrpSpPr/>
          <p:nvPr/>
        </p:nvGrpSpPr>
        <p:grpSpPr>
          <a:xfrm>
            <a:off x="0" y="-9963"/>
            <a:ext cx="12201624" cy="1333500"/>
            <a:chOff x="0" y="-9963"/>
            <a:chExt cx="12201624" cy="1333500"/>
          </a:xfrm>
        </p:grpSpPr>
        <p:grpSp>
          <p:nvGrpSpPr>
            <p:cNvPr id="25" name="Group 24"/>
            <p:cNvGrpSpPr/>
            <p:nvPr/>
          </p:nvGrpSpPr>
          <p:grpSpPr>
            <a:xfrm>
              <a:off x="0" y="-9963"/>
              <a:ext cx="12201624" cy="1333500"/>
              <a:chOff x="0" y="-9963"/>
              <a:chExt cx="12201624" cy="1333500"/>
            </a:xfrm>
          </p:grpSpPr>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8" name="Rectangle 27"/>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23544493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Positional encoding</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101189" y="3799593"/>
            <a:ext cx="5981700" cy="2105025"/>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1524787" y="2737479"/>
                <a:ext cx="9134504" cy="923330"/>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Given a position </a:t>
                </a:r>
                <a14:m>
                  <m:oMath xmlns:m="http://schemas.openxmlformats.org/officeDocument/2006/math">
                    <m:r>
                      <a:rPr lang="fr-FR" b="0" i="1" smtClean="0">
                        <a:latin typeface="Cambria Math" panose="02040503050406030204" pitchFamily="18" charset="0"/>
                        <a:cs typeface="Ubisoft Sans" panose="02000504030000020004" pitchFamily="2" charset="-78"/>
                      </a:rPr>
                      <m:t>𝑝𝑜𝑠</m:t>
                    </m:r>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its</a:t>
                </a:r>
                <a:r>
                  <a:rPr lang="fr-FR" dirty="0">
                    <a:latin typeface="Ubisoft Sans" panose="02000504030000020004" pitchFamily="2" charset="-78"/>
                    <a:cs typeface="Ubisoft Sans" panose="02000504030000020004" pitchFamily="2" charset="-78"/>
                  </a:rPr>
                  <a:t> index </a:t>
                </a:r>
                <a14:m>
                  <m:oMath xmlns:m="http://schemas.openxmlformats.org/officeDocument/2006/math">
                    <m:r>
                      <a:rPr lang="fr-FR" b="0" i="1" smtClean="0">
                        <a:latin typeface="Cambria Math" panose="02040503050406030204" pitchFamily="18" charset="0"/>
                        <a:cs typeface="Ubisoft Sans" panose="02000504030000020004" pitchFamily="2" charset="-78"/>
                      </a:rPr>
                      <m:t>𝑖</m:t>
                    </m:r>
                  </m:oMath>
                </a14:m>
                <a:r>
                  <a:rPr lang="fr-FR" dirty="0">
                    <a:latin typeface="Ubisoft Sans" panose="02000504030000020004" pitchFamily="2" charset="-78"/>
                    <a:cs typeface="Ubisoft Sans" panose="02000504030000020004" pitchFamily="2" charset="-78"/>
                  </a:rPr>
                  <a:t> in the </a:t>
                </a:r>
                <a:r>
                  <a:rPr lang="fr-FR" dirty="0" err="1">
                    <a:latin typeface="Ubisoft Sans" panose="02000504030000020004" pitchFamily="2" charset="-78"/>
                    <a:cs typeface="Ubisoft Sans" panose="02000504030000020004" pitchFamily="2" charset="-78"/>
                  </a:rPr>
                  <a:t>embedding</a:t>
                </a:r>
                <a:r>
                  <a:rPr lang="fr-FR" dirty="0">
                    <a:latin typeface="Ubisoft Sans" panose="02000504030000020004" pitchFamily="2" charset="-78"/>
                    <a:cs typeface="Ubisoft Sans" panose="02000504030000020004" pitchFamily="2" charset="-78"/>
                  </a:rPr>
                  <a:t> dimension and the </a:t>
                </a:r>
                <a:r>
                  <a:rPr lang="fr-FR" dirty="0" err="1">
                    <a:latin typeface="Ubisoft Sans" panose="02000504030000020004" pitchFamily="2" charset="-78"/>
                    <a:cs typeface="Ubisoft Sans" panose="02000504030000020004" pitchFamily="2" charset="-78"/>
                  </a:rPr>
                  <a:t>dimensional</a:t>
                </a:r>
                <a:r>
                  <a:rPr lang="fr-FR" dirty="0">
                    <a:latin typeface="Ubisoft Sans" panose="02000504030000020004" pitchFamily="2" charset="-78"/>
                    <a:cs typeface="Ubisoft Sans" panose="02000504030000020004" pitchFamily="2" charset="-78"/>
                  </a:rPr>
                  <a:t> size of the </a:t>
                </a:r>
                <a:r>
                  <a:rPr lang="fr-FR" dirty="0" err="1">
                    <a:latin typeface="Ubisoft Sans" panose="02000504030000020004" pitchFamily="2" charset="-78"/>
                    <a:cs typeface="Ubisoft Sans" panose="02000504030000020004" pitchFamily="2" charset="-78"/>
                  </a:rPr>
                  <a:t>vector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we’re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working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with</a:t>
                </a:r>
                <a:r>
                  <a:rPr lang="fr-FR" dirty="0">
                    <a:latin typeface="Ubisoft Sans" panose="02000504030000020004" pitchFamily="2" charset="-78"/>
                    <a:cs typeface="Ubisoft Sans" panose="02000504030000020004" pitchFamily="2" charset="-78"/>
                  </a:rPr>
                  <a:t> </a:t>
                </a:r>
                <a14:m>
                  <m:oMath xmlns:m="http://schemas.openxmlformats.org/officeDocument/2006/math">
                    <m:sSub>
                      <m:sSubPr>
                        <m:ctrlPr>
                          <a:rPr lang="fr-FR"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𝑑</m:t>
                        </m:r>
                      </m:e>
                      <m:sub>
                        <m:r>
                          <a:rPr lang="fr-FR" b="0" i="1" smtClean="0">
                            <a:latin typeface="Cambria Math" panose="02040503050406030204" pitchFamily="18" charset="0"/>
                            <a:cs typeface="Ubisoft Sans" panose="02000504030000020004" pitchFamily="2" charset="-78"/>
                          </a:rPr>
                          <m:t>𝑚𝑜𝑑𝑒𝑙</m:t>
                        </m:r>
                      </m:sub>
                    </m:sSub>
                  </m:oMath>
                </a14:m>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positional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encodings</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obtained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using</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following</a:t>
                </a:r>
                <a:r>
                  <a:rPr lang="fr-FR" dirty="0">
                    <a:latin typeface="Ubisoft Sans" panose="02000504030000020004" pitchFamily="2" charset="-78"/>
                    <a:cs typeface="Ubisoft Sans" panose="02000504030000020004" pitchFamily="2" charset="-78"/>
                  </a:rPr>
                  <a:t>:</a:t>
                </a:r>
              </a:p>
            </p:txBody>
          </p:sp>
        </mc:Choice>
        <mc:Fallback xmlns="">
          <p:sp>
            <p:nvSpPr>
              <p:cNvPr id="19" name="Rectangle 18"/>
              <p:cNvSpPr>
                <a:spLocks noRot="1" noChangeAspect="1" noMove="1" noResize="1" noEditPoints="1" noAdjustHandles="1" noChangeArrowheads="1" noChangeShapeType="1" noTextEdit="1"/>
              </p:cNvSpPr>
              <p:nvPr/>
            </p:nvSpPr>
            <p:spPr>
              <a:xfrm>
                <a:off x="1524787" y="2737479"/>
                <a:ext cx="9134504" cy="923330"/>
              </a:xfrm>
              <a:prstGeom prst="rect">
                <a:avLst/>
              </a:prstGeom>
              <a:blipFill>
                <a:blip r:embed="rId7"/>
                <a:stretch>
                  <a:fillRect l="-534" t="-3289" r="-534" b="-9211"/>
                </a:stretch>
              </a:blipFill>
            </p:spPr>
            <p:txBody>
              <a:bodyPr/>
              <a:lstStyle/>
              <a:p>
                <a:r>
                  <a:rPr lang="fr-FR">
                    <a:noFill/>
                  </a:rPr>
                  <a:t> </a:t>
                </a:r>
              </a:p>
            </p:txBody>
          </p:sp>
        </mc:Fallback>
      </mc:AlternateContent>
      <p:grpSp>
        <p:nvGrpSpPr>
          <p:cNvPr id="18" name="Group 17"/>
          <p:cNvGrpSpPr/>
          <p:nvPr/>
        </p:nvGrpSpPr>
        <p:grpSpPr>
          <a:xfrm>
            <a:off x="0" y="-9963"/>
            <a:ext cx="12201624" cy="1333500"/>
            <a:chOff x="0" y="-9963"/>
            <a:chExt cx="12201624" cy="1333500"/>
          </a:xfrm>
        </p:grpSpPr>
        <p:grpSp>
          <p:nvGrpSpPr>
            <p:cNvPr id="20" name="Group 19"/>
            <p:cNvGrpSpPr/>
            <p:nvPr/>
          </p:nvGrpSpPr>
          <p:grpSpPr>
            <a:xfrm>
              <a:off x="0" y="-9963"/>
              <a:ext cx="12201624" cy="1333500"/>
              <a:chOff x="0" y="-9963"/>
              <a:chExt cx="12201624" cy="1333500"/>
            </a:xfrm>
          </p:grpSpPr>
          <p:pic>
            <p:nvPicPr>
              <p:cNvPr id="22" name="Picture 21"/>
              <p:cNvPicPr>
                <a:picLocks noChangeAspect="1"/>
              </p:cNvPicPr>
              <p:nvPr/>
            </p:nvPicPr>
            <p:blipFill rotWithShape="1">
              <a:blip r:embed="rId8"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3" name="Rectangle 22"/>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TextBox 20"/>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3437015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Positional encoding</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524787" y="2737479"/>
            <a:ext cx="9134504"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As a </a:t>
            </a:r>
            <a:r>
              <a:rPr lang="fr-FR" dirty="0" err="1">
                <a:latin typeface="Ubisoft Sans" panose="02000504030000020004" pitchFamily="2" charset="-78"/>
                <a:cs typeface="Ubisoft Sans" panose="02000504030000020004" pitchFamily="2" charset="-78"/>
              </a:rPr>
              <a:t>result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previous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upgraded</a:t>
            </a:r>
            <a:r>
              <a:rPr lang="fr-FR" dirty="0">
                <a:latin typeface="Ubisoft Sans" panose="02000504030000020004" pitchFamily="2" charset="-78"/>
                <a:cs typeface="Ubisoft Sans" panose="02000504030000020004" pitchFamily="2" charset="-78"/>
              </a:rPr>
              <a:t> by </a:t>
            </a:r>
            <a:r>
              <a:rPr lang="fr-FR" dirty="0" err="1">
                <a:latin typeface="Ubisoft Sans" panose="02000504030000020004" pitchFamily="2" charset="-78"/>
                <a:cs typeface="Ubisoft Sans" panose="02000504030000020004" pitchFamily="2" charset="-78"/>
              </a:rPr>
              <a:t>being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summed</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positional</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encoding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vectors</a:t>
            </a:r>
            <a:r>
              <a:rPr lang="fr-FR" dirty="0">
                <a:latin typeface="Ubisoft Sans" panose="02000504030000020004" pitchFamily="2" charset="-78"/>
                <a:cs typeface="Ubisoft Sans" panose="02000504030000020004" pitchFamily="2" charset="-78"/>
              </a:rPr>
              <a:t>:</a:t>
            </a:r>
          </a:p>
        </p:txBody>
      </p:sp>
      <p:pic>
        <p:nvPicPr>
          <p:cNvPr id="3" name="Picture 2"/>
          <p:cNvPicPr>
            <a:picLocks noChangeAspect="1"/>
          </p:cNvPicPr>
          <p:nvPr/>
        </p:nvPicPr>
        <p:blipFill>
          <a:blip r:embed="rId5"/>
          <a:stretch>
            <a:fillRect/>
          </a:stretch>
        </p:blipFill>
        <p:spPr>
          <a:xfrm>
            <a:off x="1585898" y="3961625"/>
            <a:ext cx="9012282" cy="1442818"/>
          </a:xfrm>
          <a:prstGeom prst="rect">
            <a:avLst/>
          </a:prstGeom>
        </p:spPr>
      </p:pic>
      <p:grpSp>
        <p:nvGrpSpPr>
          <p:cNvPr id="18" name="Group 17"/>
          <p:cNvGrpSpPr/>
          <p:nvPr/>
        </p:nvGrpSpPr>
        <p:grpSpPr>
          <a:xfrm>
            <a:off x="0" y="-9963"/>
            <a:ext cx="12201624" cy="1333500"/>
            <a:chOff x="0" y="-9963"/>
            <a:chExt cx="12201624" cy="1333500"/>
          </a:xfrm>
        </p:grpSpPr>
        <p:grpSp>
          <p:nvGrpSpPr>
            <p:cNvPr id="20" name="Group 19"/>
            <p:cNvGrpSpPr/>
            <p:nvPr/>
          </p:nvGrpSpPr>
          <p:grpSpPr>
            <a:xfrm>
              <a:off x="0" y="-9963"/>
              <a:ext cx="12201624" cy="1333500"/>
              <a:chOff x="0" y="-9963"/>
              <a:chExt cx="12201624" cy="1333500"/>
            </a:xfrm>
          </p:grpSpPr>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3" name="Rectangle 22"/>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TextBox 20"/>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3034039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Positional encoding</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jalammar.github.io/images/t/attention-is-all-you-need-positional-encod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832" y="2309065"/>
            <a:ext cx="6201772" cy="36966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126562" y="6005687"/>
            <a:ext cx="6418032" cy="276999"/>
          </a:xfrm>
          <a:prstGeom prst="rect">
            <a:avLst/>
          </a:prstGeom>
          <a:noFill/>
        </p:spPr>
        <p:txBody>
          <a:bodyPr wrap="square" rtlCol="0">
            <a:spAutoFit/>
          </a:bodyPr>
          <a:lstStyle/>
          <a:p>
            <a:pPr algn="ctr"/>
            <a:r>
              <a:rPr lang="fr-FR" sz="1200" i="1" dirty="0" err="1">
                <a:latin typeface="Ubisoft Sans" panose="02000504030000020004" pitchFamily="2" charset="-78"/>
                <a:cs typeface="Ubisoft Sans" panose="02000504030000020004" pitchFamily="2" charset="-78"/>
              </a:rPr>
              <a:t>Positional</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encoding</a:t>
            </a:r>
            <a:r>
              <a:rPr lang="fr-FR" sz="1200" i="1" dirty="0">
                <a:latin typeface="Ubisoft Sans" panose="02000504030000020004" pitchFamily="2" charset="-78"/>
                <a:cs typeface="Ubisoft Sans" panose="02000504030000020004" pitchFamily="2" charset="-78"/>
              </a:rPr>
              <a:t> values for </a:t>
            </a:r>
            <a:r>
              <a:rPr lang="fr-FR" sz="1200" i="1" dirty="0" err="1">
                <a:latin typeface="Ubisoft Sans" panose="02000504030000020004" pitchFamily="2" charset="-78"/>
                <a:cs typeface="Ubisoft Sans" panose="02000504030000020004" pitchFamily="2" charset="-78"/>
              </a:rPr>
              <a:t>different</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token</a:t>
            </a:r>
            <a:r>
              <a:rPr lang="fr-FR" sz="1200" i="1" dirty="0">
                <a:latin typeface="Ubisoft Sans" panose="02000504030000020004" pitchFamily="2" charset="-78"/>
                <a:cs typeface="Ubisoft Sans" panose="02000504030000020004" pitchFamily="2" charset="-78"/>
              </a:rPr>
              <a:t> positions</a:t>
            </a:r>
          </a:p>
        </p:txBody>
      </p:sp>
      <p:grpSp>
        <p:nvGrpSpPr>
          <p:cNvPr id="19" name="Group 18"/>
          <p:cNvGrpSpPr/>
          <p:nvPr/>
        </p:nvGrpSpPr>
        <p:grpSpPr>
          <a:xfrm>
            <a:off x="0" y="-9963"/>
            <a:ext cx="12201624" cy="1333500"/>
            <a:chOff x="0" y="-9963"/>
            <a:chExt cx="12201624" cy="1333500"/>
          </a:xfrm>
        </p:grpSpPr>
        <p:grpSp>
          <p:nvGrpSpPr>
            <p:cNvPr id="20" name="Group 19"/>
            <p:cNvGrpSpPr/>
            <p:nvPr/>
          </p:nvGrpSpPr>
          <p:grpSpPr>
            <a:xfrm>
              <a:off x="0" y="-9963"/>
              <a:ext cx="12201624" cy="1333500"/>
              <a:chOff x="0" y="-9963"/>
              <a:chExt cx="12201624" cy="1333500"/>
            </a:xfrm>
          </p:grpSpPr>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3" name="Rectangle 22"/>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TextBox 20"/>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984837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474023" y="2929196"/>
            <a:ext cx="7236034"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Similarly to attention, self-attention helps the encoders to identify the relevant part of the input they should encode.</a:t>
            </a:r>
            <a:endParaRPr lang="fr-FR" b="1" dirty="0">
              <a:latin typeface="Ubisoft Sans" panose="02000504030000020004" pitchFamily="2" charset="-78"/>
              <a:cs typeface="Ubisoft Sans" panose="02000504030000020004" pitchFamily="2" charset="-78"/>
            </a:endParaRPr>
          </a:p>
        </p:txBody>
      </p:sp>
      <p:sp>
        <p:nvSpPr>
          <p:cNvPr id="15" name="Rectangle 14"/>
          <p:cNvSpPr/>
          <p:nvPr/>
        </p:nvSpPr>
        <p:spPr>
          <a:xfrm>
            <a:off x="2490698" y="3879294"/>
            <a:ext cx="7236034"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first step of this mechanism is to create three vectors for each of the encoder’s input vector.</a:t>
            </a:r>
            <a:endParaRPr lang="fr-FR" b="1" dirty="0">
              <a:latin typeface="Ubisoft Sans" panose="02000504030000020004" pitchFamily="2" charset="-78"/>
              <a:cs typeface="Ubisoft Sans" panose="02000504030000020004" pitchFamily="2" charset="-78"/>
            </a:endParaRPr>
          </a:p>
        </p:txBody>
      </p:sp>
      <p:sp>
        <p:nvSpPr>
          <p:cNvPr id="16" name="Rectangle 15"/>
          <p:cNvSpPr/>
          <p:nvPr/>
        </p:nvSpPr>
        <p:spPr>
          <a:xfrm>
            <a:off x="2490698" y="4854859"/>
            <a:ext cx="7236034"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Those vectors are called a </a:t>
            </a:r>
            <a:r>
              <a:rPr lang="en-US" dirty="0">
                <a:solidFill>
                  <a:srgbClr val="AF5FE0"/>
                </a:solidFill>
                <a:latin typeface="Ubisoft Sans" panose="02000504030000020004" pitchFamily="2" charset="-78"/>
                <a:cs typeface="Ubisoft Sans" panose="02000504030000020004" pitchFamily="2" charset="-78"/>
              </a:rPr>
              <a:t>Query vector</a:t>
            </a:r>
            <a:r>
              <a:rPr lang="en-US" dirty="0">
                <a:latin typeface="Ubisoft Sans" panose="02000504030000020004" pitchFamily="2" charset="-78"/>
                <a:cs typeface="Ubisoft Sans" panose="02000504030000020004" pitchFamily="2" charset="-78"/>
              </a:rPr>
              <a:t>, a </a:t>
            </a:r>
            <a:r>
              <a:rPr lang="en-US" dirty="0">
                <a:solidFill>
                  <a:srgbClr val="F49937"/>
                </a:solidFill>
                <a:latin typeface="Ubisoft Sans" panose="02000504030000020004" pitchFamily="2" charset="-78"/>
                <a:cs typeface="Ubisoft Sans" panose="02000504030000020004" pitchFamily="2" charset="-78"/>
              </a:rPr>
              <a:t>Key vector </a:t>
            </a:r>
            <a:r>
              <a:rPr lang="en-US" dirty="0">
                <a:latin typeface="Ubisoft Sans" panose="02000504030000020004" pitchFamily="2" charset="-78"/>
                <a:cs typeface="Ubisoft Sans" panose="02000504030000020004" pitchFamily="2" charset="-78"/>
              </a:rPr>
              <a:t>and a </a:t>
            </a:r>
            <a:r>
              <a:rPr lang="en-US" dirty="0">
                <a:solidFill>
                  <a:srgbClr val="6BB4FA"/>
                </a:solidFill>
                <a:latin typeface="Ubisoft Sans" panose="02000504030000020004" pitchFamily="2" charset="-78"/>
                <a:cs typeface="Ubisoft Sans" panose="02000504030000020004" pitchFamily="2" charset="-78"/>
              </a:rPr>
              <a:t>Value vector</a:t>
            </a:r>
            <a:r>
              <a:rPr lang="en-US" dirty="0">
                <a:latin typeface="Ubisoft Sans" panose="02000504030000020004" pitchFamily="2" charset="-78"/>
                <a:cs typeface="Ubisoft Sans" panose="02000504030000020004" pitchFamily="2" charset="-78"/>
              </a:rPr>
              <a:t>.</a:t>
            </a:r>
            <a:endParaRPr lang="fr-FR" b="1" dirty="0">
              <a:latin typeface="Ubisoft Sans" panose="02000504030000020004" pitchFamily="2" charset="-78"/>
              <a:cs typeface="Ubisoft Sans" panose="02000504030000020004" pitchFamily="2" charset="-78"/>
            </a:endParaRPr>
          </a:p>
        </p:txBody>
      </p:sp>
      <p:grpSp>
        <p:nvGrpSpPr>
          <p:cNvPr id="21" name="Group 20"/>
          <p:cNvGrpSpPr/>
          <p:nvPr/>
        </p:nvGrpSpPr>
        <p:grpSpPr>
          <a:xfrm>
            <a:off x="0" y="-9963"/>
            <a:ext cx="12201624" cy="1333500"/>
            <a:chOff x="0" y="-9963"/>
            <a:chExt cx="12201624" cy="1333500"/>
          </a:xfrm>
        </p:grpSpPr>
        <p:grpSp>
          <p:nvGrpSpPr>
            <p:cNvPr id="22" name="Group 21"/>
            <p:cNvGrpSpPr/>
            <p:nvPr/>
          </p:nvGrpSpPr>
          <p:grpSpPr>
            <a:xfrm>
              <a:off x="0" y="-9963"/>
              <a:ext cx="12201624" cy="1333500"/>
              <a:chOff x="0" y="-9963"/>
              <a:chExt cx="12201624" cy="1333500"/>
            </a:xfrm>
          </p:grpSpPr>
          <p:pic>
            <p:nvPicPr>
              <p:cNvPr id="24"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5" name="Rectangle 24"/>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TextBox 22"/>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665609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jalammar.github.io/images/t/transformer_self_attention_vector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7516" y="2309065"/>
            <a:ext cx="5722397" cy="36100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899698" y="5832153"/>
            <a:ext cx="6418032" cy="276999"/>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All </a:t>
            </a:r>
            <a:r>
              <a:rPr lang="fr-FR" sz="1200" i="1" dirty="0" err="1">
                <a:latin typeface="Ubisoft Sans" panose="02000504030000020004" pitchFamily="2" charset="-78"/>
                <a:cs typeface="Ubisoft Sans" panose="02000504030000020004" pitchFamily="2" charset="-78"/>
              </a:rPr>
              <a:t>vectors</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needed</a:t>
            </a:r>
            <a:r>
              <a:rPr lang="fr-FR" sz="1200" i="1" dirty="0">
                <a:latin typeface="Ubisoft Sans" panose="02000504030000020004" pitchFamily="2" charset="-78"/>
                <a:cs typeface="Ubisoft Sans" panose="02000504030000020004" pitchFamily="2" charset="-78"/>
              </a:rPr>
              <a:t> for the self-attention </a:t>
            </a:r>
            <a:r>
              <a:rPr lang="fr-FR" sz="1200" i="1" dirty="0" err="1">
                <a:latin typeface="Ubisoft Sans" panose="02000504030000020004" pitchFamily="2" charset="-78"/>
                <a:cs typeface="Ubisoft Sans" panose="02000504030000020004" pitchFamily="2" charset="-78"/>
              </a:rPr>
              <a:t>mechanism</a:t>
            </a:r>
            <a:endParaRPr lang="fr-FR" sz="1200" i="1" dirty="0">
              <a:latin typeface="Ubisoft Sans" panose="02000504030000020004" pitchFamily="2" charset="-78"/>
              <a:cs typeface="Ubisoft Sans" panose="02000504030000020004" pitchFamily="2" charset="-78"/>
            </a:endParaRPr>
          </a:p>
        </p:txBody>
      </p:sp>
      <p:sp>
        <p:nvSpPr>
          <p:cNvPr id="19" name="Rectangle 18"/>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http://jalammar.github.io/illustrated-transformer/</a:t>
            </a:r>
            <a:endParaRPr lang="fr-FR" sz="1200"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0129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jalammar.github.io/images/t/transformer_self_attention_vector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8099" y="2360636"/>
            <a:ext cx="5722397" cy="36100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930281" y="5832153"/>
            <a:ext cx="6418032" cy="276999"/>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All </a:t>
            </a:r>
            <a:r>
              <a:rPr lang="fr-FR" sz="1200" i="1" dirty="0" err="1">
                <a:latin typeface="Ubisoft Sans" panose="02000504030000020004" pitchFamily="2" charset="-78"/>
                <a:cs typeface="Ubisoft Sans" panose="02000504030000020004" pitchFamily="2" charset="-78"/>
              </a:rPr>
              <a:t>vectors</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needed</a:t>
            </a:r>
            <a:r>
              <a:rPr lang="fr-FR" sz="1200" i="1" dirty="0">
                <a:latin typeface="Ubisoft Sans" panose="02000504030000020004" pitchFamily="2" charset="-78"/>
                <a:cs typeface="Ubisoft Sans" panose="02000504030000020004" pitchFamily="2" charset="-78"/>
              </a:rPr>
              <a:t> for the self-attention </a:t>
            </a:r>
            <a:r>
              <a:rPr lang="fr-FR" sz="1200" i="1" dirty="0" err="1">
                <a:latin typeface="Ubisoft Sans" panose="02000504030000020004" pitchFamily="2" charset="-78"/>
                <a:cs typeface="Ubisoft Sans" panose="02000504030000020004" pitchFamily="2" charset="-78"/>
              </a:rPr>
              <a:t>mechanism</a:t>
            </a:r>
            <a:endParaRPr lang="fr-FR" sz="1200" i="1"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4" name="Rectangle 13"/>
              <p:cNvSpPr/>
              <p:nvPr/>
            </p:nvSpPr>
            <p:spPr>
              <a:xfrm>
                <a:off x="300435" y="2689870"/>
                <a:ext cx="5629846" cy="1201226"/>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Those vectors are directly linked to matrices </a:t>
                </a:r>
                <a14:m>
                  <m:oMath xmlns:m="http://schemas.openxmlformats.org/officeDocument/2006/math">
                    <m:sSup>
                      <m:sSupPr>
                        <m:ctrlPr>
                          <a:rPr lang="en-US" i="1" smtClean="0">
                            <a:solidFill>
                              <a:srgbClr val="AF5FE0"/>
                            </a:solidFill>
                            <a:latin typeface="Cambria Math" panose="02040503050406030204" pitchFamily="18" charset="0"/>
                            <a:cs typeface="Ubisoft Sans" panose="02000504030000020004" pitchFamily="2" charset="-78"/>
                          </a:rPr>
                        </m:ctrlPr>
                      </m:sSupPr>
                      <m:e>
                        <m:r>
                          <a:rPr lang="fr-FR" b="0" i="1" smtClean="0">
                            <a:solidFill>
                              <a:srgbClr val="AF5FE0"/>
                            </a:solidFill>
                            <a:latin typeface="Cambria Math" panose="02040503050406030204" pitchFamily="18" charset="0"/>
                            <a:cs typeface="Ubisoft Sans" panose="02000504030000020004" pitchFamily="2" charset="-78"/>
                          </a:rPr>
                          <m:t>𝑊</m:t>
                        </m:r>
                      </m:e>
                      <m:sup>
                        <m:r>
                          <a:rPr lang="fr-FR" b="0" i="1" smtClean="0">
                            <a:solidFill>
                              <a:srgbClr val="AF5FE0"/>
                            </a:solidFill>
                            <a:latin typeface="Cambria Math" panose="02040503050406030204" pitchFamily="18" charset="0"/>
                            <a:cs typeface="Ubisoft Sans" panose="02000504030000020004" pitchFamily="2" charset="-78"/>
                          </a:rPr>
                          <m:t>𝑄</m:t>
                        </m:r>
                      </m:sup>
                    </m:sSup>
                  </m:oMath>
                </a14:m>
                <a:r>
                  <a:rPr lang="fr-FR" dirty="0">
                    <a:latin typeface="Ubisoft Sans" panose="02000504030000020004" pitchFamily="2" charset="-78"/>
                    <a:cs typeface="Ubisoft Sans" panose="02000504030000020004" pitchFamily="2" charset="-78"/>
                  </a:rPr>
                  <a:t>, </a:t>
                </a:r>
                <a14:m>
                  <m:oMath xmlns:m="http://schemas.openxmlformats.org/officeDocument/2006/math">
                    <m:sSup>
                      <m:sSupPr>
                        <m:ctrlPr>
                          <a:rPr lang="fr-FR" i="1" smtClean="0">
                            <a:solidFill>
                              <a:srgbClr val="F49937"/>
                            </a:solidFill>
                            <a:latin typeface="Cambria Math" panose="02040503050406030204" pitchFamily="18" charset="0"/>
                            <a:cs typeface="Ubisoft Sans" panose="02000504030000020004" pitchFamily="2" charset="-78"/>
                          </a:rPr>
                        </m:ctrlPr>
                      </m:sSupPr>
                      <m:e>
                        <m:r>
                          <a:rPr lang="fr-FR" b="0" i="1" smtClean="0">
                            <a:solidFill>
                              <a:srgbClr val="F49937"/>
                            </a:solidFill>
                            <a:latin typeface="Cambria Math" panose="02040503050406030204" pitchFamily="18" charset="0"/>
                            <a:cs typeface="Ubisoft Sans" panose="02000504030000020004" pitchFamily="2" charset="-78"/>
                          </a:rPr>
                          <m:t>𝑊</m:t>
                        </m:r>
                      </m:e>
                      <m:sup>
                        <m:r>
                          <a:rPr lang="fr-FR" b="0" i="1" smtClean="0">
                            <a:solidFill>
                              <a:srgbClr val="F49937"/>
                            </a:solidFill>
                            <a:latin typeface="Cambria Math" panose="02040503050406030204" pitchFamily="18" charset="0"/>
                            <a:cs typeface="Ubisoft Sans" panose="02000504030000020004" pitchFamily="2" charset="-78"/>
                          </a:rPr>
                          <m:t>𝐾</m:t>
                        </m:r>
                      </m:sup>
                    </m:sSup>
                  </m:oMath>
                </a14:m>
                <a:r>
                  <a:rPr lang="fr-FR" dirty="0">
                    <a:latin typeface="Ubisoft Sans" panose="02000504030000020004" pitchFamily="2" charset="-78"/>
                    <a:cs typeface="Ubisoft Sans" panose="02000504030000020004" pitchFamily="2" charset="-78"/>
                  </a:rPr>
                  <a:t> and </a:t>
                </a:r>
                <a14:m>
                  <m:oMath xmlns:m="http://schemas.openxmlformats.org/officeDocument/2006/math">
                    <m:sSup>
                      <m:sSupPr>
                        <m:ctrlPr>
                          <a:rPr lang="fr-FR" i="1" smtClean="0">
                            <a:solidFill>
                              <a:srgbClr val="6BB4FA"/>
                            </a:solidFill>
                            <a:latin typeface="Cambria Math" panose="02040503050406030204" pitchFamily="18" charset="0"/>
                            <a:cs typeface="Ubisoft Sans" panose="02000504030000020004" pitchFamily="2" charset="-78"/>
                          </a:rPr>
                        </m:ctrlPr>
                      </m:sSupPr>
                      <m:e>
                        <m:r>
                          <a:rPr lang="fr-FR" b="0" i="1" smtClean="0">
                            <a:solidFill>
                              <a:srgbClr val="6BB4FA"/>
                            </a:solidFill>
                            <a:latin typeface="Cambria Math" panose="02040503050406030204" pitchFamily="18" charset="0"/>
                            <a:cs typeface="Ubisoft Sans" panose="02000504030000020004" pitchFamily="2" charset="-78"/>
                          </a:rPr>
                          <m:t>𝑊</m:t>
                        </m:r>
                      </m:e>
                      <m:sup>
                        <m:r>
                          <a:rPr lang="fr-FR" b="0" i="1" smtClean="0">
                            <a:solidFill>
                              <a:srgbClr val="6BB4FA"/>
                            </a:solidFill>
                            <a:latin typeface="Cambria Math" panose="02040503050406030204" pitchFamily="18" charset="0"/>
                            <a:cs typeface="Ubisoft Sans" panose="02000504030000020004" pitchFamily="2" charset="-78"/>
                          </a:rPr>
                          <m:t>𝑉</m:t>
                        </m:r>
                      </m:sup>
                    </m:sSup>
                  </m:oMath>
                </a14:m>
                <a:r>
                  <a:rPr lang="fr-FR" dirty="0">
                    <a:latin typeface="Ubisoft Sans" panose="02000504030000020004" pitchFamily="2" charset="-78"/>
                    <a:cs typeface="Ubisoft Sans" panose="02000504030000020004" pitchFamily="2" charset="-78"/>
                  </a:rPr>
                  <a:t>. In </a:t>
                </a:r>
                <a:r>
                  <a:rPr lang="fr-FR" dirty="0" err="1">
                    <a:latin typeface="Ubisoft Sans" panose="02000504030000020004" pitchFamily="2" charset="-78"/>
                    <a:cs typeface="Ubisoft Sans" panose="02000504030000020004" pitchFamily="2" charset="-78"/>
                  </a:rPr>
                  <a:t>fact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each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vector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obtained</a:t>
                </a:r>
                <a:r>
                  <a:rPr lang="fr-FR" dirty="0">
                    <a:latin typeface="Ubisoft Sans" panose="02000504030000020004" pitchFamily="2" charset="-78"/>
                    <a:cs typeface="Ubisoft Sans" panose="02000504030000020004" pitchFamily="2" charset="-78"/>
                  </a:rPr>
                  <a:t> by </a:t>
                </a:r>
                <a:r>
                  <a:rPr lang="fr-FR" dirty="0" err="1">
                    <a:latin typeface="Ubisoft Sans" panose="02000504030000020004" pitchFamily="2" charset="-78"/>
                    <a:cs typeface="Ubisoft Sans" panose="02000504030000020004" pitchFamily="2" charset="-78"/>
                  </a:rPr>
                  <a:t>computing</a:t>
                </a:r>
                <a:r>
                  <a:rPr lang="fr-FR" dirty="0">
                    <a:latin typeface="Ubisoft Sans" panose="02000504030000020004" pitchFamily="2" charset="-78"/>
                    <a:cs typeface="Ubisoft Sans" panose="02000504030000020004" pitchFamily="2" charset="-78"/>
                  </a:rPr>
                  <a:t> the dot </a:t>
                </a:r>
                <a:r>
                  <a:rPr lang="fr-FR" dirty="0" err="1">
                    <a:latin typeface="Ubisoft Sans" panose="02000504030000020004" pitchFamily="2" charset="-78"/>
                    <a:cs typeface="Ubisoft Sans" panose="02000504030000020004" pitchFamily="2" charset="-78"/>
                  </a:rPr>
                  <a:t>product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between</a:t>
                </a:r>
                <a:r>
                  <a:rPr lang="fr-FR" dirty="0">
                    <a:latin typeface="Ubisoft Sans" panose="02000504030000020004" pitchFamily="2" charset="-78"/>
                    <a:cs typeface="Ubisoft Sans" panose="02000504030000020004" pitchFamily="2" charset="-78"/>
                  </a:rPr>
                  <a:t> the input </a:t>
                </a:r>
                <a:r>
                  <a:rPr lang="fr-FR" dirty="0" err="1">
                    <a:latin typeface="Ubisoft Sans" panose="02000504030000020004" pitchFamily="2" charset="-78"/>
                    <a:cs typeface="Ubisoft Sans" panose="02000504030000020004" pitchFamily="2" charset="-78"/>
                  </a:rPr>
                  <a:t>vector</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embedding</a:t>
                </a:r>
                <a:r>
                  <a:rPr lang="fr-FR" dirty="0">
                    <a:latin typeface="Ubisoft Sans" panose="02000504030000020004" pitchFamily="2" charset="-78"/>
                    <a:cs typeface="Ubisoft Sans" panose="02000504030000020004" pitchFamily="2" charset="-78"/>
                  </a:rPr>
                  <a:t>) and one of </a:t>
                </a:r>
                <a:r>
                  <a:rPr lang="fr-FR" dirty="0" err="1">
                    <a:latin typeface="Ubisoft Sans" panose="02000504030000020004" pitchFamily="2" charset="-78"/>
                    <a:cs typeface="Ubisoft Sans" panose="02000504030000020004" pitchFamily="2" charset="-78"/>
                  </a:rPr>
                  <a:t>these</a:t>
                </a:r>
                <a:r>
                  <a:rPr lang="fr-FR" dirty="0">
                    <a:latin typeface="Ubisoft Sans" panose="02000504030000020004" pitchFamily="2" charset="-78"/>
                    <a:cs typeface="Ubisoft Sans" panose="02000504030000020004" pitchFamily="2" charset="-78"/>
                  </a:rPr>
                  <a:t> matrices.</a:t>
                </a:r>
              </a:p>
            </p:txBody>
          </p:sp>
        </mc:Choice>
        <mc:Fallback xmlns="">
          <p:sp>
            <p:nvSpPr>
              <p:cNvPr id="14" name="Rectangle 13"/>
              <p:cNvSpPr>
                <a:spLocks noRot="1" noChangeAspect="1" noMove="1" noResize="1" noEditPoints="1" noAdjustHandles="1" noChangeArrowheads="1" noChangeShapeType="1" noTextEdit="1"/>
              </p:cNvSpPr>
              <p:nvPr/>
            </p:nvSpPr>
            <p:spPr>
              <a:xfrm>
                <a:off x="300435" y="2689870"/>
                <a:ext cx="5629846" cy="1201226"/>
              </a:xfrm>
              <a:prstGeom prst="rect">
                <a:avLst/>
              </a:prstGeom>
              <a:blipFill>
                <a:blip r:embed="rId6"/>
                <a:stretch>
                  <a:fillRect l="-866" t="-2538" r="-866" b="-710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00435" y="4538459"/>
                <a:ext cx="5629846"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For instance, </a:t>
                </a:r>
                <a:r>
                  <a:rPr lang="fr-FR" dirty="0" err="1">
                    <a:latin typeface="Ubisoft Sans" panose="02000504030000020004" pitchFamily="2" charset="-78"/>
                    <a:cs typeface="Ubisoft Sans" panose="02000504030000020004" pitchFamily="2" charset="-78"/>
                  </a:rPr>
                  <a:t>multiplying</a:t>
                </a:r>
                <a:r>
                  <a:rPr lang="fr-FR" dirty="0">
                    <a:latin typeface="Ubisoft Sans" panose="02000504030000020004" pitchFamily="2" charset="-78"/>
                    <a:cs typeface="Ubisoft Sans" panose="02000504030000020004" pitchFamily="2" charset="-78"/>
                  </a:rPr>
                  <a:t> </a:t>
                </a:r>
                <a14:m>
                  <m:oMath xmlns:m="http://schemas.openxmlformats.org/officeDocument/2006/math">
                    <m:r>
                      <a:rPr lang="fr-FR" b="0" i="1" smtClean="0">
                        <a:latin typeface="Cambria Math" panose="02040503050406030204" pitchFamily="18" charset="0"/>
                        <a:cs typeface="Ubisoft Sans" panose="02000504030000020004" pitchFamily="2" charset="-78"/>
                      </a:rPr>
                      <m:t>𝑥</m:t>
                    </m:r>
                    <m:r>
                      <a:rPr lang="fr-FR" b="0" i="1" smtClean="0">
                        <a:latin typeface="Cambria Math" panose="02040503050406030204" pitchFamily="18" charset="0"/>
                        <a:cs typeface="Ubisoft Sans" panose="02000504030000020004" pitchFamily="2" charset="-78"/>
                      </a:rPr>
                      <m:t>1</m:t>
                    </m:r>
                  </m:oMath>
                </a14:m>
                <a:r>
                  <a:rPr lang="fr-FR" dirty="0">
                    <a:latin typeface="Ubisoft Sans" panose="02000504030000020004" pitchFamily="2" charset="-78"/>
                    <a:cs typeface="Ubisoft Sans" panose="02000504030000020004" pitchFamily="2" charset="-78"/>
                  </a:rPr>
                  <a:t> by </a:t>
                </a:r>
                <a14:m>
                  <m:oMath xmlns:m="http://schemas.openxmlformats.org/officeDocument/2006/math">
                    <m:sSup>
                      <m:sSupPr>
                        <m:ctrlPr>
                          <a:rPr lang="fr-FR" i="1">
                            <a:solidFill>
                              <a:srgbClr val="F49937"/>
                            </a:solidFill>
                            <a:latin typeface="Cambria Math" panose="02040503050406030204" pitchFamily="18" charset="0"/>
                            <a:cs typeface="Ubisoft Sans" panose="02000504030000020004" pitchFamily="2" charset="-78"/>
                          </a:rPr>
                        </m:ctrlPr>
                      </m:sSupPr>
                      <m:e>
                        <m:r>
                          <a:rPr lang="fr-FR" i="1">
                            <a:solidFill>
                              <a:srgbClr val="F49937"/>
                            </a:solidFill>
                            <a:latin typeface="Cambria Math" panose="02040503050406030204" pitchFamily="18" charset="0"/>
                            <a:cs typeface="Ubisoft Sans" panose="02000504030000020004" pitchFamily="2" charset="-78"/>
                          </a:rPr>
                          <m:t>𝑊</m:t>
                        </m:r>
                      </m:e>
                      <m:sup>
                        <m:r>
                          <a:rPr lang="fr-FR" i="1">
                            <a:solidFill>
                              <a:srgbClr val="F49937"/>
                            </a:solidFill>
                            <a:latin typeface="Cambria Math" panose="02040503050406030204" pitchFamily="18" charset="0"/>
                            <a:cs typeface="Ubisoft Sans" panose="02000504030000020004" pitchFamily="2" charset="-78"/>
                          </a:rPr>
                          <m:t>𝐾</m:t>
                        </m:r>
                      </m:sup>
                    </m:sSup>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gives</a:t>
                </a:r>
                <a:r>
                  <a:rPr lang="fr-FR" dirty="0">
                    <a:latin typeface="Ubisoft Sans" panose="02000504030000020004" pitchFamily="2" charset="-78"/>
                    <a:cs typeface="Ubisoft Sans" panose="02000504030000020004" pitchFamily="2" charset="-78"/>
                  </a:rPr>
                  <a:t> the key </a:t>
                </a:r>
                <a:r>
                  <a:rPr lang="fr-FR" dirty="0" err="1">
                    <a:latin typeface="Ubisoft Sans" panose="02000504030000020004" pitchFamily="2" charset="-78"/>
                    <a:cs typeface="Ubisoft Sans" panose="02000504030000020004" pitchFamily="2" charset="-78"/>
                  </a:rPr>
                  <a:t>vector</a:t>
                </a:r>
                <a:r>
                  <a:rPr lang="fr-FR" dirty="0">
                    <a:latin typeface="Ubisoft Sans" panose="02000504030000020004" pitchFamily="2" charset="-78"/>
                    <a:cs typeface="Ubisoft Sans" panose="02000504030000020004" pitchFamily="2" charset="-78"/>
                  </a:rPr>
                  <a:t> </a:t>
                </a:r>
                <a14:m>
                  <m:oMath xmlns:m="http://schemas.openxmlformats.org/officeDocument/2006/math">
                    <m:sSub>
                      <m:sSubPr>
                        <m:ctrlPr>
                          <a:rPr lang="fr-FR" i="1" smtClean="0">
                            <a:solidFill>
                              <a:srgbClr val="F49937"/>
                            </a:solidFill>
                            <a:latin typeface="Cambria Math" panose="02040503050406030204" pitchFamily="18" charset="0"/>
                            <a:cs typeface="Ubisoft Sans" panose="02000504030000020004" pitchFamily="2" charset="-78"/>
                          </a:rPr>
                        </m:ctrlPr>
                      </m:sSubPr>
                      <m:e>
                        <m:r>
                          <a:rPr lang="fr-FR" b="0" i="1" smtClean="0">
                            <a:solidFill>
                              <a:srgbClr val="F49937"/>
                            </a:solidFill>
                            <a:latin typeface="Cambria Math" panose="02040503050406030204" pitchFamily="18" charset="0"/>
                            <a:cs typeface="Ubisoft Sans" panose="02000504030000020004" pitchFamily="2" charset="-78"/>
                          </a:rPr>
                          <m:t>𝑘</m:t>
                        </m:r>
                      </m:e>
                      <m:sub>
                        <m:r>
                          <a:rPr lang="fr-FR" b="0" i="1" smtClean="0">
                            <a:solidFill>
                              <a:srgbClr val="F49937"/>
                            </a:solidFill>
                            <a:latin typeface="Cambria Math" panose="02040503050406030204" pitchFamily="18" charset="0"/>
                            <a:cs typeface="Ubisoft Sans" panose="02000504030000020004" pitchFamily="2" charset="-78"/>
                          </a:rPr>
                          <m:t>1</m:t>
                        </m:r>
                      </m:sub>
                    </m:sSub>
                  </m:oMath>
                </a14:m>
                <a:r>
                  <a:rPr lang="fr-FR" dirty="0">
                    <a:latin typeface="Ubisoft Sans" panose="02000504030000020004" pitchFamily="2" charset="-78"/>
                    <a:cs typeface="Ubisoft Sans" panose="02000504030000020004" pitchFamily="2" charset="-78"/>
                  </a:rPr>
                  <a:t>.</a:t>
                </a:r>
              </a:p>
            </p:txBody>
          </p:sp>
        </mc:Choice>
        <mc:Fallback xmlns="">
          <p:sp>
            <p:nvSpPr>
              <p:cNvPr id="15" name="Rectangle 14"/>
              <p:cNvSpPr>
                <a:spLocks noRot="1" noChangeAspect="1" noMove="1" noResize="1" noEditPoints="1" noAdjustHandles="1" noChangeArrowheads="1" noChangeShapeType="1" noTextEdit="1"/>
              </p:cNvSpPr>
              <p:nvPr/>
            </p:nvSpPr>
            <p:spPr>
              <a:xfrm>
                <a:off x="300435" y="4538459"/>
                <a:ext cx="5629846" cy="646331"/>
              </a:xfrm>
              <a:prstGeom prst="rect">
                <a:avLst/>
              </a:prstGeom>
              <a:blipFill>
                <a:blip r:embed="rId8"/>
                <a:stretch>
                  <a:fillRect l="-866" t="-4673" r="-866" b="-13084"/>
                </a:stretch>
              </a:blipFill>
            </p:spPr>
            <p:txBody>
              <a:bodyPr/>
              <a:lstStyle/>
              <a:p>
                <a:r>
                  <a:rPr lang="fr-FR">
                    <a:noFill/>
                  </a:rPr>
                  <a:t> </a:t>
                </a:r>
              </a:p>
            </p:txBody>
          </p:sp>
        </mc:Fallback>
      </mc:AlternateContent>
      <p:sp>
        <p:nvSpPr>
          <p:cNvPr id="22" name="Rectangle 21"/>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9"/>
              </a:rPr>
              <a:t>http://jalammar.github.io/illustrated-transformer/</a:t>
            </a:r>
            <a:endParaRPr lang="fr-FR" sz="1200" dirty="0">
              <a:latin typeface="Ubisoft Sans" panose="02000504030000020004" pitchFamily="2" charset="-78"/>
              <a:cs typeface="Ubisoft Sans" panose="02000504030000020004" pitchFamily="2" charset="-78"/>
            </a:endParaRPr>
          </a:p>
        </p:txBody>
      </p:sp>
      <p:grpSp>
        <p:nvGrpSpPr>
          <p:cNvPr id="23" name="Group 22"/>
          <p:cNvGrpSpPr/>
          <p:nvPr/>
        </p:nvGrpSpPr>
        <p:grpSpPr>
          <a:xfrm>
            <a:off x="0" y="-9963"/>
            <a:ext cx="12201624" cy="1333500"/>
            <a:chOff x="0" y="-9963"/>
            <a:chExt cx="12201624" cy="1333500"/>
          </a:xfrm>
        </p:grpSpPr>
        <p:grpSp>
          <p:nvGrpSpPr>
            <p:cNvPr id="24" name="Group 23"/>
            <p:cNvGrpSpPr/>
            <p:nvPr/>
          </p:nvGrpSpPr>
          <p:grpSpPr>
            <a:xfrm>
              <a:off x="0" y="-9963"/>
              <a:ext cx="12201624" cy="1333500"/>
              <a:chOff x="0" y="-9963"/>
              <a:chExt cx="12201624" cy="1333500"/>
            </a:xfrm>
          </p:grpSpPr>
          <p:pic>
            <p:nvPicPr>
              <p:cNvPr id="26" name="Picture 25"/>
              <p:cNvPicPr>
                <a:picLocks noChangeAspect="1"/>
              </p:cNvPicPr>
              <p:nvPr/>
            </p:nvPicPr>
            <p:blipFill rotWithShape="1">
              <a:blip r:embed="rId10"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7" name="Rectangle 26"/>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TextBox 24"/>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4457772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474023" y="2929196"/>
            <a:ext cx="7236034"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Now, what are the </a:t>
            </a:r>
            <a:r>
              <a:rPr lang="en-US" dirty="0">
                <a:solidFill>
                  <a:srgbClr val="AF5FE0"/>
                </a:solidFill>
                <a:latin typeface="Ubisoft Sans" panose="02000504030000020004" pitchFamily="2" charset="-78"/>
                <a:cs typeface="Ubisoft Sans" panose="02000504030000020004" pitchFamily="2" charset="-78"/>
              </a:rPr>
              <a:t>query</a:t>
            </a:r>
            <a:r>
              <a:rPr lang="en-US" dirty="0">
                <a:latin typeface="Ubisoft Sans" panose="02000504030000020004" pitchFamily="2" charset="-78"/>
                <a:cs typeface="Ubisoft Sans" panose="02000504030000020004" pitchFamily="2" charset="-78"/>
              </a:rPr>
              <a:t>, </a:t>
            </a:r>
            <a:r>
              <a:rPr lang="en-US" dirty="0">
                <a:solidFill>
                  <a:srgbClr val="FFC000"/>
                </a:solidFill>
                <a:latin typeface="Ubisoft Sans" panose="02000504030000020004" pitchFamily="2" charset="-78"/>
                <a:cs typeface="Ubisoft Sans" panose="02000504030000020004" pitchFamily="2" charset="-78"/>
              </a:rPr>
              <a:t>key</a:t>
            </a:r>
            <a:r>
              <a:rPr lang="en-US" dirty="0">
                <a:latin typeface="Ubisoft Sans" panose="02000504030000020004" pitchFamily="2" charset="-78"/>
                <a:cs typeface="Ubisoft Sans" panose="02000504030000020004" pitchFamily="2" charset="-78"/>
              </a:rPr>
              <a:t> and </a:t>
            </a:r>
            <a:r>
              <a:rPr lang="en-US" dirty="0">
                <a:solidFill>
                  <a:srgbClr val="6BB4FA"/>
                </a:solidFill>
                <a:latin typeface="Ubisoft Sans" panose="02000504030000020004" pitchFamily="2" charset="-78"/>
                <a:cs typeface="Ubisoft Sans" panose="02000504030000020004" pitchFamily="2" charset="-78"/>
              </a:rPr>
              <a:t>value</a:t>
            </a:r>
            <a:r>
              <a:rPr lang="en-US" dirty="0">
                <a:latin typeface="Ubisoft Sans" panose="02000504030000020004" pitchFamily="2" charset="-78"/>
                <a:cs typeface="Ubisoft Sans" panose="02000504030000020004" pitchFamily="2" charset="-78"/>
              </a:rPr>
              <a:t> vectors?</a:t>
            </a:r>
            <a:endParaRPr lang="fr-FR" b="1" dirty="0">
              <a:latin typeface="Ubisoft Sans" panose="02000504030000020004" pitchFamily="2" charset="-78"/>
              <a:cs typeface="Ubisoft Sans" panose="02000504030000020004" pitchFamily="2" charset="-78"/>
            </a:endParaRPr>
          </a:p>
        </p:txBody>
      </p:sp>
      <p:sp>
        <p:nvSpPr>
          <p:cNvPr id="15" name="Rectangle 14"/>
          <p:cNvSpPr/>
          <p:nvPr/>
        </p:nvSpPr>
        <p:spPr>
          <a:xfrm>
            <a:off x="2490698" y="3879294"/>
            <a:ext cx="7236034"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They are abstractions that are useful to efficiently focus on relevant part of the input without having its position hard-encoded. We’ll explain their role a bit later on.</a:t>
            </a:r>
            <a:endParaRPr lang="fr-FR" b="1" dirty="0">
              <a:latin typeface="Ubisoft Sans" panose="02000504030000020004" pitchFamily="2" charset="-78"/>
              <a:cs typeface="Ubisoft Sans" panose="02000504030000020004" pitchFamily="2" charset="-78"/>
            </a:endParaRPr>
          </a:p>
        </p:txBody>
      </p:sp>
      <p:sp>
        <p:nvSpPr>
          <p:cNvPr id="20" name="Rectangle 19"/>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http://jalammar.github.io/illustrated-transformer/</a:t>
            </a:r>
            <a:endParaRPr lang="fr-FR" sz="1200" dirty="0">
              <a:latin typeface="Ubisoft Sans" panose="02000504030000020004" pitchFamily="2" charset="-78"/>
              <a:cs typeface="Ubisoft Sans" panose="02000504030000020004" pitchFamily="2" charset="-78"/>
            </a:endParaRPr>
          </a:p>
        </p:txBody>
      </p:sp>
      <p:grpSp>
        <p:nvGrpSpPr>
          <p:cNvPr id="21" name="Group 20"/>
          <p:cNvGrpSpPr/>
          <p:nvPr/>
        </p:nvGrpSpPr>
        <p:grpSpPr>
          <a:xfrm>
            <a:off x="0" y="-9963"/>
            <a:ext cx="12201624" cy="1333500"/>
            <a:chOff x="0" y="-9963"/>
            <a:chExt cx="12201624" cy="1333500"/>
          </a:xfrm>
        </p:grpSpPr>
        <p:grpSp>
          <p:nvGrpSpPr>
            <p:cNvPr id="22" name="Group 21"/>
            <p:cNvGrpSpPr/>
            <p:nvPr/>
          </p:nvGrpSpPr>
          <p:grpSpPr>
            <a:xfrm>
              <a:off x="0" y="-9963"/>
              <a:ext cx="12201624" cy="1333500"/>
              <a:chOff x="0" y="-9963"/>
              <a:chExt cx="12201624" cy="1333500"/>
            </a:xfrm>
          </p:grpSpPr>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5" name="Rectangle 24"/>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TextBox 22"/>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8086145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58203" y="3166550"/>
            <a:ext cx="503210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first step of the computation of self-attention is to score each input word to identify which ones are the most important at this step.</a:t>
            </a:r>
            <a:endParaRPr lang="fr-FR" b="1" dirty="0">
              <a:latin typeface="Ubisoft Sans" panose="02000504030000020004" pitchFamily="2" charset="-78"/>
              <a:cs typeface="Ubisoft Sans" panose="02000504030000020004" pitchFamily="2" charset="-78"/>
            </a:endParaRPr>
          </a:p>
        </p:txBody>
      </p:sp>
      <p:pic>
        <p:nvPicPr>
          <p:cNvPr id="12290" name="Picture 2" descr="http://jalammar.github.io/images/t/transformer_self_attention_sco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5220" y="2273066"/>
            <a:ext cx="6524625" cy="34099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Rectangle 12"/>
              <p:cNvSpPr/>
              <p:nvPr/>
            </p:nvSpPr>
            <p:spPr>
              <a:xfrm>
                <a:off x="158203" y="4505006"/>
                <a:ext cx="5032106"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This score is the dot product </a:t>
                </a:r>
                <a14:m>
                  <m:oMath xmlns:m="http://schemas.openxmlformats.org/officeDocument/2006/math">
                    <m:sSub>
                      <m:sSubPr>
                        <m:ctrlPr>
                          <a:rPr lang="en-US" i="1" smtClean="0">
                            <a:solidFill>
                              <a:srgbClr val="AF5FE0"/>
                            </a:solidFill>
                            <a:latin typeface="Cambria Math" panose="02040503050406030204" pitchFamily="18" charset="0"/>
                            <a:cs typeface="Ubisoft Sans" panose="02000504030000020004" pitchFamily="2" charset="-78"/>
                          </a:rPr>
                        </m:ctrlPr>
                      </m:sSubPr>
                      <m:e>
                        <m:r>
                          <a:rPr lang="fr-FR" b="0" i="1" smtClean="0">
                            <a:solidFill>
                              <a:srgbClr val="AF5FE0"/>
                            </a:solidFill>
                            <a:latin typeface="Cambria Math" panose="02040503050406030204" pitchFamily="18" charset="0"/>
                            <a:cs typeface="Ubisoft Sans" panose="02000504030000020004" pitchFamily="2" charset="-78"/>
                          </a:rPr>
                          <m:t>𝑞</m:t>
                        </m:r>
                      </m:e>
                      <m:sub>
                        <m:r>
                          <a:rPr lang="fr-FR" b="0" i="1" smtClean="0">
                            <a:solidFill>
                              <a:srgbClr val="AF5FE0"/>
                            </a:solidFill>
                            <a:latin typeface="Cambria Math" panose="02040503050406030204" pitchFamily="18" charset="0"/>
                            <a:cs typeface="Ubisoft Sans" panose="02000504030000020004" pitchFamily="2" charset="-78"/>
                          </a:rPr>
                          <m:t>1</m:t>
                        </m:r>
                      </m:sub>
                    </m:sSub>
                    <m:r>
                      <a:rPr lang="en-US" i="1" smtClean="0">
                        <a:latin typeface="Cambria Math" panose="02040503050406030204" pitchFamily="18" charset="0"/>
                        <a:ea typeface="Cambria Math" panose="02040503050406030204" pitchFamily="18" charset="0"/>
                        <a:cs typeface="Ubisoft Sans" panose="02000504030000020004" pitchFamily="2" charset="-78"/>
                      </a:rPr>
                      <m:t>∙</m:t>
                    </m:r>
                    <m:sSub>
                      <m:sSubPr>
                        <m:ctrlPr>
                          <a:rPr lang="en-US" i="1" smtClean="0">
                            <a:solidFill>
                              <a:srgbClr val="F49937"/>
                            </a:solidFill>
                            <a:latin typeface="Cambria Math" panose="02040503050406030204" pitchFamily="18" charset="0"/>
                            <a:cs typeface="Ubisoft Sans" panose="02000504030000020004" pitchFamily="2" charset="-78"/>
                          </a:rPr>
                        </m:ctrlPr>
                      </m:sSubPr>
                      <m:e>
                        <m:r>
                          <a:rPr lang="fr-FR" b="0" i="1" smtClean="0">
                            <a:solidFill>
                              <a:srgbClr val="F49937"/>
                            </a:solidFill>
                            <a:latin typeface="Cambria Math" panose="02040503050406030204" pitchFamily="18" charset="0"/>
                            <a:cs typeface="Ubisoft Sans" panose="02000504030000020004" pitchFamily="2" charset="-78"/>
                          </a:rPr>
                          <m:t>𝑘</m:t>
                        </m:r>
                      </m:e>
                      <m:sub>
                        <m:r>
                          <a:rPr lang="fr-FR" b="0" i="1" smtClean="0">
                            <a:solidFill>
                              <a:srgbClr val="F49937"/>
                            </a:solidFill>
                            <a:latin typeface="Cambria Math" panose="02040503050406030204" pitchFamily="18" charset="0"/>
                            <a:cs typeface="Ubisoft Sans" panose="02000504030000020004" pitchFamily="2" charset="-78"/>
                          </a:rPr>
                          <m:t>1</m:t>
                        </m:r>
                      </m:sub>
                    </m:sSub>
                  </m:oMath>
                </a14:m>
                <a:endParaRPr lang="fr-FR" b="1" dirty="0">
                  <a:latin typeface="Ubisoft Sans" panose="02000504030000020004" pitchFamily="2" charset="-78"/>
                  <a:cs typeface="Ubisoft Sans" panose="02000504030000020004" pitchFamily="2" charset="-78"/>
                </a:endParaRPr>
              </a:p>
            </p:txBody>
          </p:sp>
        </mc:Choice>
        <mc:Fallback xmlns="">
          <p:sp>
            <p:nvSpPr>
              <p:cNvPr id="13" name="Rectangle 12"/>
              <p:cNvSpPr>
                <a:spLocks noRot="1" noChangeAspect="1" noMove="1" noResize="1" noEditPoints="1" noAdjustHandles="1" noChangeArrowheads="1" noChangeShapeType="1" noTextEdit="1"/>
              </p:cNvSpPr>
              <p:nvPr/>
            </p:nvSpPr>
            <p:spPr>
              <a:xfrm>
                <a:off x="158203" y="4505006"/>
                <a:ext cx="5032106" cy="369332"/>
              </a:xfrm>
              <a:prstGeom prst="rect">
                <a:avLst/>
              </a:prstGeom>
              <a:blipFill>
                <a:blip r:embed="rId7"/>
                <a:stretch>
                  <a:fillRect l="-1091" t="-8197" b="-24590"/>
                </a:stretch>
              </a:blipFill>
            </p:spPr>
            <p:txBody>
              <a:bodyPr/>
              <a:lstStyle/>
              <a:p>
                <a:r>
                  <a:rPr lang="fr-FR">
                    <a:noFill/>
                  </a:rPr>
                  <a:t> </a:t>
                </a:r>
              </a:p>
            </p:txBody>
          </p:sp>
        </mc:Fallback>
      </mc:AlternateContent>
      <p:sp>
        <p:nvSpPr>
          <p:cNvPr id="20" name="Rectangle 19"/>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8"/>
              </a:rPr>
              <a:t>http://jalammar.github.io/illustrated-transformer/</a:t>
            </a:r>
            <a:endParaRPr lang="fr-FR" sz="1200" dirty="0">
              <a:latin typeface="Ubisoft Sans" panose="02000504030000020004" pitchFamily="2" charset="-78"/>
              <a:cs typeface="Ubisoft Sans" panose="02000504030000020004" pitchFamily="2" charset="-78"/>
            </a:endParaRPr>
          </a:p>
        </p:txBody>
      </p:sp>
      <p:grpSp>
        <p:nvGrpSpPr>
          <p:cNvPr id="21" name="Group 20"/>
          <p:cNvGrpSpPr/>
          <p:nvPr/>
        </p:nvGrpSpPr>
        <p:grpSpPr>
          <a:xfrm>
            <a:off x="0" y="-9963"/>
            <a:ext cx="12201624" cy="1333500"/>
            <a:chOff x="0" y="-9963"/>
            <a:chExt cx="12201624" cy="1333500"/>
          </a:xfrm>
        </p:grpSpPr>
        <p:grpSp>
          <p:nvGrpSpPr>
            <p:cNvPr id="22" name="Group 21"/>
            <p:cNvGrpSpPr/>
            <p:nvPr/>
          </p:nvGrpSpPr>
          <p:grpSpPr>
            <a:xfrm>
              <a:off x="0" y="-9963"/>
              <a:ext cx="12201624" cy="1333500"/>
              <a:chOff x="0" y="-9963"/>
              <a:chExt cx="12201624" cy="1333500"/>
            </a:xfrm>
          </p:grpSpPr>
          <p:pic>
            <p:nvPicPr>
              <p:cNvPr id="24" name="Picture 23"/>
              <p:cNvPicPr>
                <a:picLocks noChangeAspect="1"/>
              </p:cNvPicPr>
              <p:nvPr/>
            </p:nvPicPr>
            <p:blipFill rotWithShape="1">
              <a:blip r:embed="rId9"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5" name="Rectangle 24"/>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TextBox 22"/>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5710913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15552" y="3045035"/>
            <a:ext cx="503210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Then, the scores are divided to have more stable gradients, generally by the square root of the dimensional space.</a:t>
            </a:r>
            <a:endParaRPr lang="fr-FR" b="1"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3" name="Rectangle 12"/>
              <p:cNvSpPr/>
              <p:nvPr/>
            </p:nvSpPr>
            <p:spPr>
              <a:xfrm>
                <a:off x="715552" y="4269978"/>
                <a:ext cx="5032106"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After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multiply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each</a:t>
                </a:r>
                <a:r>
                  <a:rPr lang="fr-FR" dirty="0">
                    <a:latin typeface="Ubisoft Sans" panose="02000504030000020004" pitchFamily="2" charset="-78"/>
                    <a:cs typeface="Ubisoft Sans" panose="02000504030000020004" pitchFamily="2" charset="-78"/>
                  </a:rPr>
                  <a:t> value </a:t>
                </a:r>
                <a:r>
                  <a:rPr lang="fr-FR" dirty="0" err="1">
                    <a:latin typeface="Ubisoft Sans" panose="02000504030000020004" pitchFamily="2" charset="-78"/>
                    <a:cs typeface="Ubisoft Sans" panose="02000504030000020004" pitchFamily="2" charset="-78"/>
                  </a:rPr>
                  <a:t>vector</a:t>
                </a:r>
                <a:r>
                  <a:rPr lang="fr-FR" dirty="0">
                    <a:latin typeface="Ubisoft Sans" panose="02000504030000020004" pitchFamily="2" charset="-78"/>
                    <a:cs typeface="Ubisoft Sans" panose="02000504030000020004" pitchFamily="2" charset="-78"/>
                  </a:rPr>
                  <a:t> </a:t>
                </a:r>
                <a14:m>
                  <m:oMath xmlns:m="http://schemas.openxmlformats.org/officeDocument/2006/math">
                    <m:sSub>
                      <m:sSubPr>
                        <m:ctrlPr>
                          <a:rPr lang="fr-FR" i="1" smtClean="0">
                            <a:solidFill>
                              <a:srgbClr val="6BB4FA"/>
                            </a:solidFill>
                            <a:latin typeface="Cambria Math" panose="02040503050406030204" pitchFamily="18" charset="0"/>
                            <a:cs typeface="Ubisoft Sans" panose="02000504030000020004" pitchFamily="2" charset="-78"/>
                          </a:rPr>
                        </m:ctrlPr>
                      </m:sSubPr>
                      <m:e>
                        <m:r>
                          <a:rPr lang="fr-FR" b="0" i="1" smtClean="0">
                            <a:solidFill>
                              <a:srgbClr val="6BB4FA"/>
                            </a:solidFill>
                            <a:latin typeface="Cambria Math" panose="02040503050406030204" pitchFamily="18" charset="0"/>
                            <a:cs typeface="Ubisoft Sans" panose="02000504030000020004" pitchFamily="2" charset="-78"/>
                          </a:rPr>
                          <m:t>𝑣</m:t>
                        </m:r>
                      </m:e>
                      <m:sub>
                        <m:r>
                          <a:rPr lang="fr-FR" b="0" i="1" smtClean="0">
                            <a:solidFill>
                              <a:srgbClr val="6BB4FA"/>
                            </a:solidFill>
                            <a:latin typeface="Cambria Math" panose="02040503050406030204" pitchFamily="18" charset="0"/>
                            <a:cs typeface="Ubisoft Sans" panose="02000504030000020004" pitchFamily="2" charset="-78"/>
                          </a:rPr>
                          <m:t>𝑖</m:t>
                        </m:r>
                      </m:sub>
                    </m:sSub>
                  </m:oMath>
                </a14:m>
                <a:r>
                  <a:rPr lang="fr-FR" b="1" dirty="0">
                    <a:latin typeface="Ubisoft Sans" panose="02000504030000020004" pitchFamily="2" charset="-78"/>
                    <a:cs typeface="Ubisoft Sans" panose="02000504030000020004" pitchFamily="2" charset="-78"/>
                  </a:rPr>
                  <a:t> </a:t>
                </a:r>
                <a:r>
                  <a:rPr lang="fr-FR" dirty="0">
                    <a:latin typeface="Ubisoft Sans" panose="02000504030000020004" pitchFamily="2" charset="-78"/>
                    <a:cs typeface="Ubisoft Sans" panose="02000504030000020004" pitchFamily="2" charset="-78"/>
                  </a:rPr>
                  <a:t>by the </a:t>
                </a:r>
                <a:r>
                  <a:rPr lang="fr-FR" dirty="0" err="1">
                    <a:latin typeface="Ubisoft Sans" panose="02000504030000020004" pitchFamily="2" charset="-78"/>
                    <a:cs typeface="Ubisoft Sans" panose="02000504030000020004" pitchFamily="2" charset="-78"/>
                  </a:rPr>
                  <a:t>softmax</a:t>
                </a:r>
                <a:r>
                  <a:rPr lang="fr-FR" dirty="0">
                    <a:latin typeface="Ubisoft Sans" panose="02000504030000020004" pitchFamily="2" charset="-78"/>
                    <a:cs typeface="Ubisoft Sans" panose="02000504030000020004" pitchFamily="2" charset="-78"/>
                  </a:rPr>
                  <a:t> value of the score.</a:t>
                </a:r>
              </a:p>
            </p:txBody>
          </p:sp>
        </mc:Choice>
        <mc:Fallback xmlns="">
          <p:sp>
            <p:nvSpPr>
              <p:cNvPr id="13" name="Rectangle 12"/>
              <p:cNvSpPr>
                <a:spLocks noRot="1" noChangeAspect="1" noMove="1" noResize="1" noEditPoints="1" noAdjustHandles="1" noChangeArrowheads="1" noChangeShapeType="1" noTextEdit="1"/>
              </p:cNvSpPr>
              <p:nvPr/>
            </p:nvSpPr>
            <p:spPr>
              <a:xfrm>
                <a:off x="715552" y="4269978"/>
                <a:ext cx="5032106" cy="646331"/>
              </a:xfrm>
              <a:prstGeom prst="rect">
                <a:avLst/>
              </a:prstGeom>
              <a:blipFill>
                <a:blip r:embed="rId5"/>
                <a:stretch>
                  <a:fillRect l="-969" t="-4717" r="-969" b="-14151"/>
                </a:stretch>
              </a:blipFill>
            </p:spPr>
            <p:txBody>
              <a:bodyPr/>
              <a:lstStyle/>
              <a:p>
                <a:r>
                  <a:rPr lang="fr-FR">
                    <a:noFill/>
                  </a:rPr>
                  <a:t> </a:t>
                </a:r>
              </a:p>
            </p:txBody>
          </p:sp>
        </mc:Fallback>
      </mc:AlternateContent>
      <p:pic>
        <p:nvPicPr>
          <p:cNvPr id="16386" name="Picture 2" descr="http://jalammar.github.io/images/t/self-attention-outpu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1232" y="2207886"/>
            <a:ext cx="4834100" cy="45942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Rectangle 13"/>
              <p:cNvSpPr/>
              <p:nvPr/>
            </p:nvSpPr>
            <p:spPr>
              <a:xfrm>
                <a:off x="715552" y="5217923"/>
                <a:ext cx="5032106"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Finally, </a:t>
                </a:r>
                <a:r>
                  <a:rPr lang="fr-FR" dirty="0" err="1">
                    <a:latin typeface="Ubisoft Sans" panose="02000504030000020004" pitchFamily="2" charset="-78"/>
                    <a:cs typeface="Ubisoft Sans" panose="02000504030000020004" pitchFamily="2" charset="-78"/>
                  </a:rPr>
                  <a:t>we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sum</a:t>
                </a:r>
                <a:r>
                  <a:rPr lang="fr-FR" dirty="0">
                    <a:latin typeface="Ubisoft Sans" panose="02000504030000020004" pitchFamily="2" charset="-78"/>
                    <a:cs typeface="Ubisoft Sans" panose="02000504030000020004" pitchFamily="2" charset="-78"/>
                  </a:rPr>
                  <a:t> all the </a:t>
                </a:r>
                <a:r>
                  <a:rPr lang="fr-FR" dirty="0" err="1">
                    <a:latin typeface="Ubisoft Sans" panose="02000504030000020004" pitchFamily="2" charset="-78"/>
                    <a:cs typeface="Ubisoft Sans" panose="02000504030000020004" pitchFamily="2" charset="-78"/>
                  </a:rPr>
                  <a:t>weigthed</a:t>
                </a:r>
                <a:r>
                  <a:rPr lang="fr-FR" dirty="0">
                    <a:latin typeface="Ubisoft Sans" panose="02000504030000020004" pitchFamily="2" charset="-78"/>
                    <a:cs typeface="Ubisoft Sans" panose="02000504030000020004" pitchFamily="2" charset="-78"/>
                  </a:rPr>
                  <a:t> value </a:t>
                </a:r>
                <a:r>
                  <a:rPr lang="fr-FR" dirty="0" err="1">
                    <a:latin typeface="Ubisoft Sans" panose="02000504030000020004" pitchFamily="2" charset="-78"/>
                    <a:cs typeface="Ubisoft Sans" panose="02000504030000020004" pitchFamily="2" charset="-78"/>
                  </a:rPr>
                  <a:t>vectors</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produce</a:t>
                </a:r>
                <a:r>
                  <a:rPr lang="fr-FR" dirty="0">
                    <a:latin typeface="Ubisoft Sans" panose="02000504030000020004" pitchFamily="2" charset="-78"/>
                    <a:cs typeface="Ubisoft Sans" panose="02000504030000020004" pitchFamily="2" charset="-78"/>
                  </a:rPr>
                  <a:t> an output attention </a:t>
                </a:r>
                <a:r>
                  <a:rPr lang="fr-FR" dirty="0" err="1">
                    <a:latin typeface="Ubisoft Sans" panose="02000504030000020004" pitchFamily="2" charset="-78"/>
                    <a:cs typeface="Ubisoft Sans" panose="02000504030000020004" pitchFamily="2" charset="-78"/>
                  </a:rPr>
                  <a:t>aware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vector</a:t>
                </a:r>
                <a:r>
                  <a:rPr lang="fr-FR" dirty="0">
                    <a:latin typeface="Ubisoft Sans" panose="02000504030000020004" pitchFamily="2" charset="-78"/>
                    <a:cs typeface="Ubisoft Sans" panose="02000504030000020004" pitchFamily="2" charset="-78"/>
                  </a:rPr>
                  <a:t> </a:t>
                </a:r>
                <a14:m>
                  <m:oMath xmlns:m="http://schemas.openxmlformats.org/officeDocument/2006/math">
                    <m:sSub>
                      <m:sSubPr>
                        <m:ctrlPr>
                          <a:rPr lang="fr-FR" i="1" smtClean="0">
                            <a:solidFill>
                              <a:srgbClr val="EF80B3"/>
                            </a:solidFill>
                            <a:latin typeface="Cambria Math" panose="02040503050406030204" pitchFamily="18" charset="0"/>
                            <a:cs typeface="Ubisoft Sans" panose="02000504030000020004" pitchFamily="2" charset="-78"/>
                          </a:rPr>
                        </m:ctrlPr>
                      </m:sSubPr>
                      <m:e>
                        <m:r>
                          <a:rPr lang="fr-FR" b="0" i="1" smtClean="0">
                            <a:solidFill>
                              <a:srgbClr val="EF80B3"/>
                            </a:solidFill>
                            <a:latin typeface="Cambria Math" panose="02040503050406030204" pitchFamily="18" charset="0"/>
                            <a:cs typeface="Ubisoft Sans" panose="02000504030000020004" pitchFamily="2" charset="-78"/>
                          </a:rPr>
                          <m:t>𝑧</m:t>
                        </m:r>
                      </m:e>
                      <m:sub>
                        <m:r>
                          <a:rPr lang="fr-FR" b="0" i="1" smtClean="0">
                            <a:solidFill>
                              <a:srgbClr val="EF80B3"/>
                            </a:solidFill>
                            <a:latin typeface="Cambria Math" panose="02040503050406030204" pitchFamily="18" charset="0"/>
                            <a:cs typeface="Ubisoft Sans" panose="02000504030000020004" pitchFamily="2" charset="-78"/>
                          </a:rPr>
                          <m:t>𝑖</m:t>
                        </m:r>
                      </m:sub>
                    </m:sSub>
                  </m:oMath>
                </a14:m>
                <a:r>
                  <a:rPr lang="fr-FR" dirty="0">
                    <a:latin typeface="Ubisoft Sans" panose="02000504030000020004" pitchFamily="2" charset="-78"/>
                    <a:cs typeface="Ubisoft Sans" panose="02000504030000020004" pitchFamily="2" charset="-78"/>
                  </a:rPr>
                  <a:t>.</a:t>
                </a:r>
              </a:p>
            </p:txBody>
          </p:sp>
        </mc:Choice>
        <mc:Fallback xmlns="">
          <p:sp>
            <p:nvSpPr>
              <p:cNvPr id="14" name="Rectangle 13"/>
              <p:cNvSpPr>
                <a:spLocks noRot="1" noChangeAspect="1" noMove="1" noResize="1" noEditPoints="1" noAdjustHandles="1" noChangeArrowheads="1" noChangeShapeType="1" noTextEdit="1"/>
              </p:cNvSpPr>
              <p:nvPr/>
            </p:nvSpPr>
            <p:spPr>
              <a:xfrm>
                <a:off x="715552" y="5217923"/>
                <a:ext cx="5032106" cy="646331"/>
              </a:xfrm>
              <a:prstGeom prst="rect">
                <a:avLst/>
              </a:prstGeom>
              <a:blipFill>
                <a:blip r:embed="rId7"/>
                <a:stretch>
                  <a:fillRect l="-969" t="-5660" r="-969" b="-14151"/>
                </a:stretch>
              </a:blipFill>
            </p:spPr>
            <p:txBody>
              <a:bodyPr/>
              <a:lstStyle/>
              <a:p>
                <a:r>
                  <a:rPr lang="fr-FR">
                    <a:noFill/>
                  </a:rPr>
                  <a:t> </a:t>
                </a:r>
              </a:p>
            </p:txBody>
          </p:sp>
        </mc:Fallback>
      </mc:AlternateContent>
      <p:grpSp>
        <p:nvGrpSpPr>
          <p:cNvPr id="22" name="Group 21"/>
          <p:cNvGrpSpPr/>
          <p:nvPr/>
        </p:nvGrpSpPr>
        <p:grpSpPr>
          <a:xfrm>
            <a:off x="0" y="-9963"/>
            <a:ext cx="12201624" cy="1333500"/>
            <a:chOff x="0" y="-9963"/>
            <a:chExt cx="12201624" cy="1333500"/>
          </a:xfrm>
        </p:grpSpPr>
        <p:grpSp>
          <p:nvGrpSpPr>
            <p:cNvPr id="23" name="Group 22"/>
            <p:cNvGrpSpPr/>
            <p:nvPr/>
          </p:nvGrpSpPr>
          <p:grpSpPr>
            <a:xfrm>
              <a:off x="0" y="-9963"/>
              <a:ext cx="12201624" cy="1333500"/>
              <a:chOff x="0" y="-9963"/>
              <a:chExt cx="12201624" cy="1333500"/>
            </a:xfrm>
          </p:grpSpPr>
          <p:pic>
            <p:nvPicPr>
              <p:cNvPr id="25" name="Picture 24"/>
              <p:cNvPicPr>
                <a:picLocks noChangeAspect="1"/>
              </p:cNvPicPr>
              <p:nvPr/>
            </p:nvPicPr>
            <p:blipFill rotWithShape="1">
              <a:blip r:embed="rId8"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6" name="Rectangle 25"/>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TextBox 23"/>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522346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WHAT IS IT USEFUL FOR?</a:t>
            </a:r>
          </a:p>
        </p:txBody>
      </p:sp>
      <p:sp>
        <p:nvSpPr>
          <p:cNvPr id="24" name="TextBox 23"/>
          <p:cNvSpPr txBox="1"/>
          <p:nvPr/>
        </p:nvSpPr>
        <p:spPr>
          <a:xfrm>
            <a:off x="2247900" y="924891"/>
            <a:ext cx="7696200" cy="338554"/>
          </a:xfrm>
          <a:prstGeom prst="rect">
            <a:avLst/>
          </a:prstGeom>
          <a:noFill/>
        </p:spPr>
        <p:txBody>
          <a:bodyPr wrap="square" rtlCol="0">
            <a:spAutoFit/>
          </a:bodyPr>
          <a:lstStyle/>
          <a:p>
            <a:pPr algn="ctr"/>
            <a:r>
              <a:rPr lang="fr-FR" sz="1600" b="1" dirty="0" err="1">
                <a:solidFill>
                  <a:schemeClr val="bg1"/>
                </a:solidFill>
                <a:latin typeface="Ubisoft Sans" panose="02000504030000020004" pitchFamily="2" charset="-78"/>
                <a:cs typeface="Ubisoft Sans" panose="02000504030000020004" pitchFamily="2" charset="-78"/>
              </a:rPr>
              <a:t>Text</a:t>
            </a:r>
            <a:r>
              <a:rPr lang="fr-FR" sz="1600" b="1" dirty="0">
                <a:solidFill>
                  <a:schemeClr val="bg1"/>
                </a:solidFill>
                <a:latin typeface="Ubisoft Sans" panose="02000504030000020004" pitchFamily="2" charset="-78"/>
                <a:cs typeface="Ubisoft Sans" panose="02000504030000020004" pitchFamily="2" charset="-78"/>
              </a:rPr>
              <a:t> </a:t>
            </a:r>
            <a:r>
              <a:rPr lang="fr-FR" sz="1600" b="1" dirty="0" err="1">
                <a:solidFill>
                  <a:schemeClr val="bg1"/>
                </a:solidFill>
                <a:latin typeface="Ubisoft Sans" panose="02000504030000020004" pitchFamily="2" charset="-78"/>
                <a:cs typeface="Ubisoft Sans" panose="02000504030000020004" pitchFamily="2" charset="-78"/>
              </a:rPr>
              <a:t>Summarization</a:t>
            </a:r>
            <a:endParaRPr lang="fr-FR" sz="1600" b="1" dirty="0">
              <a:solidFill>
                <a:schemeClr val="bg1"/>
              </a:solidFill>
              <a:latin typeface="Ubisoft Sans" panose="02000504030000020004" pitchFamily="2" charset="-78"/>
              <a:cs typeface="Ubisoft Sans" panose="02000504030000020004" pitchFamily="2" charset="-78"/>
            </a:endParaRPr>
          </a:p>
        </p:txBody>
      </p:sp>
      <p:pic>
        <p:nvPicPr>
          <p:cNvPr id="9" name="Picture 8">
            <a:hlinkClick r:id="rId3"/>
          </p:cNvPr>
          <p:cNvPicPr>
            <a:picLocks noChangeAspect="1"/>
          </p:cNvPicPr>
          <p:nvPr/>
        </p:nvPicPr>
        <p:blipFill>
          <a:blip r:embed="rId4"/>
          <a:stretch>
            <a:fillRect/>
          </a:stretch>
        </p:blipFill>
        <p:spPr>
          <a:xfrm>
            <a:off x="2278856" y="1350829"/>
            <a:ext cx="7634288" cy="4978883"/>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8896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jalammar.github.io/images/t/self-attention-matrix-calcul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3944" y="2428921"/>
            <a:ext cx="3460603" cy="391923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26436" y="3788375"/>
            <a:ext cx="503210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different matrices we’ve talked about are a set of parameters that has to be learnt by the model. Each of them is independent from one encoder to the other.</a:t>
            </a:r>
            <a:endParaRPr lang="fr-FR" b="1" dirty="0">
              <a:latin typeface="Ubisoft Sans" panose="02000504030000020004" pitchFamily="2" charset="-78"/>
              <a:cs typeface="Ubisoft Sans" panose="02000504030000020004" pitchFamily="2" charset="-78"/>
            </a:endParaRPr>
          </a:p>
        </p:txBody>
      </p:sp>
      <p:sp>
        <p:nvSpPr>
          <p:cNvPr id="19" name="Rectangle 18"/>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http://jalammar.github.io/illustrated-transformer/</a:t>
            </a:r>
            <a:endParaRPr lang="fr-FR" sz="1200"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1360840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jalammar.github.io/images/t/self-attention-matrix-calcul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3944" y="2428921"/>
            <a:ext cx="3460603" cy="391923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26436" y="3788375"/>
            <a:ext cx="503210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different matrices we’ve talked about are a set of parameters that has to be learnt by the model. Each of them is independent from one encoder to the other.</a:t>
            </a:r>
            <a:endParaRPr lang="fr-FR" b="1" dirty="0">
              <a:latin typeface="Ubisoft Sans" panose="02000504030000020004" pitchFamily="2" charset="-78"/>
              <a:cs typeface="Ubisoft Sans" panose="02000504030000020004" pitchFamily="2" charset="-78"/>
            </a:endParaRPr>
          </a:p>
        </p:txBody>
      </p:sp>
      <p:sp>
        <p:nvSpPr>
          <p:cNvPr id="19" name="Rectangle 18"/>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http://jalammar.github.io/illustrated-transformer/</a:t>
            </a:r>
            <a:endParaRPr lang="fr-FR" sz="1200"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9123918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jalammar.github.io/images/t/self-attention-matrix-calcul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3944" y="2428921"/>
            <a:ext cx="3460603" cy="39192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Rectangle 15"/>
              <p:cNvSpPr/>
              <p:nvPr/>
            </p:nvSpPr>
            <p:spPr>
              <a:xfrm>
                <a:off x="826436" y="3121161"/>
                <a:ext cx="503210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Decoders have another variant of this solution: multi-headed attention. This can be seen as the same process being parallelized multiple times with different initialization for the </a:t>
                </a:r>
                <a14:m>
                  <m:oMath xmlns:m="http://schemas.openxmlformats.org/officeDocument/2006/math">
                    <m:r>
                      <a:rPr lang="fr-FR" b="0" i="1" smtClean="0">
                        <a:latin typeface="Cambria Math" panose="02040503050406030204" pitchFamily="18" charset="0"/>
                        <a:cs typeface="Ubisoft Sans" panose="02000504030000020004" pitchFamily="2" charset="-78"/>
                      </a:rPr>
                      <m:t>𝑊</m:t>
                    </m:r>
                  </m:oMath>
                </a14:m>
                <a:r>
                  <a:rPr lang="fr-FR" b="1" dirty="0">
                    <a:latin typeface="Ubisoft Sans" panose="02000504030000020004" pitchFamily="2" charset="-78"/>
                    <a:cs typeface="Ubisoft Sans" panose="02000504030000020004" pitchFamily="2" charset="-78"/>
                  </a:rPr>
                  <a:t> </a:t>
                </a:r>
                <a:r>
                  <a:rPr lang="fr-FR" dirty="0">
                    <a:latin typeface="Ubisoft Sans" panose="02000504030000020004" pitchFamily="2" charset="-78"/>
                    <a:cs typeface="Ubisoft Sans" panose="02000504030000020004" pitchFamily="2" charset="-78"/>
                  </a:rPr>
                  <a:t>matrices.</a:t>
                </a:r>
              </a:p>
            </p:txBody>
          </p:sp>
        </mc:Choice>
        <mc:Fallback xmlns="">
          <p:sp>
            <p:nvSpPr>
              <p:cNvPr id="16" name="Rectangle 15"/>
              <p:cNvSpPr>
                <a:spLocks noRot="1" noChangeAspect="1" noMove="1" noResize="1" noEditPoints="1" noAdjustHandles="1" noChangeArrowheads="1" noChangeShapeType="1" noTextEdit="1"/>
              </p:cNvSpPr>
              <p:nvPr/>
            </p:nvSpPr>
            <p:spPr>
              <a:xfrm>
                <a:off x="826436" y="3121161"/>
                <a:ext cx="5032106" cy="1200329"/>
              </a:xfrm>
              <a:prstGeom prst="rect">
                <a:avLst/>
              </a:prstGeom>
              <a:blipFill>
                <a:blip r:embed="rId7"/>
                <a:stretch>
                  <a:fillRect l="-1091" t="-2538" r="-970" b="-7107"/>
                </a:stretch>
              </a:blipFill>
            </p:spPr>
            <p:txBody>
              <a:bodyPr/>
              <a:lstStyle/>
              <a:p>
                <a:r>
                  <a:rPr lang="fr-FR">
                    <a:noFill/>
                  </a:rPr>
                  <a:t> </a:t>
                </a:r>
              </a:p>
            </p:txBody>
          </p:sp>
        </mc:Fallback>
      </mc:AlternateContent>
      <p:sp>
        <p:nvSpPr>
          <p:cNvPr id="2" name="Rectangle 1"/>
          <p:cNvSpPr/>
          <p:nvPr/>
        </p:nvSpPr>
        <p:spPr>
          <a:xfrm>
            <a:off x="826436" y="4636402"/>
            <a:ext cx="503210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It modifies the self-attention sub-layer in the decoder stack to prevent positions from attending to subsequent positions</a:t>
            </a:r>
            <a:endParaRPr lang="fr-FR" dirty="0">
              <a:latin typeface="Ubisoft Sans" panose="02000504030000020004" pitchFamily="2" charset="-78"/>
              <a:cs typeface="Ubisoft Sans" panose="02000504030000020004" pitchFamily="2" charset="-78"/>
            </a:endParaRPr>
          </a:p>
        </p:txBody>
      </p:sp>
      <p:sp>
        <p:nvSpPr>
          <p:cNvPr id="19" name="Rectangle 18"/>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8"/>
              </a:rPr>
              <a:t>http://jalammar.github.io/illustrated-transformer/</a:t>
            </a:r>
            <a:endParaRPr lang="fr-FR" sz="1200"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9"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6324128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jalammar.github.io/images/t/self-attention-matrix-calcul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3944" y="2428921"/>
            <a:ext cx="3460603" cy="39192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Rectangle 15"/>
              <p:cNvSpPr/>
              <p:nvPr/>
            </p:nvSpPr>
            <p:spPr>
              <a:xfrm>
                <a:off x="826436" y="3649876"/>
                <a:ext cx="5032106" cy="1477328"/>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This masking, combined with fact that the output </a:t>
                </a:r>
                <a:r>
                  <a:rPr lang="en-US" dirty="0" err="1">
                    <a:latin typeface="Ubisoft Sans" panose="02000504030000020004" pitchFamily="2" charset="-78"/>
                    <a:cs typeface="Ubisoft Sans" panose="02000504030000020004" pitchFamily="2" charset="-78"/>
                  </a:rPr>
                  <a:t>embeddings</a:t>
                </a:r>
                <a:r>
                  <a:rPr lang="en-US" dirty="0">
                    <a:latin typeface="Ubisoft Sans" panose="02000504030000020004" pitchFamily="2" charset="-78"/>
                    <a:cs typeface="Ubisoft Sans" panose="02000504030000020004" pitchFamily="2" charset="-78"/>
                  </a:rPr>
                  <a:t> are offset by one position, ensures that the predictions for position </a:t>
                </a:r>
                <a14:m>
                  <m:oMath xmlns:m="http://schemas.openxmlformats.org/officeDocument/2006/math">
                    <m:r>
                      <a:rPr lang="en-US" i="1" dirty="0" smtClean="0">
                        <a:latin typeface="Cambria Math" panose="02040503050406030204" pitchFamily="18" charset="0"/>
                        <a:cs typeface="Ubisoft Sans" panose="02000504030000020004" pitchFamily="2" charset="-78"/>
                      </a:rPr>
                      <m:t>𝑖</m:t>
                    </m:r>
                  </m:oMath>
                </a14:m>
                <a:r>
                  <a:rPr lang="en-US" dirty="0">
                    <a:latin typeface="Ubisoft Sans" panose="02000504030000020004" pitchFamily="2" charset="-78"/>
                    <a:cs typeface="Ubisoft Sans" panose="02000504030000020004" pitchFamily="2" charset="-78"/>
                  </a:rPr>
                  <a:t> can depend only on the known outputs at positions less than </a:t>
                </a:r>
                <a14:m>
                  <m:oMath xmlns:m="http://schemas.openxmlformats.org/officeDocument/2006/math">
                    <m:r>
                      <a:rPr lang="en-US" i="1" dirty="0" smtClean="0">
                        <a:latin typeface="Cambria Math" panose="02040503050406030204" pitchFamily="18" charset="0"/>
                        <a:cs typeface="Ubisoft Sans" panose="02000504030000020004" pitchFamily="2" charset="-78"/>
                      </a:rPr>
                      <m:t>𝑖</m:t>
                    </m:r>
                  </m:oMath>
                </a14:m>
                <a:endParaRPr lang="fr-FR" dirty="0">
                  <a:latin typeface="Ubisoft Sans" panose="02000504030000020004" pitchFamily="2" charset="-78"/>
                  <a:cs typeface="Ubisoft Sans" panose="02000504030000020004" pitchFamily="2" charset="-78"/>
                </a:endParaRPr>
              </a:p>
            </p:txBody>
          </p:sp>
        </mc:Choice>
        <mc:Fallback xmlns="">
          <p:sp>
            <p:nvSpPr>
              <p:cNvPr id="16" name="Rectangle 15"/>
              <p:cNvSpPr>
                <a:spLocks noRot="1" noChangeAspect="1" noMove="1" noResize="1" noEditPoints="1" noAdjustHandles="1" noChangeArrowheads="1" noChangeShapeType="1" noTextEdit="1"/>
              </p:cNvSpPr>
              <p:nvPr/>
            </p:nvSpPr>
            <p:spPr>
              <a:xfrm>
                <a:off x="826436" y="3649876"/>
                <a:ext cx="5032106" cy="1477328"/>
              </a:xfrm>
              <a:prstGeom prst="rect">
                <a:avLst/>
              </a:prstGeom>
              <a:blipFill>
                <a:blip r:embed="rId6"/>
                <a:stretch>
                  <a:fillRect l="-1091" t="-2479" r="-970" b="-5785"/>
                </a:stretch>
              </a:blipFill>
            </p:spPr>
            <p:txBody>
              <a:bodyPr/>
              <a:lstStyle/>
              <a:p>
                <a:r>
                  <a:rPr lang="fr-FR">
                    <a:noFill/>
                  </a:rPr>
                  <a:t> </a:t>
                </a:r>
              </a:p>
            </p:txBody>
          </p:sp>
        </mc:Fallback>
      </mc:AlternateContent>
      <p:sp>
        <p:nvSpPr>
          <p:cNvPr id="2" name="Rectangle 1"/>
          <p:cNvSpPr/>
          <p:nvPr/>
        </p:nvSpPr>
        <p:spPr>
          <a:xfrm>
            <a:off x="826436" y="4636402"/>
            <a:ext cx="5032106" cy="369332"/>
          </a:xfrm>
          <a:prstGeom prst="rect">
            <a:avLst/>
          </a:prstGeom>
        </p:spPr>
        <p:txBody>
          <a:bodyPr wrap="square">
            <a:spAutoFit/>
          </a:bodyPr>
          <a:lstStyle/>
          <a:p>
            <a:pPr algn="just"/>
            <a:endParaRPr lang="fr-FR" dirty="0">
              <a:latin typeface="Ubisoft Sans" panose="02000504030000020004" pitchFamily="2" charset="-78"/>
              <a:cs typeface="Ubisoft Sans" panose="02000504030000020004" pitchFamily="2" charset="-78"/>
            </a:endParaRPr>
          </a:p>
        </p:txBody>
      </p:sp>
      <p:sp>
        <p:nvSpPr>
          <p:cNvPr id="20" name="Rectangle 19"/>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7"/>
              </a:rPr>
              <a:t>http://jalammar.github.io/illustrated-transformer/</a:t>
            </a:r>
            <a:endParaRPr lang="fr-FR" sz="1200" dirty="0">
              <a:latin typeface="Ubisoft Sans" panose="02000504030000020004" pitchFamily="2" charset="-78"/>
              <a:cs typeface="Ubisoft Sans" panose="02000504030000020004" pitchFamily="2" charset="-78"/>
            </a:endParaRPr>
          </a:p>
        </p:txBody>
      </p:sp>
      <p:grpSp>
        <p:nvGrpSpPr>
          <p:cNvPr id="21" name="Group 20"/>
          <p:cNvGrpSpPr/>
          <p:nvPr/>
        </p:nvGrpSpPr>
        <p:grpSpPr>
          <a:xfrm>
            <a:off x="0" y="-9963"/>
            <a:ext cx="12201624" cy="1333500"/>
            <a:chOff x="0" y="-9963"/>
            <a:chExt cx="12201624" cy="1333500"/>
          </a:xfrm>
        </p:grpSpPr>
        <p:grpSp>
          <p:nvGrpSpPr>
            <p:cNvPr id="22" name="Group 21"/>
            <p:cNvGrpSpPr/>
            <p:nvPr/>
          </p:nvGrpSpPr>
          <p:grpSpPr>
            <a:xfrm>
              <a:off x="0" y="-9963"/>
              <a:ext cx="12201624" cy="1333500"/>
              <a:chOff x="0" y="-9963"/>
              <a:chExt cx="12201624" cy="1333500"/>
            </a:xfrm>
          </p:grpSpPr>
          <p:pic>
            <p:nvPicPr>
              <p:cNvPr id="24" name="Picture 23"/>
              <p:cNvPicPr>
                <a:picLocks noChangeAspect="1"/>
              </p:cNvPicPr>
              <p:nvPr/>
            </p:nvPicPr>
            <p:blipFill rotWithShape="1">
              <a:blip r:embed="rId8"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5" name="Rectangle 24"/>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TextBox 22"/>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7147840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Self-attention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jalammar.github.io/images/t/transformer_multi-headed_self-attention-rec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7834" y="2309065"/>
            <a:ext cx="6288412" cy="352081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063779" y="6035298"/>
            <a:ext cx="80898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6"/>
              </a:rPr>
              <a:t>http://jalammar.github.io/illustrated-transformer/</a:t>
            </a:r>
            <a:endParaRPr lang="fr-FR" sz="1200"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3134292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Results</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26436" y="4636402"/>
            <a:ext cx="5032106" cy="369332"/>
          </a:xfrm>
          <a:prstGeom prst="rect">
            <a:avLst/>
          </a:prstGeom>
        </p:spPr>
        <p:txBody>
          <a:bodyPr wrap="square">
            <a:spAutoFit/>
          </a:bodyPr>
          <a:lstStyle/>
          <a:p>
            <a:pPr algn="just"/>
            <a:endParaRPr lang="fr-FR" dirty="0">
              <a:latin typeface="Ubisoft Sans" panose="02000504030000020004" pitchFamily="2" charset="-78"/>
              <a:cs typeface="Ubisoft Sans" panose="02000504030000020004" pitchFamily="2" charset="-78"/>
            </a:endParaRPr>
          </a:p>
        </p:txBody>
      </p:sp>
      <p:sp>
        <p:nvSpPr>
          <p:cNvPr id="13" name="Rectangle 12"/>
          <p:cNvSpPr/>
          <p:nvPr/>
        </p:nvSpPr>
        <p:spPr>
          <a:xfrm>
            <a:off x="2564326" y="3604945"/>
            <a:ext cx="7088778" cy="646331"/>
          </a:xfrm>
          <a:prstGeom prst="rect">
            <a:avLst/>
          </a:prstGeom>
        </p:spPr>
        <p:txBody>
          <a:bodyPr wrap="square">
            <a:spAutoFit/>
          </a:bodyPr>
          <a:lstStyle/>
          <a:p>
            <a:pPr algn="just"/>
            <a:r>
              <a:rPr lang="en-US" b="1" dirty="0"/>
              <a:t>Language model</a:t>
            </a:r>
            <a:r>
              <a:rPr lang="en-US" dirty="0"/>
              <a:t> (resulting from the encoder stack) that deals with dependencies efficiently in both computing time and performances</a:t>
            </a:r>
            <a:endParaRPr lang="fr-FR" dirty="0"/>
          </a:p>
        </p:txBody>
      </p:sp>
      <p:grpSp>
        <p:nvGrpSpPr>
          <p:cNvPr id="24" name="Group 23"/>
          <p:cNvGrpSpPr/>
          <p:nvPr/>
        </p:nvGrpSpPr>
        <p:grpSpPr>
          <a:xfrm>
            <a:off x="0" y="-9963"/>
            <a:ext cx="12201624" cy="1333500"/>
            <a:chOff x="0" y="-9963"/>
            <a:chExt cx="12201624" cy="1333500"/>
          </a:xfrm>
        </p:grpSpPr>
        <p:grpSp>
          <p:nvGrpSpPr>
            <p:cNvPr id="25" name="Group 24"/>
            <p:cNvGrpSpPr/>
            <p:nvPr/>
          </p:nvGrpSpPr>
          <p:grpSpPr>
            <a:xfrm>
              <a:off x="0" y="-9963"/>
              <a:ext cx="12201624" cy="1333500"/>
              <a:chOff x="0" y="-9963"/>
              <a:chExt cx="12201624" cy="1333500"/>
            </a:xfrm>
          </p:grpSpPr>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8" name="Rectangle 27"/>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TRANSFORMER</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8928697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9064"/>
            <a:ext cx="12201625" cy="6965963"/>
            <a:chOff x="0" y="-19063"/>
            <a:chExt cx="12201625" cy="6872512"/>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64"/>
              <a:ext cx="12201624" cy="6863413"/>
            </a:xfrm>
            <a:prstGeom prst="rect">
              <a:avLst/>
            </a:prstGeom>
          </p:spPr>
        </p:pic>
        <p:sp>
          <p:nvSpPr>
            <p:cNvPr id="13" name="Rectangle 12">
              <a:extLst>
                <a:ext uri="{FF2B5EF4-FFF2-40B4-BE49-F238E27FC236}">
                  <a16:creationId xmlns:a16="http://schemas.microsoft.com/office/drawing/2014/main" id="{C368DA7C-F6D5-4D04-BF4C-810CCD4E83E6}"/>
                </a:ext>
              </a:extLst>
            </p:cNvPr>
            <p:cNvSpPr/>
            <p:nvPr/>
          </p:nvSpPr>
          <p:spPr>
            <a:xfrm>
              <a:off x="0" y="-1906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12" name="Rectangle 11"/>
          <p:cNvSpPr/>
          <p:nvPr/>
        </p:nvSpPr>
        <p:spPr>
          <a:xfrm>
            <a:off x="4116291" y="3098576"/>
            <a:ext cx="3959418" cy="646331"/>
          </a:xfrm>
          <a:prstGeom prst="rect">
            <a:avLst/>
          </a:prstGeom>
        </p:spPr>
        <p:txBody>
          <a:bodyPr wrap="square">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BERT</a:t>
            </a:r>
          </a:p>
        </p:txBody>
      </p:sp>
      <p:sp>
        <p:nvSpPr>
          <p:cNvPr id="7" name="Rectangle 6"/>
          <p:cNvSpPr/>
          <p:nvPr/>
        </p:nvSpPr>
        <p:spPr>
          <a:xfrm>
            <a:off x="3352801" y="3657600"/>
            <a:ext cx="5486398" cy="400110"/>
          </a:xfrm>
          <a:prstGeom prst="rect">
            <a:avLst/>
          </a:prstGeom>
        </p:spPr>
        <p:txBody>
          <a:bodyPr wrap="square">
            <a:spAutoFit/>
          </a:bodyPr>
          <a:lstStyle/>
          <a:p>
            <a:pPr algn="ctr"/>
            <a:r>
              <a:rPr lang="fr-FR" sz="2000" i="1" dirty="0">
                <a:solidFill>
                  <a:schemeClr val="bg1"/>
                </a:solidFill>
                <a:latin typeface="Ubisoft Sans" panose="02000504030000020004" pitchFamily="2" charset="-78"/>
                <a:cs typeface="Ubisoft Sans" panose="02000504030000020004" pitchFamily="2" charset="-78"/>
              </a:rPr>
              <a:t>Classifier</a:t>
            </a:r>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6"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741941"/>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Primary task(s)</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701140" y="3374113"/>
            <a:ext cx="6781800" cy="1754326"/>
          </a:xfrm>
          <a:prstGeom prst="rect">
            <a:avLst/>
          </a:prstGeom>
        </p:spPr>
        <p:txBody>
          <a:bodyPr wrap="square">
            <a:spAutoFit/>
          </a:bodyPr>
          <a:lstStyle/>
          <a:p>
            <a:pPr marL="342900" indent="-342900" algn="just">
              <a:buAutoNum type="arabicPeriod"/>
            </a:pPr>
            <a:r>
              <a:rPr lang="fr-FR" dirty="0" err="1">
                <a:latin typeface="Ubisoft Sans" panose="02000504030000020004" pitchFamily="2" charset="-78"/>
                <a:cs typeface="Ubisoft Sans" panose="02000504030000020004" pitchFamily="2" charset="-78"/>
              </a:rPr>
              <a:t>Predicting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masked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words</a:t>
            </a:r>
            <a:r>
              <a:rPr lang="fr-FR" dirty="0">
                <a:latin typeface="Ubisoft Sans" panose="02000504030000020004" pitchFamily="2" charset="-78"/>
                <a:cs typeface="Ubisoft Sans" panose="02000504030000020004" pitchFamily="2" charset="-78"/>
              </a:rPr>
              <a:t> in the input sentence</a:t>
            </a:r>
          </a:p>
          <a:p>
            <a:pPr marL="342900" indent="-342900" algn="just">
              <a:buAutoNum type="arabicPeriod"/>
            </a:pPr>
            <a:endParaRPr lang="fr-FR" dirty="0">
              <a:latin typeface="Ubisoft Sans" panose="02000504030000020004" pitchFamily="2" charset="-78"/>
              <a:cs typeface="Ubisoft Sans" panose="02000504030000020004" pitchFamily="2" charset="-78"/>
            </a:endParaRPr>
          </a:p>
          <a:p>
            <a:pPr marL="342900" indent="-342900" algn="just">
              <a:buAutoNum type="arabicPeriod"/>
            </a:pPr>
            <a:endParaRPr lang="fr-FR" dirty="0">
              <a:latin typeface="Ubisoft Sans" panose="02000504030000020004" pitchFamily="2" charset="-78"/>
              <a:cs typeface="Ubisoft Sans" panose="02000504030000020004" pitchFamily="2" charset="-78"/>
            </a:endParaRPr>
          </a:p>
          <a:p>
            <a:pPr marL="342900" indent="-342900" algn="just">
              <a:buAutoNum type="arabicPeriod"/>
            </a:pPr>
            <a:endParaRPr lang="fr-FR" dirty="0">
              <a:latin typeface="Ubisoft Sans" panose="02000504030000020004" pitchFamily="2" charset="-78"/>
              <a:cs typeface="Ubisoft Sans" panose="02000504030000020004" pitchFamily="2" charset="-78"/>
            </a:endParaRPr>
          </a:p>
          <a:p>
            <a:pPr marL="342900" indent="-342900" algn="just">
              <a:buAutoNum type="arabicPeriod"/>
            </a:pPr>
            <a:r>
              <a:rPr lang="fr-FR" dirty="0" err="1">
                <a:latin typeface="Ubisoft Sans" panose="02000504030000020004" pitchFamily="2" charset="-78"/>
                <a:cs typeface="Ubisoft Sans" panose="02000504030000020004" pitchFamily="2" charset="-78"/>
              </a:rPr>
              <a:t>Predicting</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whether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two</a:t>
            </a:r>
            <a:r>
              <a:rPr lang="fr-FR" dirty="0">
                <a:latin typeface="Ubisoft Sans" panose="02000504030000020004" pitchFamily="2" charset="-78"/>
                <a:cs typeface="Ubisoft Sans" panose="02000504030000020004" pitchFamily="2" charset="-78"/>
              </a:rPr>
              <a:t> input sentences are </a:t>
            </a:r>
            <a:r>
              <a:rPr lang="fr-FR" dirty="0" err="1">
                <a:latin typeface="Ubisoft Sans" panose="02000504030000020004" pitchFamily="2" charset="-78"/>
                <a:cs typeface="Ubisoft Sans" panose="02000504030000020004" pitchFamily="2" charset="-78"/>
              </a:rPr>
              <a:t>likely</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occur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together</a:t>
            </a:r>
            <a:endParaRPr lang="fr-FR" dirty="0">
              <a:latin typeface="Ubisoft Sans" panose="02000504030000020004" pitchFamily="2" charset="-78"/>
              <a:cs typeface="Ubisoft Sans" panose="02000504030000020004" pitchFamily="2" charset="-78"/>
            </a:endParaRP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41355051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162051" y="2820115"/>
            <a:ext cx="4233258" cy="286232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BERT is basically a huge stack of  Transformer encoders. Each encoder has more attention heads than in the typical Transformer architecture, and the FNN is also bigger.</a:t>
            </a:r>
          </a:p>
          <a:p>
            <a:pPr algn="just"/>
            <a:endParaRPr lang="en-US"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As a matter of fact, BERT isn’t designed to perform sequence to sequence generation. Hence, it doesn’t have any decoder in it. </a:t>
            </a:r>
            <a:endParaRPr lang="fr-FR" dirty="0">
              <a:latin typeface="Ubisoft Sans" panose="02000504030000020004" pitchFamily="2" charset="-78"/>
              <a:cs typeface="Ubisoft Sans" panose="02000504030000020004" pitchFamily="2" charset="-78"/>
            </a:endParaRPr>
          </a:p>
        </p:txBody>
      </p:sp>
      <p:pic>
        <p:nvPicPr>
          <p:cNvPr id="1026" name="Picture 2" descr="http://localhost:8000/resources/BERT.png"/>
          <p:cNvPicPr>
            <a:picLocks noChangeAspect="1" noChangeArrowheads="1"/>
          </p:cNvPicPr>
          <p:nvPr/>
        </p:nvPicPr>
        <p:blipFill rotWithShape="1">
          <a:blip r:embed="rId5">
            <a:extLst>
              <a:ext uri="{28A0092B-C50C-407E-A947-70E740481C1C}">
                <a14:useLocalDpi xmlns:a14="http://schemas.microsoft.com/office/drawing/2010/main" val="0"/>
              </a:ext>
            </a:extLst>
          </a:blip>
          <a:srcRect l="13619" r="14690"/>
          <a:stretch/>
        </p:blipFill>
        <p:spPr bwMode="auto">
          <a:xfrm>
            <a:off x="6559859" y="2608218"/>
            <a:ext cx="5314950" cy="311744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778219" y="5978347"/>
            <a:ext cx="2627642" cy="261610"/>
          </a:xfrm>
          <a:prstGeom prst="rect">
            <a:avLst/>
          </a:prstGeom>
        </p:spPr>
        <p:txBody>
          <a:bodyPr wrap="none">
            <a:spAutoFit/>
          </a:bodyPr>
          <a:lstStyle/>
          <a:p>
            <a:r>
              <a:rPr lang="fr-FR" sz="1100" dirty="0">
                <a:hlinkClick r:id="rId6"/>
              </a:rPr>
              <a:t>http://jalammar.github.io/illustrated-bert/</a:t>
            </a:r>
            <a:endParaRPr lang="fr-FR" sz="1100" dirty="0"/>
          </a:p>
        </p:txBody>
      </p:sp>
      <p:grpSp>
        <p:nvGrpSpPr>
          <p:cNvPr id="21" name="Group 20"/>
          <p:cNvGrpSpPr/>
          <p:nvPr/>
        </p:nvGrpSpPr>
        <p:grpSpPr>
          <a:xfrm>
            <a:off x="0" y="-9963"/>
            <a:ext cx="12201624" cy="1333500"/>
            <a:chOff x="0" y="-9963"/>
            <a:chExt cx="12201624" cy="1333500"/>
          </a:xfrm>
        </p:grpSpPr>
        <p:grpSp>
          <p:nvGrpSpPr>
            <p:cNvPr id="22" name="Group 21"/>
            <p:cNvGrpSpPr/>
            <p:nvPr/>
          </p:nvGrpSpPr>
          <p:grpSpPr>
            <a:xfrm>
              <a:off x="0" y="-9963"/>
              <a:ext cx="12201624" cy="1333500"/>
              <a:chOff x="0" y="-9963"/>
              <a:chExt cx="12201624" cy="1333500"/>
            </a:xfrm>
          </p:grpSpPr>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5" name="Rectangle 24"/>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TextBox 22"/>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4554513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826436" y="3674009"/>
            <a:ext cx="4233258"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BERT language modeling first task masks 15% of words in the input and asks the model to predict the missing words.</a:t>
            </a:r>
            <a:endParaRPr lang="fr-FR" dirty="0">
              <a:latin typeface="Ubisoft Sans" panose="02000504030000020004" pitchFamily="2" charset="-78"/>
              <a:cs typeface="Ubisoft Sans" panose="02000504030000020004" pitchFamily="2" charset="-78"/>
            </a:endParaRPr>
          </a:p>
        </p:txBody>
      </p:sp>
      <p:pic>
        <p:nvPicPr>
          <p:cNvPr id="2050" name="Picture 2" descr="http://localhost:8000/resources/BERT-language-modeling-masked-l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574" y="2260049"/>
            <a:ext cx="5437576" cy="357262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778219" y="5978347"/>
            <a:ext cx="2627642" cy="261610"/>
          </a:xfrm>
          <a:prstGeom prst="rect">
            <a:avLst/>
          </a:prstGeom>
        </p:spPr>
        <p:txBody>
          <a:bodyPr wrap="none">
            <a:spAutoFit/>
          </a:bodyPr>
          <a:lstStyle/>
          <a:p>
            <a:r>
              <a:rPr lang="fr-FR" sz="1100" dirty="0">
                <a:hlinkClick r:id="rId6"/>
              </a:rPr>
              <a:t>http://jalammar.github.io/illustrated-bert/</a:t>
            </a:r>
            <a:endParaRPr lang="fr-FR" sz="1100" dirty="0"/>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2222968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WHAT IS IT USEFUL FOR?</a:t>
            </a:r>
          </a:p>
        </p:txBody>
      </p:sp>
      <p:sp>
        <p:nvSpPr>
          <p:cNvPr id="24" name="TextBox 23"/>
          <p:cNvSpPr txBox="1"/>
          <p:nvPr/>
        </p:nvSpPr>
        <p:spPr>
          <a:xfrm>
            <a:off x="2247900" y="924891"/>
            <a:ext cx="7696200" cy="338554"/>
          </a:xfrm>
          <a:prstGeom prst="rect">
            <a:avLst/>
          </a:prstGeom>
          <a:noFill/>
        </p:spPr>
        <p:txBody>
          <a:bodyPr wrap="square" rtlCol="0">
            <a:spAutoFit/>
          </a:bodyPr>
          <a:lstStyle/>
          <a:p>
            <a:pPr algn="ctr"/>
            <a:r>
              <a:rPr lang="fr-FR" sz="1600" b="1" dirty="0" err="1">
                <a:solidFill>
                  <a:schemeClr val="bg1"/>
                </a:solidFill>
                <a:latin typeface="Ubisoft Sans" panose="02000504030000020004" pitchFamily="2" charset="-78"/>
                <a:cs typeface="Ubisoft Sans" panose="02000504030000020004" pitchFamily="2" charset="-78"/>
              </a:rPr>
              <a:t>Knowledge</a:t>
            </a:r>
            <a:r>
              <a:rPr lang="fr-FR" sz="1600" b="1" dirty="0">
                <a:solidFill>
                  <a:schemeClr val="bg1"/>
                </a:solidFill>
                <a:latin typeface="Ubisoft Sans" panose="02000504030000020004" pitchFamily="2" charset="-78"/>
                <a:cs typeface="Ubisoft Sans" panose="02000504030000020004" pitchFamily="2" charset="-78"/>
              </a:rPr>
              <a:t> graph</a:t>
            </a: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F414EC5-6AAF-4721-B484-B3D3C942FEF7}"/>
              </a:ext>
            </a:extLst>
          </p:cNvPr>
          <p:cNvSpPr txBox="1"/>
          <p:nvPr/>
        </p:nvSpPr>
        <p:spPr>
          <a:xfrm>
            <a:off x="3420385" y="5708714"/>
            <a:ext cx="5351230" cy="307777"/>
          </a:xfrm>
          <a:prstGeom prst="rect">
            <a:avLst/>
          </a:prstGeom>
          <a:noFill/>
        </p:spPr>
        <p:txBody>
          <a:bodyPr wrap="square" rtlCol="0">
            <a:spAutoFit/>
          </a:bodyPr>
          <a:lstStyle/>
          <a:p>
            <a:pPr algn="ctr"/>
            <a:r>
              <a:rPr lang="fr-FR" sz="1400" i="1" dirty="0">
                <a:latin typeface="Ubisoft Sans" panose="02000504030000020004" pitchFamily="2" charset="-78"/>
                <a:cs typeface="Ubisoft Sans" panose="02000504030000020004" pitchFamily="2" charset="-78"/>
                <a:hlinkClick r:id="rId6"/>
              </a:rPr>
              <a:t>Pahuja et al</a:t>
            </a:r>
            <a:endParaRPr lang="fr-FR" sz="1400" i="1" dirty="0">
              <a:latin typeface="Ubisoft Sans" panose="02000504030000020004" pitchFamily="2" charset="-78"/>
              <a:cs typeface="Ubisoft Sans" panose="02000504030000020004" pitchFamily="2" charset="-78"/>
            </a:endParaRPr>
          </a:p>
        </p:txBody>
      </p:sp>
      <p:pic>
        <p:nvPicPr>
          <p:cNvPr id="2052" name="Picture 4">
            <a:extLst>
              <a:ext uri="{FF2B5EF4-FFF2-40B4-BE49-F238E27FC236}">
                <a16:creationId xmlns:a16="http://schemas.microsoft.com/office/drawing/2014/main" id="{6B4C6567-EDF8-496B-92FC-EF9CD14C6E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4286"/>
          <a:stretch/>
        </p:blipFill>
        <p:spPr bwMode="auto">
          <a:xfrm>
            <a:off x="3420385" y="1802809"/>
            <a:ext cx="5371918" cy="372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3039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826436" y="3674009"/>
            <a:ext cx="4233258"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BERT language modeling second task is a binary sentence classification, aiming to know whether two sentences are meant to be juxtaposed or not.</a:t>
            </a:r>
            <a:endParaRPr lang="fr-FR" dirty="0">
              <a:latin typeface="Ubisoft Sans" panose="02000504030000020004" pitchFamily="2" charset="-78"/>
              <a:cs typeface="Ubisoft Sans" panose="02000504030000020004" pitchFamily="2" charset="-78"/>
            </a:endParaRPr>
          </a:p>
        </p:txBody>
      </p:sp>
      <p:pic>
        <p:nvPicPr>
          <p:cNvPr id="3074" name="Picture 2" descr="http://localhost:8000/resources/BERT-next-sentence-predi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083" y="2431352"/>
            <a:ext cx="5048592" cy="3471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78219" y="5978347"/>
            <a:ext cx="2627642" cy="261610"/>
          </a:xfrm>
          <a:prstGeom prst="rect">
            <a:avLst/>
          </a:prstGeom>
        </p:spPr>
        <p:txBody>
          <a:bodyPr wrap="none">
            <a:spAutoFit/>
          </a:bodyPr>
          <a:lstStyle/>
          <a:p>
            <a:r>
              <a:rPr lang="fr-FR" sz="1100" dirty="0">
                <a:hlinkClick r:id="rId6"/>
              </a:rPr>
              <a:t>http://jalammar.github.io/illustrated-bert/</a:t>
            </a:r>
            <a:endParaRPr lang="fr-FR" sz="1100" dirty="0"/>
          </a:p>
        </p:txBody>
      </p:sp>
      <p:grpSp>
        <p:nvGrpSpPr>
          <p:cNvPr id="19" name="Group 18"/>
          <p:cNvGrpSpPr/>
          <p:nvPr/>
        </p:nvGrpSpPr>
        <p:grpSpPr>
          <a:xfrm>
            <a:off x="0" y="-9963"/>
            <a:ext cx="12201624" cy="1333500"/>
            <a:chOff x="0" y="-9963"/>
            <a:chExt cx="12201624" cy="1333500"/>
          </a:xfrm>
        </p:grpSpPr>
        <p:grpSp>
          <p:nvGrpSpPr>
            <p:cNvPr id="20" name="Group 19"/>
            <p:cNvGrpSpPr/>
            <p:nvPr/>
          </p:nvGrpSpPr>
          <p:grpSpPr>
            <a:xfrm>
              <a:off x="0" y="-9963"/>
              <a:ext cx="12201624" cy="1333500"/>
              <a:chOff x="0" y="-9963"/>
              <a:chExt cx="12201624" cy="1333500"/>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3" name="Rectangle 22"/>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TextBox 20"/>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4914711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Model input</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158720" y="3248456"/>
            <a:ext cx="4241955" cy="2031325"/>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BERT has a specific kind of input and introduces some preprocessing specificities. It adds a </a:t>
            </a:r>
            <a:r>
              <a:rPr lang="en-US" b="1" dirty="0">
                <a:latin typeface="Ubisoft Sans" panose="02000504030000020004" pitchFamily="2" charset="-78"/>
                <a:cs typeface="Ubisoft Sans" panose="02000504030000020004" pitchFamily="2" charset="-78"/>
              </a:rPr>
              <a:t>[CLS]</a:t>
            </a:r>
            <a:r>
              <a:rPr lang="en-US" dirty="0">
                <a:latin typeface="Ubisoft Sans" panose="02000504030000020004" pitchFamily="2" charset="-78"/>
                <a:cs typeface="Ubisoft Sans" panose="02000504030000020004" pitchFamily="2" charset="-78"/>
              </a:rPr>
              <a:t> token at the beginning of the sentence and a </a:t>
            </a:r>
            <a:r>
              <a:rPr lang="en-US" b="1" dirty="0">
                <a:latin typeface="Ubisoft Sans" panose="02000504030000020004" pitchFamily="2" charset="-78"/>
                <a:cs typeface="Ubisoft Sans" panose="02000504030000020004" pitchFamily="2" charset="-78"/>
              </a:rPr>
              <a:t>[SEP]</a:t>
            </a:r>
            <a:r>
              <a:rPr lang="en-US" dirty="0">
                <a:latin typeface="Ubisoft Sans" panose="02000504030000020004" pitchFamily="2" charset="-78"/>
                <a:cs typeface="Ubisoft Sans" panose="02000504030000020004" pitchFamily="2" charset="-78"/>
              </a:rPr>
              <a:t> token at the end. Those tokens are mainly used for the pair sentence classification.</a:t>
            </a:r>
            <a:endParaRPr lang="fr-FR" dirty="0">
              <a:latin typeface="Ubisoft Sans" panose="02000504030000020004" pitchFamily="2" charset="-78"/>
              <a:cs typeface="Ubisoft Sans" panose="02000504030000020004" pitchFamily="2" charset="-78"/>
            </a:endParaRPr>
          </a:p>
        </p:txBody>
      </p:sp>
      <p:sp>
        <p:nvSpPr>
          <p:cNvPr id="2" name="Rectangle 1"/>
          <p:cNvSpPr/>
          <p:nvPr/>
        </p:nvSpPr>
        <p:spPr>
          <a:xfrm>
            <a:off x="4778219" y="5978347"/>
            <a:ext cx="2627642" cy="261610"/>
          </a:xfrm>
          <a:prstGeom prst="rect">
            <a:avLst/>
          </a:prstGeom>
        </p:spPr>
        <p:txBody>
          <a:bodyPr wrap="none">
            <a:spAutoFit/>
          </a:bodyPr>
          <a:lstStyle/>
          <a:p>
            <a:r>
              <a:rPr lang="fr-FR" sz="1100" dirty="0">
                <a:hlinkClick r:id="rId5"/>
              </a:rPr>
              <a:t>http://jalammar.github.io/illustrated-bert/</a:t>
            </a:r>
            <a:endParaRPr lang="fr-FR" sz="1100" dirty="0"/>
          </a:p>
        </p:txBody>
      </p:sp>
      <p:pic>
        <p:nvPicPr>
          <p:cNvPr id="5124" name="Picture 4" descr="http://jalammar.github.io/images/bert-input-output.png"/>
          <p:cNvPicPr>
            <a:picLocks noChangeAspect="1" noChangeArrowheads="1"/>
          </p:cNvPicPr>
          <p:nvPr/>
        </p:nvPicPr>
        <p:blipFill rotWithShape="1">
          <a:blip r:embed="rId6">
            <a:extLst>
              <a:ext uri="{28A0092B-C50C-407E-A947-70E740481C1C}">
                <a14:useLocalDpi xmlns:a14="http://schemas.microsoft.com/office/drawing/2010/main" val="0"/>
              </a:ext>
            </a:extLst>
          </a:blip>
          <a:srcRect l="19817" r="18983"/>
          <a:stretch/>
        </p:blipFill>
        <p:spPr bwMode="auto">
          <a:xfrm>
            <a:off x="6953249" y="2628401"/>
            <a:ext cx="4848225" cy="303061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767843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Model output</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78219" y="5978347"/>
            <a:ext cx="2627642" cy="261610"/>
          </a:xfrm>
          <a:prstGeom prst="rect">
            <a:avLst/>
          </a:prstGeom>
        </p:spPr>
        <p:txBody>
          <a:bodyPr wrap="none">
            <a:spAutoFit/>
          </a:bodyPr>
          <a:lstStyle/>
          <a:p>
            <a:r>
              <a:rPr lang="fr-FR" sz="1100" dirty="0">
                <a:hlinkClick r:id="rId5"/>
              </a:rPr>
              <a:t>http://jalammar.github.io/illustrated-bert/</a:t>
            </a:r>
            <a:endParaRPr lang="fr-FR" sz="1100" dirty="0"/>
          </a:p>
        </p:txBody>
      </p:sp>
      <p:pic>
        <p:nvPicPr>
          <p:cNvPr id="4098" name="Picture 2" descr="http://jalammar.github.io/images/bert-output-vector.png"/>
          <p:cNvPicPr>
            <a:picLocks noChangeAspect="1" noChangeArrowheads="1"/>
          </p:cNvPicPr>
          <p:nvPr/>
        </p:nvPicPr>
        <p:blipFill rotWithShape="1">
          <a:blip r:embed="rId6">
            <a:extLst>
              <a:ext uri="{28A0092B-C50C-407E-A947-70E740481C1C}">
                <a14:useLocalDpi xmlns:a14="http://schemas.microsoft.com/office/drawing/2010/main" val="0"/>
              </a:ext>
            </a:extLst>
          </a:blip>
          <a:srcRect l="13873" r="20144"/>
          <a:stretch/>
        </p:blipFill>
        <p:spPr bwMode="auto">
          <a:xfrm>
            <a:off x="7405861" y="2998306"/>
            <a:ext cx="3952876" cy="25059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Rectangle 12"/>
              <p:cNvSpPr/>
              <p:nvPr/>
            </p:nvSpPr>
            <p:spPr>
              <a:xfrm>
                <a:off x="1358745" y="3543541"/>
                <a:ext cx="4241955"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Each position outputs a vector of size </a:t>
                </a:r>
                <a14:m>
                  <m:oMath xmlns:m="http://schemas.openxmlformats.org/officeDocument/2006/math">
                    <m:r>
                      <a:rPr lang="fr-FR" b="0" i="1" smtClean="0">
                        <a:latin typeface="Cambria Math" panose="02040503050406030204" pitchFamily="18" charset="0"/>
                        <a:cs typeface="Ubisoft Sans" panose="02000504030000020004" pitchFamily="2" charset="-78"/>
                      </a:rPr>
                      <m:t>h𝑖𝑑𝑑𝑒𝑛</m:t>
                    </m:r>
                    <m:r>
                      <a:rPr lang="fr-FR" b="0" i="1" smtClean="0">
                        <a:latin typeface="Cambria Math" panose="02040503050406030204" pitchFamily="18" charset="0"/>
                        <a:cs typeface="Ubisoft Sans" panose="02000504030000020004" pitchFamily="2" charset="-78"/>
                      </a:rPr>
                      <m:t>_</m:t>
                    </m:r>
                    <m:r>
                      <a:rPr lang="fr-FR" b="0" i="1" smtClean="0">
                        <a:latin typeface="Cambria Math" panose="02040503050406030204" pitchFamily="18" charset="0"/>
                        <a:cs typeface="Ubisoft Sans" panose="02000504030000020004" pitchFamily="2" charset="-78"/>
                      </a:rPr>
                      <m:t>𝑠𝑖𝑧𝑒</m:t>
                    </m:r>
                  </m:oMath>
                </a14:m>
                <a:r>
                  <a:rPr lang="fr-FR" dirty="0">
                    <a:latin typeface="Ubisoft Sans" panose="02000504030000020004" pitchFamily="2" charset="-78"/>
                    <a:cs typeface="Ubisoft Sans" panose="02000504030000020004" pitchFamily="2" charset="-78"/>
                  </a:rPr>
                  <a:t>. For the sentence classification </a:t>
                </a:r>
                <a:r>
                  <a:rPr lang="fr-FR" dirty="0" err="1">
                    <a:latin typeface="Ubisoft Sans" panose="02000504030000020004" pitchFamily="2" charset="-78"/>
                    <a:cs typeface="Ubisoft Sans" panose="02000504030000020004" pitchFamily="2" charset="-78"/>
                  </a:rPr>
                  <a:t>task</a:t>
                </a:r>
                <a:r>
                  <a:rPr lang="fr-FR" dirty="0">
                    <a:latin typeface="Ubisoft Sans" panose="02000504030000020004" pitchFamily="2" charset="-78"/>
                    <a:cs typeface="Ubisoft Sans" panose="02000504030000020004" pitchFamily="2" charset="-78"/>
                  </a:rPr>
                  <a:t>, the FNN </a:t>
                </a:r>
                <a:r>
                  <a:rPr lang="fr-FR" dirty="0" err="1">
                    <a:latin typeface="Ubisoft Sans" panose="02000504030000020004" pitchFamily="2" charset="-78"/>
                    <a:cs typeface="Ubisoft Sans" panose="02000504030000020004" pitchFamily="2" charset="-78"/>
                  </a:rPr>
                  <a:t>only</a:t>
                </a:r>
                <a:r>
                  <a:rPr lang="fr-FR" dirty="0">
                    <a:latin typeface="Ubisoft Sans" panose="02000504030000020004" pitchFamily="2" charset="-78"/>
                    <a:cs typeface="Ubisoft Sans" panose="02000504030000020004" pitchFamily="2" charset="-78"/>
                  </a:rPr>
                  <a:t> focus on the [CLS] </a:t>
                </a:r>
                <a:r>
                  <a:rPr lang="fr-FR" dirty="0" err="1">
                    <a:latin typeface="Ubisoft Sans" panose="02000504030000020004" pitchFamily="2" charset="-78"/>
                    <a:cs typeface="Ubisoft Sans" panose="02000504030000020004" pitchFamily="2" charset="-78"/>
                  </a:rPr>
                  <a:t>token</a:t>
                </a:r>
                <a:r>
                  <a:rPr lang="fr-FR" dirty="0">
                    <a:latin typeface="Ubisoft Sans" panose="02000504030000020004" pitchFamily="2" charset="-78"/>
                    <a:cs typeface="Ubisoft Sans" panose="02000504030000020004" pitchFamily="2" charset="-78"/>
                  </a:rPr>
                  <a:t>!</a:t>
                </a:r>
              </a:p>
            </p:txBody>
          </p:sp>
        </mc:Choice>
        <mc:Fallback xmlns="">
          <p:sp>
            <p:nvSpPr>
              <p:cNvPr id="13" name="Rectangle 12"/>
              <p:cNvSpPr>
                <a:spLocks noRot="1" noChangeAspect="1" noMove="1" noResize="1" noEditPoints="1" noAdjustHandles="1" noChangeArrowheads="1" noChangeShapeType="1" noTextEdit="1"/>
              </p:cNvSpPr>
              <p:nvPr/>
            </p:nvSpPr>
            <p:spPr>
              <a:xfrm>
                <a:off x="1358745" y="3543541"/>
                <a:ext cx="4241955" cy="1200329"/>
              </a:xfrm>
              <a:prstGeom prst="rect">
                <a:avLst/>
              </a:prstGeom>
              <a:blipFill>
                <a:blip r:embed="rId7"/>
                <a:stretch>
                  <a:fillRect l="-1293" t="-2538" r="-1149" b="-7107"/>
                </a:stretch>
              </a:blipFill>
            </p:spPr>
            <p:txBody>
              <a:bodyPr/>
              <a:lstStyle/>
              <a:p>
                <a:r>
                  <a:rPr lang="fr-FR">
                    <a:noFill/>
                  </a:rPr>
                  <a:t> </a:t>
                </a:r>
              </a:p>
            </p:txBody>
          </p:sp>
        </mc:Fallback>
      </mc:AlternateContent>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3615508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Feature extraction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78219" y="5978347"/>
            <a:ext cx="2627642" cy="261610"/>
          </a:xfrm>
          <a:prstGeom prst="rect">
            <a:avLst/>
          </a:prstGeom>
        </p:spPr>
        <p:txBody>
          <a:bodyPr wrap="none">
            <a:spAutoFit/>
          </a:bodyPr>
          <a:lstStyle/>
          <a:p>
            <a:r>
              <a:rPr lang="fr-FR" sz="1100" dirty="0">
                <a:hlinkClick r:id="rId5"/>
              </a:rPr>
              <a:t>http://jalammar.github.io/illustrated-bert/</a:t>
            </a:r>
            <a:endParaRPr lang="fr-FR" sz="1100" dirty="0"/>
          </a:p>
        </p:txBody>
      </p:sp>
      <p:sp>
        <p:nvSpPr>
          <p:cNvPr id="13" name="Rectangle 12"/>
          <p:cNvSpPr/>
          <p:nvPr/>
        </p:nvSpPr>
        <p:spPr>
          <a:xfrm>
            <a:off x="1162051" y="2835806"/>
            <a:ext cx="4241955" cy="1200329"/>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Just </a:t>
            </a:r>
            <a:r>
              <a:rPr lang="fr-FR" dirty="0" err="1">
                <a:latin typeface="Ubisoft Sans" panose="02000504030000020004" pitchFamily="2" charset="-78"/>
                <a:cs typeface="Ubisoft Sans" panose="02000504030000020004" pitchFamily="2" charset="-78"/>
              </a:rPr>
              <a:t>like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other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systems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introduced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can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extract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from </a:t>
            </a:r>
            <a:r>
              <a:rPr lang="fr-FR" dirty="0" err="1">
                <a:latin typeface="Ubisoft Sans" panose="02000504030000020004" pitchFamily="2" charset="-78"/>
                <a:cs typeface="Ubisoft Sans" panose="02000504030000020004" pitchFamily="2" charset="-78"/>
              </a:rPr>
              <a:t>this</a:t>
            </a:r>
            <a:r>
              <a:rPr lang="fr-FR" dirty="0">
                <a:latin typeface="Ubisoft Sans" panose="02000504030000020004" pitchFamily="2" charset="-78"/>
                <a:cs typeface="Ubisoft Sans" panose="02000504030000020004" pitchFamily="2" charset="-78"/>
              </a:rPr>
              <a:t> system. </a:t>
            </a:r>
            <a:r>
              <a:rPr lang="fr-FR" dirty="0" err="1">
                <a:latin typeface="Ubisoft Sans" panose="02000504030000020004" pitchFamily="2" charset="-78"/>
                <a:cs typeface="Ubisoft Sans" panose="02000504030000020004" pitchFamily="2" charset="-78"/>
              </a:rPr>
              <a:t>Such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are </a:t>
            </a:r>
            <a:r>
              <a:rPr lang="fr-FR" b="1" dirty="0" err="1">
                <a:latin typeface="Ubisoft Sans" panose="02000504030000020004" pitchFamily="2" charset="-78"/>
                <a:cs typeface="Ubisoft Sans" panose="02000504030000020004" pitchFamily="2" charset="-78"/>
              </a:rPr>
              <a:t>contextualized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just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like</a:t>
            </a:r>
            <a:r>
              <a:rPr lang="fr-FR" dirty="0">
                <a:latin typeface="Ubisoft Sans" panose="02000504030000020004" pitchFamily="2" charset="-78"/>
                <a:cs typeface="Ubisoft Sans" panose="02000504030000020004" pitchFamily="2" charset="-78"/>
              </a:rPr>
              <a:t> for </a:t>
            </a:r>
            <a:r>
              <a:rPr lang="fr-FR" dirty="0" err="1">
                <a:latin typeface="Ubisoft Sans" panose="02000504030000020004" pitchFamily="2" charset="-78"/>
                <a:cs typeface="Ubisoft Sans" panose="02000504030000020004" pitchFamily="2" charset="-78"/>
              </a:rPr>
              <a:t>ELMo</a:t>
            </a:r>
            <a:r>
              <a:rPr lang="fr-FR" dirty="0">
                <a:latin typeface="Ubisoft Sans" panose="02000504030000020004" pitchFamily="2" charset="-78"/>
                <a:cs typeface="Ubisoft Sans" panose="02000504030000020004" pitchFamily="2" charset="-78"/>
              </a:rPr>
              <a:t>.</a:t>
            </a:r>
          </a:p>
        </p:txBody>
      </p:sp>
      <p:pic>
        <p:nvPicPr>
          <p:cNvPr id="8194" name="Picture 2" descr="http://jalammar.github.io/images/bert-contexualized-embedding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8715" y="2524206"/>
            <a:ext cx="5524500" cy="306831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162050" y="4562876"/>
            <a:ext cx="4241955" cy="646331"/>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However</a:t>
            </a:r>
            <a:r>
              <a:rPr lang="fr-FR" dirty="0">
                <a:latin typeface="Ubisoft Sans" panose="02000504030000020004" pitchFamily="2" charset="-78"/>
                <a:cs typeface="Ubisoft Sans" panose="02000504030000020004" pitchFamily="2" charset="-78"/>
              </a:rPr>
              <a:t>, multiple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available</a:t>
            </a:r>
            <a:r>
              <a:rPr lang="fr-FR" dirty="0">
                <a:latin typeface="Ubisoft Sans" panose="02000504030000020004" pitchFamily="2" charset="-78"/>
                <a:cs typeface="Ubisoft Sans" panose="02000504030000020004" pitchFamily="2" charset="-78"/>
              </a:rPr>
              <a:t> ; </a:t>
            </a:r>
            <a:r>
              <a:rPr lang="fr-FR" dirty="0" err="1">
                <a:latin typeface="Ubisoft Sans" panose="02000504030000020004" pitchFamily="2" charset="-78"/>
                <a:cs typeface="Ubisoft Sans" panose="02000504030000020004" pitchFamily="2" charset="-78"/>
              </a:rPr>
              <a:t>which</a:t>
            </a:r>
            <a:r>
              <a:rPr lang="fr-FR" dirty="0">
                <a:latin typeface="Ubisoft Sans" panose="02000504030000020004" pitchFamily="2" charset="-78"/>
                <a:cs typeface="Ubisoft Sans" panose="02000504030000020004" pitchFamily="2" charset="-78"/>
              </a:rPr>
              <a:t> one </a:t>
            </a:r>
            <a:r>
              <a:rPr lang="fr-FR" dirty="0" err="1">
                <a:latin typeface="Ubisoft Sans" panose="02000504030000020004" pitchFamily="2" charset="-78"/>
                <a:cs typeface="Ubisoft Sans" panose="02000504030000020004" pitchFamily="2" charset="-78"/>
              </a:rPr>
              <a:t>should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a:t>
            </a:r>
            <a:r>
              <a:rPr lang="fr-FR" dirty="0">
                <a:latin typeface="Ubisoft Sans" panose="02000504030000020004" pitchFamily="2" charset="-78"/>
                <a:cs typeface="Ubisoft Sans" panose="02000504030000020004" pitchFamily="2" charset="-78"/>
              </a:rPr>
              <a:t> use?</a:t>
            </a: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9984693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Feature extraction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78219" y="5978347"/>
            <a:ext cx="2627642" cy="261610"/>
          </a:xfrm>
          <a:prstGeom prst="rect">
            <a:avLst/>
          </a:prstGeom>
        </p:spPr>
        <p:txBody>
          <a:bodyPr wrap="none">
            <a:spAutoFit/>
          </a:bodyPr>
          <a:lstStyle/>
          <a:p>
            <a:r>
              <a:rPr lang="fr-FR" sz="1100" dirty="0">
                <a:hlinkClick r:id="rId5"/>
              </a:rPr>
              <a:t>http://jalammar.github.io/illustrated-bert/</a:t>
            </a:r>
            <a:endParaRPr lang="fr-FR" sz="1100" dirty="0"/>
          </a:p>
        </p:txBody>
      </p:sp>
      <p:sp>
        <p:nvSpPr>
          <p:cNvPr id="13" name="Rectangle 12"/>
          <p:cNvSpPr/>
          <p:nvPr/>
        </p:nvSpPr>
        <p:spPr>
          <a:xfrm>
            <a:off x="1162051" y="3088002"/>
            <a:ext cx="4241955" cy="1200329"/>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The best </a:t>
            </a:r>
            <a:r>
              <a:rPr lang="fr-FR" dirty="0" err="1">
                <a:latin typeface="Ubisoft Sans" panose="02000504030000020004" pitchFamily="2" charset="-78"/>
                <a:cs typeface="Ubisoft Sans" panose="02000504030000020004" pitchFamily="2" charset="-78"/>
              </a:rPr>
              <a:t>results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using</a:t>
            </a:r>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pre-trained</a:t>
            </a:r>
            <a:r>
              <a:rPr lang="fr-FR" dirty="0">
                <a:latin typeface="Ubisoft Sans" panose="02000504030000020004" pitchFamily="2" charset="-78"/>
                <a:cs typeface="Ubisoft Sans" panose="02000504030000020004" pitchFamily="2" charset="-78"/>
              </a:rPr>
              <a:t> BERT model </a:t>
            </a:r>
            <a:r>
              <a:rPr lang="fr-FR" dirty="0" err="1">
                <a:latin typeface="Ubisoft Sans" panose="02000504030000020004" pitchFamily="2" charset="-78"/>
                <a:cs typeface="Ubisoft Sans" panose="02000504030000020004" pitchFamily="2" charset="-78"/>
              </a:rPr>
              <a:t>reach</a:t>
            </a:r>
            <a:r>
              <a:rPr lang="fr-FR" dirty="0">
                <a:latin typeface="Ubisoft Sans" panose="02000504030000020004" pitchFamily="2" charset="-78"/>
                <a:cs typeface="Ubisoft Sans" panose="02000504030000020004" pitchFamily="2" charset="-78"/>
              </a:rPr>
              <a:t> a F1-score of 96.1 by </a:t>
            </a:r>
            <a:r>
              <a:rPr lang="fr-FR" dirty="0" err="1">
                <a:latin typeface="Ubisoft Sans" panose="02000504030000020004" pitchFamily="2" charset="-78"/>
                <a:cs typeface="Ubisoft Sans" panose="02000504030000020004" pitchFamily="2" charset="-78"/>
              </a:rPr>
              <a:t>concataining</a:t>
            </a:r>
            <a:r>
              <a:rPr lang="fr-FR" dirty="0">
                <a:latin typeface="Ubisoft Sans" panose="02000504030000020004" pitchFamily="2" charset="-78"/>
                <a:cs typeface="Ubisoft Sans" panose="02000504030000020004" pitchFamily="2" charset="-78"/>
              </a:rPr>
              <a:t> the four last </a:t>
            </a:r>
            <a:r>
              <a:rPr lang="fr-FR" dirty="0" err="1">
                <a:latin typeface="Ubisoft Sans" panose="02000504030000020004" pitchFamily="2" charset="-78"/>
                <a:cs typeface="Ubisoft Sans" panose="02000504030000020004" pitchFamily="2" charset="-78"/>
              </a:rPr>
              <a:t>layers</a:t>
            </a:r>
            <a:r>
              <a:rPr lang="fr-FR" dirty="0">
                <a:latin typeface="Ubisoft Sans" panose="02000504030000020004" pitchFamily="2" charset="-78"/>
                <a:cs typeface="Ubisoft Sans" panose="02000504030000020004" pitchFamily="2" charset="-78"/>
              </a:rPr>
              <a:t> of the model.</a:t>
            </a:r>
          </a:p>
        </p:txBody>
      </p:sp>
      <p:pic>
        <p:nvPicPr>
          <p:cNvPr id="9218" name="Picture 2" descr="http://jalammar.github.io/images/bert-feature-extraction-contextualized-embedding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1448" y="2433520"/>
            <a:ext cx="5672704" cy="342037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162050" y="4533174"/>
            <a:ext cx="4241955" cy="923330"/>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For </a:t>
            </a:r>
            <a:r>
              <a:rPr lang="fr-FR" dirty="0" err="1">
                <a:latin typeface="Ubisoft Sans" panose="02000504030000020004" pitchFamily="2" charset="-78"/>
                <a:cs typeface="Ubisoft Sans" panose="02000504030000020004" pitchFamily="2" charset="-78"/>
              </a:rPr>
              <a:t>comparison</a:t>
            </a:r>
            <a:r>
              <a:rPr lang="fr-FR" dirty="0">
                <a:latin typeface="Ubisoft Sans" panose="02000504030000020004" pitchFamily="2" charset="-78"/>
                <a:cs typeface="Ubisoft Sans" panose="02000504030000020004" pitchFamily="2" charset="-78"/>
              </a:rPr>
              <a:t>, a BERT model </a:t>
            </a:r>
            <a:r>
              <a:rPr lang="fr-FR" dirty="0" err="1">
                <a:latin typeface="Ubisoft Sans" panose="02000504030000020004" pitchFamily="2" charset="-78"/>
                <a:cs typeface="Ubisoft Sans" panose="02000504030000020004" pitchFamily="2" charset="-78"/>
              </a:rPr>
              <a:t>completely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trained</a:t>
            </a:r>
            <a:r>
              <a:rPr lang="fr-FR" dirty="0">
                <a:latin typeface="Ubisoft Sans" panose="02000504030000020004" pitchFamily="2" charset="-78"/>
                <a:cs typeface="Ubisoft Sans" panose="02000504030000020004" pitchFamily="2" charset="-78"/>
              </a:rPr>
              <a:t> on the </a:t>
            </a:r>
            <a:r>
              <a:rPr lang="fr-FR" dirty="0" err="1">
                <a:latin typeface="Ubisoft Sans" panose="02000504030000020004" pitchFamily="2" charset="-78"/>
                <a:cs typeface="Ubisoft Sans" panose="02000504030000020004" pitchFamily="2" charset="-78"/>
              </a:rPr>
              <a:t>same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task</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obtained</a:t>
            </a:r>
            <a:r>
              <a:rPr lang="fr-FR" dirty="0">
                <a:latin typeface="Ubisoft Sans" panose="02000504030000020004" pitchFamily="2" charset="-78"/>
                <a:cs typeface="Ubisoft Sans" panose="02000504030000020004" pitchFamily="2" charset="-78"/>
              </a:rPr>
              <a:t> a F1-score of 96.4.</a:t>
            </a:r>
          </a:p>
        </p:txBody>
      </p:sp>
      <p:grpSp>
        <p:nvGrpSpPr>
          <p:cNvPr id="26" name="Group 25"/>
          <p:cNvGrpSpPr/>
          <p:nvPr/>
        </p:nvGrpSpPr>
        <p:grpSpPr>
          <a:xfrm>
            <a:off x="0" y="-9963"/>
            <a:ext cx="12201624" cy="1333500"/>
            <a:chOff x="0" y="-9963"/>
            <a:chExt cx="12201624" cy="1333500"/>
          </a:xfrm>
        </p:grpSpPr>
        <p:grpSp>
          <p:nvGrpSpPr>
            <p:cNvPr id="27" name="Group 26"/>
            <p:cNvGrpSpPr/>
            <p:nvPr/>
          </p:nvGrpSpPr>
          <p:grpSpPr>
            <a:xfrm>
              <a:off x="0" y="-9963"/>
              <a:ext cx="12201624" cy="1333500"/>
              <a:chOff x="0" y="-9963"/>
              <a:chExt cx="12201624" cy="1333500"/>
            </a:xfrm>
          </p:grpSpPr>
          <p:pic>
            <p:nvPicPr>
              <p:cNvPr id="29"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30" name="Rectangle 29"/>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TextBox 2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25500053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Feature extraction</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78219" y="5978347"/>
            <a:ext cx="2627642" cy="261610"/>
          </a:xfrm>
          <a:prstGeom prst="rect">
            <a:avLst/>
          </a:prstGeom>
        </p:spPr>
        <p:txBody>
          <a:bodyPr wrap="none">
            <a:spAutoFit/>
          </a:bodyPr>
          <a:lstStyle/>
          <a:p>
            <a:r>
              <a:rPr lang="fr-FR" sz="1100" dirty="0">
                <a:hlinkClick r:id="rId5"/>
              </a:rPr>
              <a:t>http://jalammar.github.io/illustrated-bert/</a:t>
            </a:r>
            <a:endParaRPr lang="fr-FR" sz="1100" dirty="0"/>
          </a:p>
        </p:txBody>
      </p:sp>
      <p:pic>
        <p:nvPicPr>
          <p:cNvPr id="9218" name="Picture 2" descr="http://jalammar.github.io/images/bert-feature-extraction-contextualized-embedding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1448" y="2433520"/>
            <a:ext cx="5672704" cy="342037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162051" y="3651112"/>
            <a:ext cx="4241955" cy="1200329"/>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New </a:t>
            </a:r>
            <a:r>
              <a:rPr lang="fr-FR" dirty="0" err="1">
                <a:latin typeface="Ubisoft Sans" panose="02000504030000020004" pitchFamily="2" charset="-78"/>
                <a:cs typeface="Ubisoft Sans" panose="02000504030000020004" pitchFamily="2" charset="-78"/>
              </a:rPr>
              <a:t>research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such</a:t>
            </a:r>
            <a:r>
              <a:rPr lang="fr-FR" dirty="0">
                <a:latin typeface="Ubisoft Sans" panose="02000504030000020004" pitchFamily="2" charset="-78"/>
                <a:cs typeface="Ubisoft Sans" panose="02000504030000020004" pitchFamily="2" charset="-78"/>
              </a:rPr>
              <a:t> as </a:t>
            </a:r>
            <a:r>
              <a:rPr lang="fr-FR" dirty="0" err="1">
                <a:latin typeface="Ubisoft Sans" panose="02000504030000020004" pitchFamily="2" charset="-78"/>
                <a:cs typeface="Ubisoft Sans" panose="02000504030000020004" pitchFamily="2" charset="-78"/>
              </a:rPr>
              <a:t>RoBERTa</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Robustly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Optimized</a:t>
            </a:r>
            <a:r>
              <a:rPr lang="fr-FR" dirty="0">
                <a:latin typeface="Ubisoft Sans" panose="02000504030000020004" pitchFamily="2" charset="-78"/>
                <a:cs typeface="Ubisoft Sans" panose="02000504030000020004" pitchFamily="2" charset="-78"/>
              </a:rPr>
              <a:t> BERT </a:t>
            </a:r>
            <a:r>
              <a:rPr lang="fr-FR" dirty="0" err="1">
                <a:latin typeface="Ubisoft Sans" panose="02000504030000020004" pitchFamily="2" charset="-78"/>
                <a:cs typeface="Ubisoft Sans" panose="02000504030000020004" pitchFamily="2" charset="-78"/>
              </a:rPr>
              <a:t>approach</a:t>
            </a:r>
            <a:r>
              <a:rPr lang="fr-FR" dirty="0">
                <a:latin typeface="Ubisoft Sans" panose="02000504030000020004" pitchFamily="2" charset="-78"/>
                <a:cs typeface="Ubisoft Sans" panose="02000504030000020004" pitchFamily="2" charset="-78"/>
              </a:rPr>
              <a:t>) propose new </a:t>
            </a:r>
            <a:r>
              <a:rPr lang="fr-FR" dirty="0" err="1">
                <a:latin typeface="Ubisoft Sans" panose="02000504030000020004" pitchFamily="2" charset="-78"/>
                <a:cs typeface="Ubisoft Sans" panose="02000504030000020004" pitchFamily="2" charset="-78"/>
              </a:rPr>
              <a:t>kinds</a:t>
            </a:r>
            <a:r>
              <a:rPr lang="fr-FR" dirty="0">
                <a:latin typeface="Ubisoft Sans" panose="02000504030000020004" pitchFamily="2" charset="-78"/>
                <a:cs typeface="Ubisoft Sans" panose="02000504030000020004" pitchFamily="2" charset="-78"/>
              </a:rPr>
              <a:t> of </a:t>
            </a:r>
            <a:r>
              <a:rPr lang="fr-FR" dirty="0" err="1">
                <a:latin typeface="Ubisoft Sans" panose="02000504030000020004" pitchFamily="2" charset="-78"/>
                <a:cs typeface="Ubisoft Sans" panose="02000504030000020004" pitchFamily="2" charset="-78"/>
              </a:rPr>
              <a:t>aggregation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even</a:t>
            </a:r>
            <a:r>
              <a:rPr lang="fr-FR" dirty="0">
                <a:latin typeface="Ubisoft Sans" panose="02000504030000020004" pitchFamily="2" charset="-78"/>
                <a:cs typeface="Ubisoft Sans" panose="02000504030000020004" pitchFamily="2" charset="-78"/>
              </a:rPr>
              <a:t> more efficient.</a:t>
            </a:r>
          </a:p>
        </p:txBody>
      </p:sp>
      <p:grpSp>
        <p:nvGrpSpPr>
          <p:cNvPr id="20" name="Group 19"/>
          <p:cNvGrpSpPr/>
          <p:nvPr/>
        </p:nvGrpSpPr>
        <p:grpSpPr>
          <a:xfrm>
            <a:off x="0" y="-9963"/>
            <a:ext cx="12201624" cy="1333500"/>
            <a:chOff x="0" y="-9963"/>
            <a:chExt cx="12201624" cy="1333500"/>
          </a:xfrm>
        </p:grpSpPr>
        <p:grpSp>
          <p:nvGrpSpPr>
            <p:cNvPr id="21" name="Group 20"/>
            <p:cNvGrpSpPr/>
            <p:nvPr/>
          </p:nvGrpSpPr>
          <p:grpSpPr>
            <a:xfrm>
              <a:off x="0" y="-9963"/>
              <a:ext cx="12201624" cy="1333500"/>
              <a:chOff x="0" y="-9963"/>
              <a:chExt cx="12201624" cy="1333500"/>
            </a:xfrm>
          </p:grpSpPr>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479821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Results</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747520" y="3707660"/>
            <a:ext cx="8689040"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A </a:t>
            </a:r>
            <a:r>
              <a:rPr lang="en-US" b="1" dirty="0">
                <a:latin typeface="Ubisoft Sans" panose="02000504030000020004" pitchFamily="2" charset="-78"/>
                <a:cs typeface="Ubisoft Sans" panose="02000504030000020004" pitchFamily="2" charset="-78"/>
              </a:rPr>
              <a:t>truly bi-directional </a:t>
            </a:r>
            <a:r>
              <a:rPr lang="en-US" dirty="0">
                <a:latin typeface="Ubisoft Sans" panose="02000504030000020004" pitchFamily="2" charset="-78"/>
                <a:cs typeface="Ubisoft Sans" panose="02000504030000020004" pitchFamily="2" charset="-78"/>
              </a:rPr>
              <a:t>language model that has </a:t>
            </a:r>
            <a:r>
              <a:rPr lang="en-US" b="1" dirty="0">
                <a:latin typeface="Ubisoft Sans" panose="02000504030000020004" pitchFamily="2" charset="-78"/>
                <a:cs typeface="Ubisoft Sans" panose="02000504030000020004" pitchFamily="2" charset="-78"/>
              </a:rPr>
              <a:t>great parallelization capabilities </a:t>
            </a:r>
            <a:r>
              <a:rPr lang="en-US" dirty="0">
                <a:latin typeface="Ubisoft Sans" panose="02000504030000020004" pitchFamily="2" charset="-78"/>
                <a:cs typeface="Ubisoft Sans" panose="02000504030000020004" pitchFamily="2" charset="-78"/>
              </a:rPr>
              <a:t>and </a:t>
            </a:r>
            <a:r>
              <a:rPr lang="en-US" b="1" dirty="0">
                <a:latin typeface="Ubisoft Sans" panose="02000504030000020004" pitchFamily="2" charset="-78"/>
                <a:cs typeface="Ubisoft Sans" panose="02000504030000020004" pitchFamily="2" charset="-78"/>
              </a:rPr>
              <a:t>excellent </a:t>
            </a:r>
            <a:r>
              <a:rPr lang="en-US" b="1" dirty="0" err="1">
                <a:latin typeface="Ubisoft Sans" panose="02000504030000020004" pitchFamily="2" charset="-78"/>
                <a:cs typeface="Ubisoft Sans" panose="02000504030000020004" pitchFamily="2" charset="-78"/>
              </a:rPr>
              <a:t>perfomances</a:t>
            </a:r>
            <a:r>
              <a:rPr lang="en-US" b="1" dirty="0">
                <a:latin typeface="Ubisoft Sans" panose="02000504030000020004" pitchFamily="2" charset="-78"/>
                <a:cs typeface="Ubisoft Sans" panose="02000504030000020004" pitchFamily="2" charset="-78"/>
              </a:rPr>
              <a:t> </a:t>
            </a:r>
            <a:r>
              <a:rPr lang="en-US" dirty="0">
                <a:latin typeface="Ubisoft Sans" panose="02000504030000020004" pitchFamily="2" charset="-78"/>
                <a:cs typeface="Ubisoft Sans" panose="02000504030000020004" pitchFamily="2" charset="-78"/>
              </a:rPr>
              <a:t>on more than 10 different NLP tasks.</a:t>
            </a:r>
            <a:endParaRPr lang="fr-FR" dirty="0">
              <a:latin typeface="Ubisoft Sans" panose="02000504030000020004" pitchFamily="2" charset="-78"/>
              <a:cs typeface="Ubisoft Sans" panose="02000504030000020004" pitchFamily="2" charset="-78"/>
            </a:endParaRPr>
          </a:p>
        </p:txBody>
      </p:sp>
      <p:grpSp>
        <p:nvGrpSpPr>
          <p:cNvPr id="22" name="Group 21"/>
          <p:cNvGrpSpPr/>
          <p:nvPr/>
        </p:nvGrpSpPr>
        <p:grpSpPr>
          <a:xfrm>
            <a:off x="0" y="-9963"/>
            <a:ext cx="12201624" cy="1333500"/>
            <a:chOff x="0" y="-9963"/>
            <a:chExt cx="12201624" cy="1333500"/>
          </a:xfrm>
        </p:grpSpPr>
        <p:grpSp>
          <p:nvGrpSpPr>
            <p:cNvPr id="23" name="Group 22"/>
            <p:cNvGrpSpPr/>
            <p:nvPr/>
          </p:nvGrpSpPr>
          <p:grpSpPr>
            <a:xfrm>
              <a:off x="0" y="-9963"/>
              <a:ext cx="12201624" cy="1333500"/>
              <a:chOff x="0" y="-9963"/>
              <a:chExt cx="12201624" cy="1333500"/>
            </a:xfrm>
          </p:grpSpPr>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6" name="Rectangle 25"/>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TextBox 23"/>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13068492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6280" y="1662734"/>
            <a:ext cx="5951520" cy="646331"/>
          </a:xfrm>
          <a:prstGeom prst="rect">
            <a:avLst/>
          </a:prstGeom>
        </p:spPr>
        <p:txBody>
          <a:bodyPr wrap="square">
            <a:spAutoFit/>
          </a:bodyPr>
          <a:lstStyle/>
          <a:p>
            <a:pPr algn="ctr"/>
            <a:r>
              <a:rPr lang="en-US" sz="3600" b="1" i="1" dirty="0">
                <a:latin typeface="Ubisoft Sans" panose="02000504030000020004" pitchFamily="2" charset="-78"/>
                <a:cs typeface="Ubisoft Sans" panose="02000504030000020004" pitchFamily="2" charset="-78"/>
              </a:rPr>
              <a:t>Resources</a:t>
            </a:r>
            <a:endParaRPr lang="fr-FR" sz="3600" b="1" i="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778219" y="5978347"/>
            <a:ext cx="2627642" cy="261610"/>
          </a:xfrm>
          <a:prstGeom prst="rect">
            <a:avLst/>
          </a:prstGeom>
        </p:spPr>
        <p:txBody>
          <a:bodyPr wrap="none">
            <a:spAutoFit/>
          </a:bodyPr>
          <a:lstStyle/>
          <a:p>
            <a:r>
              <a:rPr lang="fr-FR" sz="1100" dirty="0">
                <a:hlinkClick r:id="rId5"/>
              </a:rPr>
              <a:t>http://jalammar.github.io/illustrated-bert/</a:t>
            </a:r>
            <a:endParaRPr lang="fr-FR" sz="1100" dirty="0"/>
          </a:p>
        </p:txBody>
      </p:sp>
      <p:sp>
        <p:nvSpPr>
          <p:cNvPr id="2" name="Rectangle 1"/>
          <p:cNvSpPr/>
          <p:nvPr/>
        </p:nvSpPr>
        <p:spPr>
          <a:xfrm>
            <a:off x="1747520" y="4973890"/>
            <a:ext cx="8689040" cy="646331"/>
          </a:xfrm>
          <a:prstGeom prst="rect">
            <a:avLst/>
          </a:prstGeom>
        </p:spPr>
        <p:txBody>
          <a:bodyPr wrap="square">
            <a:spAutoFit/>
          </a:bodyPr>
          <a:lstStyle/>
          <a:p>
            <a:r>
              <a:rPr lang="fr-FR" dirty="0">
                <a:hlinkClick r:id="rId6"/>
              </a:rPr>
              <a:t>https://colab.research.google.com/github/tensorflow/tpu/blob/master/tools/colab/bert_finetuning_with_cloud_tpus.ipynb</a:t>
            </a:r>
            <a:endParaRPr lang="fr-FR" dirty="0"/>
          </a:p>
        </p:txBody>
      </p:sp>
      <p:sp>
        <p:nvSpPr>
          <p:cNvPr id="13" name="Rectangle 12"/>
          <p:cNvSpPr/>
          <p:nvPr/>
        </p:nvSpPr>
        <p:spPr>
          <a:xfrm>
            <a:off x="1747520" y="2935799"/>
            <a:ext cx="8689040" cy="1477328"/>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BERT-like models are probably the most used language models used for classification tasks at the moment.</a:t>
            </a:r>
          </a:p>
          <a:p>
            <a:pPr algn="just"/>
            <a:endParaRPr lang="en-US"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If you want to get your hands on it, feel free to try out the BERT fine-tuning notebook hosted by google, that is fueled by cloud TPUs. It’s free up to an extent!</a:t>
            </a:r>
            <a:endParaRPr lang="fr-FR" dirty="0">
              <a:latin typeface="Ubisoft Sans" panose="02000504030000020004" pitchFamily="2" charset="-78"/>
              <a:cs typeface="Ubisoft Sans" panose="02000504030000020004" pitchFamily="2" charset="-78"/>
            </a:endParaRPr>
          </a:p>
        </p:txBody>
      </p:sp>
      <p:grpSp>
        <p:nvGrpSpPr>
          <p:cNvPr id="19" name="Group 18"/>
          <p:cNvGrpSpPr/>
          <p:nvPr/>
        </p:nvGrpSpPr>
        <p:grpSpPr>
          <a:xfrm>
            <a:off x="0" y="-9963"/>
            <a:ext cx="12201624" cy="1333500"/>
            <a:chOff x="0" y="-9963"/>
            <a:chExt cx="12201624" cy="1333500"/>
          </a:xfrm>
        </p:grpSpPr>
        <p:grpSp>
          <p:nvGrpSpPr>
            <p:cNvPr id="20" name="Group 19"/>
            <p:cNvGrpSpPr/>
            <p:nvPr/>
          </p:nvGrpSpPr>
          <p:grpSpPr>
            <a:xfrm>
              <a:off x="0" y="-9963"/>
              <a:ext cx="12201624" cy="1333500"/>
              <a:chOff x="0" y="-9963"/>
              <a:chExt cx="12201624" cy="1333500"/>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3" name="Rectangle 22"/>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TextBox 20"/>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0052735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2017C-A3A1-46FC-426E-B641F6A09E2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85E2772-A219-3FF8-7E5B-848B32BED5A0}"/>
              </a:ext>
            </a:extLst>
          </p:cNvPr>
          <p:cNvSpPr/>
          <p:nvPr/>
        </p:nvSpPr>
        <p:spPr>
          <a:xfrm>
            <a:off x="3116280" y="1662734"/>
            <a:ext cx="5951520" cy="646331"/>
          </a:xfrm>
          <a:prstGeom prst="rect">
            <a:avLst/>
          </a:prstGeom>
        </p:spPr>
        <p:txBody>
          <a:bodyPr wrap="square">
            <a:spAutoFit/>
          </a:bodyPr>
          <a:lstStyle/>
          <a:p>
            <a:pPr algn="ctr"/>
            <a:r>
              <a:rPr lang="en-US" sz="3600" b="1" i="1" dirty="0">
                <a:latin typeface="Ubisoft Sans" panose="02000504030000020004" pitchFamily="2" charset="-78"/>
                <a:cs typeface="Ubisoft Sans" panose="02000504030000020004" pitchFamily="2" charset="-78"/>
              </a:rPr>
              <a:t>Resources</a:t>
            </a:r>
            <a:endParaRPr lang="fr-FR" sz="3600" b="1" i="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a:extLst>
              <a:ext uri="{FF2B5EF4-FFF2-40B4-BE49-F238E27FC236}">
                <a16:creationId xmlns:a16="http://schemas.microsoft.com/office/drawing/2014/main" id="{8BC4DBF1-4D71-1C50-052F-46105F1E0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3C97117-EF96-D7B1-C752-FD07AFFB68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17314735-10B5-0D33-2A46-F4E6E3F20A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FF27330-FB5C-7343-1439-A42AC94FD8BF}"/>
              </a:ext>
            </a:extLst>
          </p:cNvPr>
          <p:cNvSpPr/>
          <p:nvPr/>
        </p:nvSpPr>
        <p:spPr>
          <a:xfrm>
            <a:off x="4778219" y="5978347"/>
            <a:ext cx="2627642" cy="261610"/>
          </a:xfrm>
          <a:prstGeom prst="rect">
            <a:avLst/>
          </a:prstGeom>
        </p:spPr>
        <p:txBody>
          <a:bodyPr wrap="none">
            <a:spAutoFit/>
          </a:bodyPr>
          <a:lstStyle/>
          <a:p>
            <a:r>
              <a:rPr lang="fr-FR" sz="1100" dirty="0">
                <a:hlinkClick r:id="rId5"/>
              </a:rPr>
              <a:t>http://jalammar.github.io/illustrated-bert/</a:t>
            </a:r>
            <a:endParaRPr lang="fr-FR" sz="1100" dirty="0"/>
          </a:p>
        </p:txBody>
      </p:sp>
      <p:sp>
        <p:nvSpPr>
          <p:cNvPr id="2" name="Rectangle 1">
            <a:extLst>
              <a:ext uri="{FF2B5EF4-FFF2-40B4-BE49-F238E27FC236}">
                <a16:creationId xmlns:a16="http://schemas.microsoft.com/office/drawing/2014/main" id="{D4BF54FC-9263-FE40-00BC-FE069713309F}"/>
              </a:ext>
            </a:extLst>
          </p:cNvPr>
          <p:cNvSpPr/>
          <p:nvPr/>
        </p:nvSpPr>
        <p:spPr>
          <a:xfrm>
            <a:off x="1747520" y="4973890"/>
            <a:ext cx="8689040" cy="646331"/>
          </a:xfrm>
          <a:prstGeom prst="rect">
            <a:avLst/>
          </a:prstGeom>
        </p:spPr>
        <p:txBody>
          <a:bodyPr wrap="square">
            <a:spAutoFit/>
          </a:bodyPr>
          <a:lstStyle/>
          <a:p>
            <a:r>
              <a:rPr lang="fr-FR" dirty="0">
                <a:hlinkClick r:id="rId6"/>
              </a:rPr>
              <a:t>https://colab.research.google.com/github/tensorflow/tpu/blob/master/tools/colab/bert_finetuning_with_cloud_tpus.ipynb</a:t>
            </a:r>
            <a:endParaRPr lang="fr-FR" dirty="0"/>
          </a:p>
        </p:txBody>
      </p:sp>
      <p:sp>
        <p:nvSpPr>
          <p:cNvPr id="13" name="Rectangle 12">
            <a:extLst>
              <a:ext uri="{FF2B5EF4-FFF2-40B4-BE49-F238E27FC236}">
                <a16:creationId xmlns:a16="http://schemas.microsoft.com/office/drawing/2014/main" id="{3007FDB2-7109-D5FC-CE5B-6F2821122CE6}"/>
              </a:ext>
            </a:extLst>
          </p:cNvPr>
          <p:cNvSpPr/>
          <p:nvPr/>
        </p:nvSpPr>
        <p:spPr>
          <a:xfrm>
            <a:off x="1747520" y="2935799"/>
            <a:ext cx="8689040"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So far, we considered that our models we purposefully kept out of the discussion</a:t>
            </a:r>
            <a:endParaRPr lang="fr-FR" dirty="0">
              <a:latin typeface="Ubisoft Sans" panose="02000504030000020004" pitchFamily="2" charset="-78"/>
              <a:cs typeface="Ubisoft Sans" panose="02000504030000020004" pitchFamily="2" charset="-78"/>
            </a:endParaRPr>
          </a:p>
        </p:txBody>
      </p:sp>
      <p:grpSp>
        <p:nvGrpSpPr>
          <p:cNvPr id="19" name="Group 18">
            <a:extLst>
              <a:ext uri="{FF2B5EF4-FFF2-40B4-BE49-F238E27FC236}">
                <a16:creationId xmlns:a16="http://schemas.microsoft.com/office/drawing/2014/main" id="{DC025D68-AD5D-1CFC-E67E-2CEB06E3E686}"/>
              </a:ext>
            </a:extLst>
          </p:cNvPr>
          <p:cNvGrpSpPr/>
          <p:nvPr/>
        </p:nvGrpSpPr>
        <p:grpSpPr>
          <a:xfrm>
            <a:off x="0" y="-9963"/>
            <a:ext cx="12201624" cy="1333500"/>
            <a:chOff x="0" y="-9963"/>
            <a:chExt cx="12201624" cy="1333500"/>
          </a:xfrm>
        </p:grpSpPr>
        <p:grpSp>
          <p:nvGrpSpPr>
            <p:cNvPr id="20" name="Group 19">
              <a:extLst>
                <a:ext uri="{FF2B5EF4-FFF2-40B4-BE49-F238E27FC236}">
                  <a16:creationId xmlns:a16="http://schemas.microsoft.com/office/drawing/2014/main" id="{A9BD41AB-C917-B161-B860-214944A28A01}"/>
                </a:ext>
              </a:extLst>
            </p:cNvPr>
            <p:cNvGrpSpPr/>
            <p:nvPr/>
          </p:nvGrpSpPr>
          <p:grpSpPr>
            <a:xfrm>
              <a:off x="0" y="-9963"/>
              <a:ext cx="12201624" cy="1333500"/>
              <a:chOff x="0" y="-9963"/>
              <a:chExt cx="12201624" cy="1333500"/>
            </a:xfrm>
          </p:grpSpPr>
          <p:pic>
            <p:nvPicPr>
              <p:cNvPr id="22" name="Picture 21">
                <a:extLst>
                  <a:ext uri="{FF2B5EF4-FFF2-40B4-BE49-F238E27FC236}">
                    <a16:creationId xmlns:a16="http://schemas.microsoft.com/office/drawing/2014/main" id="{896073F4-945E-7BBF-934A-BDB36164A6F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3" name="Rectangle 22">
                <a:extLst>
                  <a:ext uri="{FF2B5EF4-FFF2-40B4-BE49-F238E27FC236}">
                    <a16:creationId xmlns:a16="http://schemas.microsoft.com/office/drawing/2014/main" id="{C894EB69-C976-B839-068A-F294E66A0C28}"/>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TextBox 20">
              <a:extLst>
                <a:ext uri="{FF2B5EF4-FFF2-40B4-BE49-F238E27FC236}">
                  <a16:creationId xmlns:a16="http://schemas.microsoft.com/office/drawing/2014/main" id="{7A67E07D-0D0A-775C-DC91-99B633E2C150}"/>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BERT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733961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7460C-21B9-2D93-A367-9900847D58BE}"/>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AC1DAB9-5FCC-1DF5-1B53-4327CA890078}"/>
              </a:ext>
            </a:extLst>
          </p:cNvPr>
          <p:cNvGrpSpPr/>
          <p:nvPr/>
        </p:nvGrpSpPr>
        <p:grpSpPr>
          <a:xfrm>
            <a:off x="0" y="-19064"/>
            <a:ext cx="12201625" cy="6965963"/>
            <a:chOff x="0" y="-19063"/>
            <a:chExt cx="12201625" cy="6872512"/>
          </a:xfrm>
        </p:grpSpPr>
        <p:pic>
          <p:nvPicPr>
            <p:cNvPr id="10" name="Picture 9">
              <a:extLst>
                <a:ext uri="{FF2B5EF4-FFF2-40B4-BE49-F238E27FC236}">
                  <a16:creationId xmlns:a16="http://schemas.microsoft.com/office/drawing/2014/main" id="{DDBFE1BC-AC92-E1F0-CD0A-25A333EF97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64"/>
              <a:ext cx="12201624" cy="6863413"/>
            </a:xfrm>
            <a:prstGeom prst="rect">
              <a:avLst/>
            </a:prstGeom>
          </p:spPr>
        </p:pic>
        <p:sp>
          <p:nvSpPr>
            <p:cNvPr id="13" name="Rectangle 12">
              <a:extLst>
                <a:ext uri="{FF2B5EF4-FFF2-40B4-BE49-F238E27FC236}">
                  <a16:creationId xmlns:a16="http://schemas.microsoft.com/office/drawing/2014/main" id="{D20A2275-562D-34E9-6434-EAE92CE10F28}"/>
                </a:ext>
              </a:extLst>
            </p:cNvPr>
            <p:cNvSpPr/>
            <p:nvPr/>
          </p:nvSpPr>
          <p:spPr>
            <a:xfrm>
              <a:off x="0" y="-1906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sp>
        <p:nvSpPr>
          <p:cNvPr id="12" name="Rectangle 11">
            <a:extLst>
              <a:ext uri="{FF2B5EF4-FFF2-40B4-BE49-F238E27FC236}">
                <a16:creationId xmlns:a16="http://schemas.microsoft.com/office/drawing/2014/main" id="{C0A5D658-86F7-D5F9-4913-B917A670C7CC}"/>
              </a:ext>
            </a:extLst>
          </p:cNvPr>
          <p:cNvSpPr/>
          <p:nvPr/>
        </p:nvSpPr>
        <p:spPr>
          <a:xfrm>
            <a:off x="4116291" y="3098576"/>
            <a:ext cx="3959418" cy="646331"/>
          </a:xfrm>
          <a:prstGeom prst="rect">
            <a:avLst/>
          </a:prstGeom>
        </p:spPr>
        <p:txBody>
          <a:bodyPr wrap="square">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GPT</a:t>
            </a:r>
          </a:p>
        </p:txBody>
      </p:sp>
      <p:sp>
        <p:nvSpPr>
          <p:cNvPr id="7" name="Rectangle 6">
            <a:extLst>
              <a:ext uri="{FF2B5EF4-FFF2-40B4-BE49-F238E27FC236}">
                <a16:creationId xmlns:a16="http://schemas.microsoft.com/office/drawing/2014/main" id="{268CE8D4-F74B-4DE8-5127-D131DB96B50D}"/>
              </a:ext>
            </a:extLst>
          </p:cNvPr>
          <p:cNvSpPr/>
          <p:nvPr/>
        </p:nvSpPr>
        <p:spPr>
          <a:xfrm>
            <a:off x="3352801" y="3657600"/>
            <a:ext cx="5486398" cy="400110"/>
          </a:xfrm>
          <a:prstGeom prst="rect">
            <a:avLst/>
          </a:prstGeom>
        </p:spPr>
        <p:txBody>
          <a:bodyPr wrap="square">
            <a:spAutoFit/>
          </a:bodyPr>
          <a:lstStyle/>
          <a:p>
            <a:pPr algn="ctr"/>
            <a:r>
              <a:rPr lang="fr-FR" sz="2000" i="1" dirty="0" err="1">
                <a:solidFill>
                  <a:schemeClr val="bg1"/>
                </a:solidFill>
                <a:latin typeface="Ubisoft Sans" panose="02000504030000020004" pitchFamily="2" charset="-78"/>
                <a:cs typeface="Ubisoft Sans" panose="02000504030000020004" pitchFamily="2" charset="-78"/>
              </a:rPr>
              <a:t>Generative</a:t>
            </a:r>
            <a:r>
              <a:rPr lang="fr-FR" sz="2000" i="1" dirty="0">
                <a:solidFill>
                  <a:schemeClr val="bg1"/>
                </a:solidFill>
                <a:latin typeface="Ubisoft Sans" panose="02000504030000020004" pitchFamily="2" charset="-78"/>
                <a:cs typeface="Ubisoft Sans" panose="02000504030000020004" pitchFamily="2" charset="-78"/>
              </a:rPr>
              <a:t> model, </a:t>
            </a:r>
            <a:r>
              <a:rPr lang="fr-FR" sz="2000" i="1" dirty="0" err="1">
                <a:solidFill>
                  <a:schemeClr val="bg1"/>
                </a:solidFill>
                <a:latin typeface="Ubisoft Sans" panose="02000504030000020004" pitchFamily="2" charset="-78"/>
                <a:cs typeface="Ubisoft Sans" panose="02000504030000020004" pitchFamily="2" charset="-78"/>
              </a:rPr>
              <a:t>a.k.a</a:t>
            </a:r>
            <a:r>
              <a:rPr lang="fr-FR" sz="2000" i="1" dirty="0">
                <a:solidFill>
                  <a:schemeClr val="bg1"/>
                </a:solidFill>
                <a:latin typeface="Ubisoft Sans" panose="02000504030000020004" pitchFamily="2" charset="-78"/>
                <a:cs typeface="Ubisoft Sans" panose="02000504030000020004" pitchFamily="2" charset="-78"/>
              </a:rPr>
              <a:t>. </a:t>
            </a:r>
            <a:r>
              <a:rPr lang="fr-FR" sz="2000" i="1" dirty="0" err="1">
                <a:solidFill>
                  <a:schemeClr val="bg1"/>
                </a:solidFill>
                <a:latin typeface="Ubisoft Sans" panose="02000504030000020004" pitchFamily="2" charset="-78"/>
                <a:cs typeface="Ubisoft Sans" panose="02000504030000020004" pitchFamily="2" charset="-78"/>
              </a:rPr>
              <a:t>LLMs</a:t>
            </a:r>
            <a:endParaRPr lang="fr-FR" sz="2000" i="1" dirty="0">
              <a:solidFill>
                <a:schemeClr val="bg1"/>
              </a:solidFill>
              <a:latin typeface="Ubisoft Sans" panose="02000504030000020004" pitchFamily="2" charset="-78"/>
              <a:cs typeface="Ubisoft Sans" panose="02000504030000020004" pitchFamily="2" charset="-78"/>
            </a:endParaRPr>
          </a:p>
        </p:txBody>
      </p:sp>
      <p:pic>
        <p:nvPicPr>
          <p:cNvPr id="8" name="Picture 2" descr="https://world.ubisoft.org/job/itd/SecurityRiskManagement/Internal.Documents/Data%20Classification%20Cartridge/L1_normal_EN.png">
            <a:extLst>
              <a:ext uri="{FF2B5EF4-FFF2-40B4-BE49-F238E27FC236}">
                <a16:creationId xmlns:a16="http://schemas.microsoft.com/office/drawing/2014/main" id="{F1EE531B-E168-DFDE-A941-0DF3503C8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9150F4B-D779-498E-6B77-F746E1943C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6" name="Picture 2" descr="https://www.esiea.fr/wp-content/uploads/2020/02/fond-bleu.jpg">
            <a:extLst>
              <a:ext uri="{FF2B5EF4-FFF2-40B4-BE49-F238E27FC236}">
                <a16:creationId xmlns:a16="http://schemas.microsoft.com/office/drawing/2014/main" id="{535E94A5-DF60-897D-3337-0CF72BE16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20706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WHAT IS IT USEFUL FOR?</a:t>
            </a:r>
          </a:p>
        </p:txBody>
      </p:sp>
      <p:sp>
        <p:nvSpPr>
          <p:cNvPr id="24" name="TextBox 23"/>
          <p:cNvSpPr txBox="1"/>
          <p:nvPr/>
        </p:nvSpPr>
        <p:spPr>
          <a:xfrm>
            <a:off x="2247900" y="924891"/>
            <a:ext cx="7696200" cy="338554"/>
          </a:xfrm>
          <a:prstGeom prst="rect">
            <a:avLst/>
          </a:prstGeom>
          <a:noFill/>
        </p:spPr>
        <p:txBody>
          <a:bodyPr wrap="square" rtlCol="0">
            <a:spAutoFit/>
          </a:bodyPr>
          <a:lstStyle/>
          <a:p>
            <a:pPr algn="ctr"/>
            <a:r>
              <a:rPr lang="fr-FR" sz="1600" b="1" dirty="0">
                <a:solidFill>
                  <a:schemeClr val="bg1"/>
                </a:solidFill>
                <a:latin typeface="Ubisoft Sans" panose="02000504030000020004" pitchFamily="2" charset="-78"/>
                <a:cs typeface="Ubisoft Sans" panose="02000504030000020004" pitchFamily="2" charset="-78"/>
              </a:rPr>
              <a:t>Topic </a:t>
            </a:r>
            <a:r>
              <a:rPr lang="fr-FR" sz="1600" b="1" dirty="0" err="1">
                <a:solidFill>
                  <a:schemeClr val="bg1"/>
                </a:solidFill>
                <a:latin typeface="Ubisoft Sans" panose="02000504030000020004" pitchFamily="2" charset="-78"/>
                <a:cs typeface="Ubisoft Sans" panose="02000504030000020004" pitchFamily="2" charset="-78"/>
              </a:rPr>
              <a:t>Modeling</a:t>
            </a:r>
            <a:endParaRPr lang="fr-FR" sz="1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stretch>
            <a:fillRect/>
          </a:stretch>
        </p:blipFill>
        <p:spPr>
          <a:xfrm>
            <a:off x="826436" y="1906061"/>
            <a:ext cx="4381404" cy="3956542"/>
          </a:xfrm>
          <a:prstGeom prst="rect">
            <a:avLst/>
          </a:prstGeom>
        </p:spPr>
      </p:pic>
      <p:pic>
        <p:nvPicPr>
          <p:cNvPr id="3" name="Picture 2"/>
          <p:cNvPicPr>
            <a:picLocks noChangeAspect="1"/>
          </p:cNvPicPr>
          <p:nvPr/>
        </p:nvPicPr>
        <p:blipFill>
          <a:blip r:embed="rId7"/>
          <a:stretch>
            <a:fillRect/>
          </a:stretch>
        </p:blipFill>
        <p:spPr>
          <a:xfrm>
            <a:off x="7105847" y="2946832"/>
            <a:ext cx="4768962" cy="2272868"/>
          </a:xfrm>
          <a:prstGeom prst="rect">
            <a:avLst/>
          </a:prstGeom>
        </p:spPr>
      </p:pic>
      <p:cxnSp>
        <p:nvCxnSpPr>
          <p:cNvPr id="5" name="Straight Arrow Connector 4"/>
          <p:cNvCxnSpPr/>
          <p:nvPr/>
        </p:nvCxnSpPr>
        <p:spPr>
          <a:xfrm>
            <a:off x="5461000" y="3860800"/>
            <a:ext cx="1346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621194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7F779-F0AB-8003-1ECB-198329C5855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1146951-388D-66BB-F01B-83127AA60CF9}"/>
              </a:ext>
            </a:extLst>
          </p:cNvPr>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Primary task(s)</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a:extLst>
              <a:ext uri="{FF2B5EF4-FFF2-40B4-BE49-F238E27FC236}">
                <a16:creationId xmlns:a16="http://schemas.microsoft.com/office/drawing/2014/main" id="{CE847CAD-3FBB-5537-299F-9D16605CD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FC0D015-F8DA-E851-1A69-1418D928B9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B9564462-0335-AA8D-DEA4-3DFEBE7B7A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95B3169-F80D-EE60-10D8-57168317BC2F}"/>
              </a:ext>
            </a:extLst>
          </p:cNvPr>
          <p:cNvGrpSpPr/>
          <p:nvPr/>
        </p:nvGrpSpPr>
        <p:grpSpPr>
          <a:xfrm>
            <a:off x="0" y="-9963"/>
            <a:ext cx="12201624" cy="1333500"/>
            <a:chOff x="0" y="-9963"/>
            <a:chExt cx="12201624" cy="1333500"/>
          </a:xfrm>
        </p:grpSpPr>
        <p:grpSp>
          <p:nvGrpSpPr>
            <p:cNvPr id="21" name="Group 20">
              <a:extLst>
                <a:ext uri="{FF2B5EF4-FFF2-40B4-BE49-F238E27FC236}">
                  <a16:creationId xmlns:a16="http://schemas.microsoft.com/office/drawing/2014/main" id="{A40E8310-8992-CF8A-DEEF-1454E4040214}"/>
                </a:ext>
              </a:extLst>
            </p:cNvPr>
            <p:cNvGrpSpPr/>
            <p:nvPr/>
          </p:nvGrpSpPr>
          <p:grpSpPr>
            <a:xfrm>
              <a:off x="0" y="-9963"/>
              <a:ext cx="12201624" cy="1333500"/>
              <a:chOff x="0" y="-9963"/>
              <a:chExt cx="12201624" cy="1333500"/>
            </a:xfrm>
          </p:grpSpPr>
          <p:pic>
            <p:nvPicPr>
              <p:cNvPr id="23" name="Picture 22">
                <a:extLst>
                  <a:ext uri="{FF2B5EF4-FFF2-40B4-BE49-F238E27FC236}">
                    <a16:creationId xmlns:a16="http://schemas.microsoft.com/office/drawing/2014/main" id="{18B54D2B-0D60-5371-3783-B8DCD6B82D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a:extLst>
                  <a:ext uri="{FF2B5EF4-FFF2-40B4-BE49-F238E27FC236}">
                    <a16:creationId xmlns:a16="http://schemas.microsoft.com/office/drawing/2014/main" id="{15E7688C-E2AE-2D24-67D5-3A99E3655DB6}"/>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a:extLst>
                <a:ext uri="{FF2B5EF4-FFF2-40B4-BE49-F238E27FC236}">
                  <a16:creationId xmlns:a16="http://schemas.microsoft.com/office/drawing/2014/main" id="{3DC8CAA1-86C7-82FF-98EA-03D0B81DFFE6}"/>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GPT</a:t>
              </a:r>
              <a:endParaRPr lang="fr-FR" sz="3600" b="1" dirty="0">
                <a:solidFill>
                  <a:schemeClr val="bg1"/>
                </a:solidFill>
                <a:latin typeface="Ubisoft Sans" panose="02000504030000020004" pitchFamily="2" charset="-78"/>
                <a:cs typeface="Ubisoft Sans" panose="02000504030000020004" pitchFamily="2" charset="-78"/>
              </a:endParaRPr>
            </a:p>
          </p:txBody>
        </p:sp>
      </p:grpSp>
      <p:sp>
        <p:nvSpPr>
          <p:cNvPr id="2" name="Rectangle 1">
            <a:extLst>
              <a:ext uri="{FF2B5EF4-FFF2-40B4-BE49-F238E27FC236}">
                <a16:creationId xmlns:a16="http://schemas.microsoft.com/office/drawing/2014/main" id="{E1413ABC-0CFA-C819-0BCD-5517E7260D08}"/>
              </a:ext>
            </a:extLst>
          </p:cNvPr>
          <p:cNvSpPr/>
          <p:nvPr/>
        </p:nvSpPr>
        <p:spPr>
          <a:xfrm>
            <a:off x="2777340" y="4158195"/>
            <a:ext cx="6781800" cy="369332"/>
          </a:xfrm>
          <a:prstGeom prst="rect">
            <a:avLst/>
          </a:prstGeom>
        </p:spPr>
        <p:txBody>
          <a:bodyPr wrap="square">
            <a:spAutoFit/>
          </a:bodyPr>
          <a:lstStyle/>
          <a:p>
            <a:pPr algn="just"/>
            <a:r>
              <a:rPr lang="fr-FR" i="1" dirty="0" err="1">
                <a:latin typeface="Ubisoft Sans" panose="02000504030000020004" pitchFamily="2" charset="-78"/>
                <a:cs typeface="Ubisoft Sans" panose="02000504030000020004" pitchFamily="2" charset="-78"/>
              </a:rPr>
              <a:t>Yes</a:t>
            </a:r>
            <a:r>
              <a:rPr lang="fr-FR" i="1" dirty="0">
                <a:latin typeface="Ubisoft Sans" panose="02000504030000020004" pitchFamily="2" charset="-78"/>
                <a:cs typeface="Ubisoft Sans" panose="02000504030000020004" pitchFamily="2" charset="-78"/>
              </a:rPr>
              <a:t>. </a:t>
            </a:r>
            <a:r>
              <a:rPr lang="fr-FR" i="1" dirty="0" err="1">
                <a:latin typeface="Ubisoft Sans" panose="02000504030000020004" pitchFamily="2" charset="-78"/>
                <a:cs typeface="Ubisoft Sans" panose="02000504030000020004" pitchFamily="2" charset="-78"/>
              </a:rPr>
              <a:t>Again</a:t>
            </a:r>
            <a:r>
              <a:rPr lang="fr-FR" i="1" dirty="0">
                <a:latin typeface="Ubisoft Sans" panose="02000504030000020004" pitchFamily="2" charset="-78"/>
                <a:cs typeface="Ubisoft Sans" panose="02000504030000020004" pitchFamily="2" charset="-78"/>
              </a:rPr>
              <a:t>. AGAIN.</a:t>
            </a:r>
          </a:p>
        </p:txBody>
      </p:sp>
      <p:sp>
        <p:nvSpPr>
          <p:cNvPr id="3" name="Rectangle 2">
            <a:extLst>
              <a:ext uri="{FF2B5EF4-FFF2-40B4-BE49-F238E27FC236}">
                <a16:creationId xmlns:a16="http://schemas.microsoft.com/office/drawing/2014/main" id="{8C2731A6-9FBD-BA74-7E0C-64E0A3F94A1F}"/>
              </a:ext>
            </a:extLst>
          </p:cNvPr>
          <p:cNvSpPr/>
          <p:nvPr/>
        </p:nvSpPr>
        <p:spPr>
          <a:xfrm>
            <a:off x="2794015" y="3236362"/>
            <a:ext cx="6781800"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Predicting the next word of a sentence.</a:t>
            </a:r>
            <a:endParaRPr lang="fr-FR"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12180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94CC4-AB19-7198-341C-D478C378BC2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679799C-FFE9-C977-C8B9-96551F3879F6}"/>
              </a:ext>
            </a:extLst>
          </p:cNvPr>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a:extLst>
              <a:ext uri="{FF2B5EF4-FFF2-40B4-BE49-F238E27FC236}">
                <a16:creationId xmlns:a16="http://schemas.microsoft.com/office/drawing/2014/main" id="{6B5F2462-F3F8-3359-C3C4-62E6BFD9B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BE97DC2-576C-D56E-D195-3A3C724FD1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E53220E9-5714-B911-46D8-699DA68716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C30BC80-CC1B-B22A-6EF0-73DC17CE09D6}"/>
              </a:ext>
            </a:extLst>
          </p:cNvPr>
          <p:cNvSpPr/>
          <p:nvPr/>
        </p:nvSpPr>
        <p:spPr>
          <a:xfrm>
            <a:off x="999651" y="3235614"/>
            <a:ext cx="4233258"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Similarly to BERT, the initial GPT model architecture is a subset of the Transformer architecture. Specifically, it is a stack of </a:t>
            </a:r>
            <a:r>
              <a:rPr lang="en-US" b="1" dirty="0">
                <a:latin typeface="Ubisoft Sans" panose="02000504030000020004" pitchFamily="2" charset="-78"/>
                <a:cs typeface="Ubisoft Sans" panose="02000504030000020004" pitchFamily="2" charset="-78"/>
              </a:rPr>
              <a:t>decoders</a:t>
            </a:r>
            <a:r>
              <a:rPr lang="en-US" dirty="0">
                <a:latin typeface="Ubisoft Sans" panose="02000504030000020004" pitchFamily="2" charset="-78"/>
                <a:cs typeface="Ubisoft Sans" panose="02000504030000020004" pitchFamily="2" charset="-78"/>
              </a:rPr>
              <a:t>.</a:t>
            </a:r>
          </a:p>
        </p:txBody>
      </p:sp>
      <p:sp>
        <p:nvSpPr>
          <p:cNvPr id="15" name="Rectangle 14">
            <a:extLst>
              <a:ext uri="{FF2B5EF4-FFF2-40B4-BE49-F238E27FC236}">
                <a16:creationId xmlns:a16="http://schemas.microsoft.com/office/drawing/2014/main" id="{7A39CDEE-1FF8-2B29-D9C7-A0A5776A466F}"/>
              </a:ext>
            </a:extLst>
          </p:cNvPr>
          <p:cNvSpPr/>
          <p:nvPr/>
        </p:nvSpPr>
        <p:spPr>
          <a:xfrm>
            <a:off x="4778219" y="5978347"/>
            <a:ext cx="2699778" cy="261610"/>
          </a:xfrm>
          <a:prstGeom prst="rect">
            <a:avLst/>
          </a:prstGeom>
        </p:spPr>
        <p:txBody>
          <a:bodyPr wrap="none">
            <a:spAutoFit/>
          </a:bodyPr>
          <a:lstStyle/>
          <a:p>
            <a:r>
              <a:rPr lang="fr-FR" sz="1100" dirty="0">
                <a:hlinkClick r:id="rId5"/>
              </a:rPr>
              <a:t>https://jalammar.github.io/illustrated-gpt2/</a:t>
            </a:r>
            <a:endParaRPr lang="fr-FR" sz="1100" dirty="0"/>
          </a:p>
        </p:txBody>
      </p:sp>
      <p:grpSp>
        <p:nvGrpSpPr>
          <p:cNvPr id="21" name="Group 20">
            <a:extLst>
              <a:ext uri="{FF2B5EF4-FFF2-40B4-BE49-F238E27FC236}">
                <a16:creationId xmlns:a16="http://schemas.microsoft.com/office/drawing/2014/main" id="{F9B0FDD5-9AD4-8BB2-61F2-B3A359A5A2B9}"/>
              </a:ext>
            </a:extLst>
          </p:cNvPr>
          <p:cNvGrpSpPr/>
          <p:nvPr/>
        </p:nvGrpSpPr>
        <p:grpSpPr>
          <a:xfrm>
            <a:off x="0" y="-9963"/>
            <a:ext cx="12201624" cy="1333500"/>
            <a:chOff x="0" y="-9963"/>
            <a:chExt cx="12201624" cy="1333500"/>
          </a:xfrm>
        </p:grpSpPr>
        <p:grpSp>
          <p:nvGrpSpPr>
            <p:cNvPr id="22" name="Group 21">
              <a:extLst>
                <a:ext uri="{FF2B5EF4-FFF2-40B4-BE49-F238E27FC236}">
                  <a16:creationId xmlns:a16="http://schemas.microsoft.com/office/drawing/2014/main" id="{6DB91C91-F604-18E7-CD52-CBCFCBDC4020}"/>
                </a:ext>
              </a:extLst>
            </p:cNvPr>
            <p:cNvGrpSpPr/>
            <p:nvPr/>
          </p:nvGrpSpPr>
          <p:grpSpPr>
            <a:xfrm>
              <a:off x="0" y="-9963"/>
              <a:ext cx="12201624" cy="1333500"/>
              <a:chOff x="0" y="-9963"/>
              <a:chExt cx="12201624" cy="1333500"/>
            </a:xfrm>
          </p:grpSpPr>
          <p:pic>
            <p:nvPicPr>
              <p:cNvPr id="24" name="Picture 23">
                <a:extLst>
                  <a:ext uri="{FF2B5EF4-FFF2-40B4-BE49-F238E27FC236}">
                    <a16:creationId xmlns:a16="http://schemas.microsoft.com/office/drawing/2014/main" id="{124CAC67-73EB-90FC-A205-AF6B501921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5" name="Rectangle 24">
                <a:extLst>
                  <a:ext uri="{FF2B5EF4-FFF2-40B4-BE49-F238E27FC236}">
                    <a16:creationId xmlns:a16="http://schemas.microsoft.com/office/drawing/2014/main" id="{E7E0FE09-62A2-20B0-A0B7-6CC8A5BF669B}"/>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TextBox 22">
              <a:extLst>
                <a:ext uri="{FF2B5EF4-FFF2-40B4-BE49-F238E27FC236}">
                  <a16:creationId xmlns:a16="http://schemas.microsoft.com/office/drawing/2014/main" id="{8437A5A9-FDAA-19BF-D46D-B50B0CF564F0}"/>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GPT</a:t>
              </a:r>
              <a:endParaRPr lang="fr-FR" sz="3600" b="1" dirty="0">
                <a:solidFill>
                  <a:schemeClr val="bg1"/>
                </a:solidFill>
                <a:latin typeface="Ubisoft Sans" panose="02000504030000020004" pitchFamily="2" charset="-78"/>
                <a:cs typeface="Ubisoft Sans" panose="02000504030000020004" pitchFamily="2" charset="-78"/>
              </a:endParaRPr>
            </a:p>
          </p:txBody>
        </p:sp>
      </p:grpSp>
      <p:pic>
        <p:nvPicPr>
          <p:cNvPr id="3" name="Picture 2" descr="A screenshot of a computer&#10;&#10;AI-generated content may be incorrect.">
            <a:extLst>
              <a:ext uri="{FF2B5EF4-FFF2-40B4-BE49-F238E27FC236}">
                <a16:creationId xmlns:a16="http://schemas.microsoft.com/office/drawing/2014/main" id="{894691A7-20C3-B41E-AEF6-88429407A7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595" y="2639451"/>
            <a:ext cx="6560798" cy="3107266"/>
          </a:xfrm>
          <a:prstGeom prst="rect">
            <a:avLst/>
          </a:prstGeom>
        </p:spPr>
      </p:pic>
    </p:spTree>
    <p:extLst>
      <p:ext uri="{BB962C8B-B14F-4D97-AF65-F5344CB8AC3E}">
        <p14:creationId xmlns:p14="http://schemas.microsoft.com/office/powerpoint/2010/main" val="2045950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D9FD1-1ECF-9914-0009-0454958345A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D1E68A8-3F9E-F623-AD20-CADD49A08038}"/>
              </a:ext>
            </a:extLst>
          </p:cNvPr>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a:extLst>
              <a:ext uri="{FF2B5EF4-FFF2-40B4-BE49-F238E27FC236}">
                <a16:creationId xmlns:a16="http://schemas.microsoft.com/office/drawing/2014/main" id="{690CBA21-4DD0-DEA1-86EF-5D1F649E2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70B58A9-7408-DECA-F842-E538EFFF23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8F8F2C2B-2E1C-542A-BDF1-C0FCA3244F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52CA9E0-DB9B-BDA9-A9EB-9C300293554C}"/>
              </a:ext>
            </a:extLst>
          </p:cNvPr>
          <p:cNvSpPr/>
          <p:nvPr/>
        </p:nvSpPr>
        <p:spPr>
          <a:xfrm>
            <a:off x="826436" y="3235614"/>
            <a:ext cx="4233258" cy="2031325"/>
          </a:xfrm>
          <a:prstGeom prst="rect">
            <a:avLst/>
          </a:prstGeom>
        </p:spPr>
        <p:txBody>
          <a:bodyPr wrap="square">
            <a:spAutoFit/>
          </a:bodyPr>
          <a:lstStyle/>
          <a:p>
            <a:pPr algn="just"/>
            <a:r>
              <a:rPr lang="en-US" dirty="0"/>
              <a:t>The goal of the GPT model was to generate coherent text by predicting the next token in a sequence. To achieve this, it employed a </a:t>
            </a:r>
            <a:r>
              <a:rPr lang="en-US" b="1" dirty="0"/>
              <a:t>causal (masked) self-attention</a:t>
            </a:r>
            <a:r>
              <a:rPr lang="en-US" dirty="0"/>
              <a:t> mechanism, which restricts each token to attend only to preceding tokens in the sequence.</a:t>
            </a:r>
            <a:endParaRPr lang="fr-FR" dirty="0">
              <a:latin typeface="Ubisoft Sans" panose="02000504030000020004" pitchFamily="2" charset="-78"/>
              <a:cs typeface="Ubisoft Sans" panose="02000504030000020004" pitchFamily="2" charset="-78"/>
            </a:endParaRPr>
          </a:p>
        </p:txBody>
      </p:sp>
      <p:sp>
        <p:nvSpPr>
          <p:cNvPr id="13" name="Rectangle 12">
            <a:extLst>
              <a:ext uri="{FF2B5EF4-FFF2-40B4-BE49-F238E27FC236}">
                <a16:creationId xmlns:a16="http://schemas.microsoft.com/office/drawing/2014/main" id="{0940DD61-AAEB-3E8F-ECC3-1DDD103685D6}"/>
              </a:ext>
            </a:extLst>
          </p:cNvPr>
          <p:cNvSpPr/>
          <p:nvPr/>
        </p:nvSpPr>
        <p:spPr>
          <a:xfrm>
            <a:off x="4778219" y="5978347"/>
            <a:ext cx="2699778" cy="261610"/>
          </a:xfrm>
          <a:prstGeom prst="rect">
            <a:avLst/>
          </a:prstGeom>
        </p:spPr>
        <p:txBody>
          <a:bodyPr wrap="none">
            <a:spAutoFit/>
          </a:bodyPr>
          <a:lstStyle/>
          <a:p>
            <a:r>
              <a:rPr lang="fr-FR" sz="1100" dirty="0">
                <a:hlinkClick r:id="rId5"/>
              </a:rPr>
              <a:t>https://jalammar.github.io/illustrated-gpt2/</a:t>
            </a:r>
            <a:endParaRPr lang="fr-FR" sz="1100" dirty="0"/>
          </a:p>
        </p:txBody>
      </p:sp>
      <p:grpSp>
        <p:nvGrpSpPr>
          <p:cNvPr id="20" name="Group 19">
            <a:extLst>
              <a:ext uri="{FF2B5EF4-FFF2-40B4-BE49-F238E27FC236}">
                <a16:creationId xmlns:a16="http://schemas.microsoft.com/office/drawing/2014/main" id="{8B236760-D703-46D0-2BB2-FCE78BA56876}"/>
              </a:ext>
            </a:extLst>
          </p:cNvPr>
          <p:cNvGrpSpPr/>
          <p:nvPr/>
        </p:nvGrpSpPr>
        <p:grpSpPr>
          <a:xfrm>
            <a:off x="0" y="-9963"/>
            <a:ext cx="12201624" cy="1333500"/>
            <a:chOff x="0" y="-9963"/>
            <a:chExt cx="12201624" cy="1333500"/>
          </a:xfrm>
        </p:grpSpPr>
        <p:grpSp>
          <p:nvGrpSpPr>
            <p:cNvPr id="21" name="Group 20">
              <a:extLst>
                <a:ext uri="{FF2B5EF4-FFF2-40B4-BE49-F238E27FC236}">
                  <a16:creationId xmlns:a16="http://schemas.microsoft.com/office/drawing/2014/main" id="{E8102914-7763-CB10-D439-0F6929B69F05}"/>
                </a:ext>
              </a:extLst>
            </p:cNvPr>
            <p:cNvGrpSpPr/>
            <p:nvPr/>
          </p:nvGrpSpPr>
          <p:grpSpPr>
            <a:xfrm>
              <a:off x="0" y="-9963"/>
              <a:ext cx="12201624" cy="1333500"/>
              <a:chOff x="0" y="-9963"/>
              <a:chExt cx="12201624" cy="1333500"/>
            </a:xfrm>
          </p:grpSpPr>
          <p:pic>
            <p:nvPicPr>
              <p:cNvPr id="23" name="Picture 22">
                <a:extLst>
                  <a:ext uri="{FF2B5EF4-FFF2-40B4-BE49-F238E27FC236}">
                    <a16:creationId xmlns:a16="http://schemas.microsoft.com/office/drawing/2014/main" id="{1C8655DC-A152-7E07-111A-23F77AD9811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a:extLst>
                  <a:ext uri="{FF2B5EF4-FFF2-40B4-BE49-F238E27FC236}">
                    <a16:creationId xmlns:a16="http://schemas.microsoft.com/office/drawing/2014/main" id="{95769F9B-809C-2651-00BB-C8C0BF7575F4}"/>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a:extLst>
                <a:ext uri="{FF2B5EF4-FFF2-40B4-BE49-F238E27FC236}">
                  <a16:creationId xmlns:a16="http://schemas.microsoft.com/office/drawing/2014/main" id="{D4997ED0-914C-F0F1-24CA-C677891A289B}"/>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GPT</a:t>
              </a:r>
              <a:endParaRPr lang="fr-FR" sz="3600" b="1" dirty="0">
                <a:solidFill>
                  <a:schemeClr val="bg1"/>
                </a:solidFill>
                <a:latin typeface="Ubisoft Sans" panose="02000504030000020004" pitchFamily="2" charset="-78"/>
                <a:cs typeface="Ubisoft Sans" panose="02000504030000020004" pitchFamily="2" charset="-78"/>
              </a:endParaRPr>
            </a:p>
          </p:txBody>
        </p:sp>
      </p:grpSp>
      <p:pic>
        <p:nvPicPr>
          <p:cNvPr id="3" name="Picture 2" descr="A screen shot of a computer&#10;&#10;AI-generated content may be incorrect.">
            <a:extLst>
              <a:ext uri="{FF2B5EF4-FFF2-40B4-BE49-F238E27FC236}">
                <a16:creationId xmlns:a16="http://schemas.microsoft.com/office/drawing/2014/main" id="{E002CA31-E7CD-4380-E8A5-DC7188500E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7038" y="2427546"/>
            <a:ext cx="5861912" cy="3224052"/>
          </a:xfrm>
          <a:prstGeom prst="rect">
            <a:avLst/>
          </a:prstGeom>
        </p:spPr>
      </p:pic>
    </p:spTree>
    <p:extLst>
      <p:ext uri="{BB962C8B-B14F-4D97-AF65-F5344CB8AC3E}">
        <p14:creationId xmlns:p14="http://schemas.microsoft.com/office/powerpoint/2010/main" val="5498049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AAA1F-65B8-3A4B-A9FB-3A8FCD3AFF3F}"/>
            </a:ext>
          </a:extLst>
        </p:cNvPr>
        <p:cNvGrpSpPr/>
        <p:nvPr/>
      </p:nvGrpSpPr>
      <p:grpSpPr>
        <a:xfrm>
          <a:off x="0" y="0"/>
          <a:ext cx="0" cy="0"/>
          <a:chOff x="0" y="0"/>
          <a:chExt cx="0" cy="0"/>
        </a:xfrm>
      </p:grpSpPr>
      <p:pic>
        <p:nvPicPr>
          <p:cNvPr id="10" name="Picture 2" descr="https://world.ubisoft.org/job/itd/SecurityRiskManagement/Internal.Documents/Data%20Classification%20Cartridge/L1_normal_EN.png">
            <a:extLst>
              <a:ext uri="{FF2B5EF4-FFF2-40B4-BE49-F238E27FC236}">
                <a16:creationId xmlns:a16="http://schemas.microsoft.com/office/drawing/2014/main" id="{96423D04-C8A3-2682-7E4D-B670C10C2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7A4181A-3DFE-5F1B-4512-0ACBAAD27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00551BA1-0E37-C3FF-7BF0-F44002C637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0454C751-11F1-E068-5F2A-514B93086872}"/>
              </a:ext>
            </a:extLst>
          </p:cNvPr>
          <p:cNvGrpSpPr/>
          <p:nvPr/>
        </p:nvGrpSpPr>
        <p:grpSpPr>
          <a:xfrm>
            <a:off x="0" y="-9963"/>
            <a:ext cx="12201624" cy="1333500"/>
            <a:chOff x="0" y="-9963"/>
            <a:chExt cx="12201624" cy="1333500"/>
          </a:xfrm>
        </p:grpSpPr>
        <p:grpSp>
          <p:nvGrpSpPr>
            <p:cNvPr id="21" name="Group 20">
              <a:extLst>
                <a:ext uri="{FF2B5EF4-FFF2-40B4-BE49-F238E27FC236}">
                  <a16:creationId xmlns:a16="http://schemas.microsoft.com/office/drawing/2014/main" id="{96ED1928-7875-5A03-35AE-2D7ECF3DCA3E}"/>
                </a:ext>
              </a:extLst>
            </p:cNvPr>
            <p:cNvGrpSpPr/>
            <p:nvPr/>
          </p:nvGrpSpPr>
          <p:grpSpPr>
            <a:xfrm>
              <a:off x="0" y="-9963"/>
              <a:ext cx="12201624" cy="1333500"/>
              <a:chOff x="0" y="-9963"/>
              <a:chExt cx="12201624" cy="1333500"/>
            </a:xfrm>
          </p:grpSpPr>
          <p:pic>
            <p:nvPicPr>
              <p:cNvPr id="23" name="Picture 22">
                <a:extLst>
                  <a:ext uri="{FF2B5EF4-FFF2-40B4-BE49-F238E27FC236}">
                    <a16:creationId xmlns:a16="http://schemas.microsoft.com/office/drawing/2014/main" id="{C78F96A1-EA7D-B56E-0A78-00A6ABA8A6A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a:extLst>
                  <a:ext uri="{FF2B5EF4-FFF2-40B4-BE49-F238E27FC236}">
                    <a16:creationId xmlns:a16="http://schemas.microsoft.com/office/drawing/2014/main" id="{10849386-39BA-C2A3-E7E9-DC3ECCB53446}"/>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a:extLst>
                <a:ext uri="{FF2B5EF4-FFF2-40B4-BE49-F238E27FC236}">
                  <a16:creationId xmlns:a16="http://schemas.microsoft.com/office/drawing/2014/main" id="{A64D9D8E-5302-1DAF-0A9E-2C4208AA97CC}"/>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GPT</a:t>
              </a:r>
              <a:endParaRPr lang="fr-FR" sz="3600" b="1" dirty="0">
                <a:solidFill>
                  <a:schemeClr val="bg1"/>
                </a:solidFill>
                <a:latin typeface="Ubisoft Sans" panose="02000504030000020004" pitchFamily="2" charset="-78"/>
                <a:cs typeface="Ubisoft Sans" panose="02000504030000020004" pitchFamily="2" charset="-78"/>
              </a:endParaRPr>
            </a:p>
          </p:txBody>
        </p:sp>
      </p:grpSp>
      <p:pic>
        <p:nvPicPr>
          <p:cNvPr id="5" name="Picture 4">
            <a:extLst>
              <a:ext uri="{FF2B5EF4-FFF2-40B4-BE49-F238E27FC236}">
                <a16:creationId xmlns:a16="http://schemas.microsoft.com/office/drawing/2014/main" id="{2E3F8FFB-CCEF-326B-2237-8C4A1703CD9D}"/>
              </a:ext>
            </a:extLst>
          </p:cNvPr>
          <p:cNvPicPr>
            <a:picLocks noChangeAspect="1"/>
          </p:cNvPicPr>
          <p:nvPr/>
        </p:nvPicPr>
        <p:blipFill>
          <a:blip r:embed="rId6"/>
          <a:stretch>
            <a:fillRect/>
          </a:stretch>
        </p:blipFill>
        <p:spPr>
          <a:xfrm>
            <a:off x="563435" y="2454578"/>
            <a:ext cx="11399170" cy="2607868"/>
          </a:xfrm>
          <a:prstGeom prst="rect">
            <a:avLst/>
          </a:prstGeom>
        </p:spPr>
      </p:pic>
      <p:sp>
        <p:nvSpPr>
          <p:cNvPr id="7" name="Rectangle 6">
            <a:extLst>
              <a:ext uri="{FF2B5EF4-FFF2-40B4-BE49-F238E27FC236}">
                <a16:creationId xmlns:a16="http://schemas.microsoft.com/office/drawing/2014/main" id="{57C50E37-CD77-5BD5-F8A4-347351710D75}"/>
              </a:ext>
            </a:extLst>
          </p:cNvPr>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Architecture</a:t>
            </a:r>
            <a:endParaRPr lang="fr-FR" sz="3600" b="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0917084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7E387-A3C2-D9EE-2C7E-48014D7A9C08}"/>
            </a:ext>
          </a:extLst>
        </p:cNvPr>
        <p:cNvGrpSpPr/>
        <p:nvPr/>
      </p:nvGrpSpPr>
      <p:grpSpPr>
        <a:xfrm>
          <a:off x="0" y="0"/>
          <a:ext cx="0" cy="0"/>
          <a:chOff x="0" y="0"/>
          <a:chExt cx="0" cy="0"/>
        </a:xfrm>
      </p:grpSpPr>
      <p:pic>
        <p:nvPicPr>
          <p:cNvPr id="10" name="Picture 2" descr="https://world.ubisoft.org/job/itd/SecurityRiskManagement/Internal.Documents/Data%20Classification%20Cartridge/L1_normal_EN.png">
            <a:extLst>
              <a:ext uri="{FF2B5EF4-FFF2-40B4-BE49-F238E27FC236}">
                <a16:creationId xmlns:a16="http://schemas.microsoft.com/office/drawing/2014/main" id="{A87B4DC6-0609-11D4-A2BE-C714D8C0D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1626D8C-8140-C3AB-1F29-C678DF461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B6FD0976-C1F1-C952-92F7-36DF6832DE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BE08502C-C4FB-CC85-E5AD-60C3D5292678}"/>
              </a:ext>
            </a:extLst>
          </p:cNvPr>
          <p:cNvGrpSpPr/>
          <p:nvPr/>
        </p:nvGrpSpPr>
        <p:grpSpPr>
          <a:xfrm>
            <a:off x="0" y="-9963"/>
            <a:ext cx="12201624" cy="1333500"/>
            <a:chOff x="0" y="-9963"/>
            <a:chExt cx="12201624" cy="1333500"/>
          </a:xfrm>
        </p:grpSpPr>
        <p:grpSp>
          <p:nvGrpSpPr>
            <p:cNvPr id="21" name="Group 20">
              <a:extLst>
                <a:ext uri="{FF2B5EF4-FFF2-40B4-BE49-F238E27FC236}">
                  <a16:creationId xmlns:a16="http://schemas.microsoft.com/office/drawing/2014/main" id="{3CCC7709-75BF-46B7-CCEF-E891D1C9FA69}"/>
                </a:ext>
              </a:extLst>
            </p:cNvPr>
            <p:cNvGrpSpPr/>
            <p:nvPr/>
          </p:nvGrpSpPr>
          <p:grpSpPr>
            <a:xfrm>
              <a:off x="0" y="-9963"/>
              <a:ext cx="12201624" cy="1333500"/>
              <a:chOff x="0" y="-9963"/>
              <a:chExt cx="12201624" cy="1333500"/>
            </a:xfrm>
          </p:grpSpPr>
          <p:pic>
            <p:nvPicPr>
              <p:cNvPr id="23" name="Picture 22">
                <a:extLst>
                  <a:ext uri="{FF2B5EF4-FFF2-40B4-BE49-F238E27FC236}">
                    <a16:creationId xmlns:a16="http://schemas.microsoft.com/office/drawing/2014/main" id="{2B6A7B75-1EE9-8153-3E09-FA36595F05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a:extLst>
                  <a:ext uri="{FF2B5EF4-FFF2-40B4-BE49-F238E27FC236}">
                    <a16:creationId xmlns:a16="http://schemas.microsoft.com/office/drawing/2014/main" id="{41CA07D2-B20B-950F-7D97-61369F083FCB}"/>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a:extLst>
                <a:ext uri="{FF2B5EF4-FFF2-40B4-BE49-F238E27FC236}">
                  <a16:creationId xmlns:a16="http://schemas.microsoft.com/office/drawing/2014/main" id="{4F1C21E3-5721-7EBE-01F0-650AB1A2FB71}"/>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GPT</a:t>
              </a:r>
              <a:endParaRPr lang="fr-FR" sz="3600" b="1" dirty="0">
                <a:solidFill>
                  <a:schemeClr val="bg1"/>
                </a:solidFill>
                <a:latin typeface="Ubisoft Sans" panose="02000504030000020004" pitchFamily="2" charset="-78"/>
                <a:cs typeface="Ubisoft Sans" panose="02000504030000020004" pitchFamily="2" charset="-78"/>
              </a:endParaRPr>
            </a:p>
          </p:txBody>
        </p:sp>
      </p:grpSp>
      <p:pic>
        <p:nvPicPr>
          <p:cNvPr id="6" name="Picture 5">
            <a:extLst>
              <a:ext uri="{FF2B5EF4-FFF2-40B4-BE49-F238E27FC236}">
                <a16:creationId xmlns:a16="http://schemas.microsoft.com/office/drawing/2014/main" id="{FCC70115-333D-6CFC-B172-C6B7473CB395}"/>
              </a:ext>
            </a:extLst>
          </p:cNvPr>
          <p:cNvPicPr>
            <a:picLocks noChangeAspect="1"/>
          </p:cNvPicPr>
          <p:nvPr/>
        </p:nvPicPr>
        <p:blipFill>
          <a:blip r:embed="rId6"/>
          <a:stretch>
            <a:fillRect/>
          </a:stretch>
        </p:blipFill>
        <p:spPr>
          <a:xfrm>
            <a:off x="1472962" y="1914059"/>
            <a:ext cx="9246075" cy="3797495"/>
          </a:xfrm>
          <a:prstGeom prst="rect">
            <a:avLst/>
          </a:prstGeom>
        </p:spPr>
      </p:pic>
      <p:sp>
        <p:nvSpPr>
          <p:cNvPr id="7" name="Rectangle 6">
            <a:extLst>
              <a:ext uri="{FF2B5EF4-FFF2-40B4-BE49-F238E27FC236}">
                <a16:creationId xmlns:a16="http://schemas.microsoft.com/office/drawing/2014/main" id="{D28043B9-23E8-F404-DAF0-166530C5830F}"/>
              </a:ext>
            </a:extLst>
          </p:cNvPr>
          <p:cNvSpPr/>
          <p:nvPr/>
        </p:nvSpPr>
        <p:spPr>
          <a:xfrm>
            <a:off x="10208817" y="1677084"/>
            <a:ext cx="1861719" cy="646331"/>
          </a:xfrm>
          <a:prstGeom prst="rect">
            <a:avLst/>
          </a:prstGeom>
        </p:spPr>
        <p:txBody>
          <a:bodyPr wrap="square">
            <a:spAutoFit/>
          </a:bodyPr>
          <a:lstStyle/>
          <a:p>
            <a:pPr algn="ctr"/>
            <a:r>
              <a:rPr lang="en-US" i="1" dirty="0">
                <a:latin typeface="Ubisoft Sans" panose="02000504030000020004" pitchFamily="2" charset="-78"/>
                <a:cs typeface="Ubisoft Sans" panose="02000504030000020004" pitchFamily="2" charset="-78"/>
              </a:rPr>
              <a:t>Autoregressive model</a:t>
            </a:r>
            <a:endParaRPr lang="fr-FR" i="1" dirty="0">
              <a:latin typeface="Ubisoft Sans" panose="02000504030000020004" pitchFamily="2" charset="-78"/>
              <a:cs typeface="Ubisoft Sans" panose="02000504030000020004" pitchFamily="2" charset="-78"/>
            </a:endParaRPr>
          </a:p>
        </p:txBody>
      </p:sp>
      <p:cxnSp>
        <p:nvCxnSpPr>
          <p:cNvPr id="35" name="Straight Arrow Connector 34">
            <a:extLst>
              <a:ext uri="{FF2B5EF4-FFF2-40B4-BE49-F238E27FC236}">
                <a16:creationId xmlns:a16="http://schemas.microsoft.com/office/drawing/2014/main" id="{29BD795E-2D21-3A5B-B09B-206261F7CB13}"/>
              </a:ext>
            </a:extLst>
          </p:cNvPr>
          <p:cNvCxnSpPr/>
          <p:nvPr/>
        </p:nvCxnSpPr>
        <p:spPr>
          <a:xfrm flipH="1">
            <a:off x="10166181" y="2182178"/>
            <a:ext cx="424282" cy="4437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951670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67C1A-AFD6-DB9A-6BFD-1944E98D4C10}"/>
            </a:ext>
          </a:extLst>
        </p:cNvPr>
        <p:cNvGrpSpPr/>
        <p:nvPr/>
      </p:nvGrpSpPr>
      <p:grpSpPr>
        <a:xfrm>
          <a:off x="0" y="0"/>
          <a:ext cx="0" cy="0"/>
          <a:chOff x="0" y="0"/>
          <a:chExt cx="0" cy="0"/>
        </a:xfrm>
      </p:grpSpPr>
      <p:pic>
        <p:nvPicPr>
          <p:cNvPr id="10" name="Picture 2" descr="https://world.ubisoft.org/job/itd/SecurityRiskManagement/Internal.Documents/Data%20Classification%20Cartridge/L1_normal_EN.png">
            <a:extLst>
              <a:ext uri="{FF2B5EF4-FFF2-40B4-BE49-F238E27FC236}">
                <a16:creationId xmlns:a16="http://schemas.microsoft.com/office/drawing/2014/main" id="{951F46EE-E444-696D-C09D-587C69429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1B7F145-045D-131F-61BF-2A10F155E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DFC6C7B7-30ED-71F9-EDE0-2BCC83CD1F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9353806-9111-D3CF-B220-8433DB641F1A}"/>
              </a:ext>
            </a:extLst>
          </p:cNvPr>
          <p:cNvSpPr/>
          <p:nvPr/>
        </p:nvSpPr>
        <p:spPr>
          <a:xfrm>
            <a:off x="315597" y="2657630"/>
            <a:ext cx="4477784" cy="2585323"/>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GPT model generates its output one token at a time. At each timestep, it produces a vector corresponding to the size of the model’s vocabulary, assigning a probability to each token.</a:t>
            </a:r>
          </a:p>
          <a:p>
            <a:pPr algn="just"/>
            <a:endParaRPr lang="en-US"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There are multiple sampling strategies that determine how tokens are selected, controlled by specific parameters.</a:t>
            </a:r>
          </a:p>
        </p:txBody>
      </p:sp>
      <p:sp>
        <p:nvSpPr>
          <p:cNvPr id="13" name="Rectangle 12">
            <a:extLst>
              <a:ext uri="{FF2B5EF4-FFF2-40B4-BE49-F238E27FC236}">
                <a16:creationId xmlns:a16="http://schemas.microsoft.com/office/drawing/2014/main" id="{05F22B7D-A541-F1EB-7E75-8F974173D590}"/>
              </a:ext>
            </a:extLst>
          </p:cNvPr>
          <p:cNvSpPr/>
          <p:nvPr/>
        </p:nvSpPr>
        <p:spPr>
          <a:xfrm>
            <a:off x="4778219" y="5978347"/>
            <a:ext cx="2699778" cy="261610"/>
          </a:xfrm>
          <a:prstGeom prst="rect">
            <a:avLst/>
          </a:prstGeom>
        </p:spPr>
        <p:txBody>
          <a:bodyPr wrap="none">
            <a:spAutoFit/>
          </a:bodyPr>
          <a:lstStyle/>
          <a:p>
            <a:r>
              <a:rPr lang="fr-FR" sz="1100" dirty="0">
                <a:hlinkClick r:id="rId5"/>
              </a:rPr>
              <a:t>https://jalammar.github.io/illustrated-gpt2/</a:t>
            </a:r>
            <a:endParaRPr lang="fr-FR" sz="1100" dirty="0"/>
          </a:p>
        </p:txBody>
      </p:sp>
      <p:grpSp>
        <p:nvGrpSpPr>
          <p:cNvPr id="20" name="Group 19">
            <a:extLst>
              <a:ext uri="{FF2B5EF4-FFF2-40B4-BE49-F238E27FC236}">
                <a16:creationId xmlns:a16="http://schemas.microsoft.com/office/drawing/2014/main" id="{04872D8E-C3E6-977E-A693-05F3ABF684E7}"/>
              </a:ext>
            </a:extLst>
          </p:cNvPr>
          <p:cNvGrpSpPr/>
          <p:nvPr/>
        </p:nvGrpSpPr>
        <p:grpSpPr>
          <a:xfrm>
            <a:off x="0" y="-9963"/>
            <a:ext cx="12201624" cy="1333500"/>
            <a:chOff x="0" y="-9963"/>
            <a:chExt cx="12201624" cy="1333500"/>
          </a:xfrm>
        </p:grpSpPr>
        <p:grpSp>
          <p:nvGrpSpPr>
            <p:cNvPr id="21" name="Group 20">
              <a:extLst>
                <a:ext uri="{FF2B5EF4-FFF2-40B4-BE49-F238E27FC236}">
                  <a16:creationId xmlns:a16="http://schemas.microsoft.com/office/drawing/2014/main" id="{3C7994A6-2FE7-E28A-C1EA-9E9201AD717A}"/>
                </a:ext>
              </a:extLst>
            </p:cNvPr>
            <p:cNvGrpSpPr/>
            <p:nvPr/>
          </p:nvGrpSpPr>
          <p:grpSpPr>
            <a:xfrm>
              <a:off x="0" y="-9963"/>
              <a:ext cx="12201624" cy="1333500"/>
              <a:chOff x="0" y="-9963"/>
              <a:chExt cx="12201624" cy="1333500"/>
            </a:xfrm>
          </p:grpSpPr>
          <p:pic>
            <p:nvPicPr>
              <p:cNvPr id="23" name="Picture 22">
                <a:extLst>
                  <a:ext uri="{FF2B5EF4-FFF2-40B4-BE49-F238E27FC236}">
                    <a16:creationId xmlns:a16="http://schemas.microsoft.com/office/drawing/2014/main" id="{6F0AFC49-7DE4-4723-8DB5-BFDDECB08EF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a:extLst>
                  <a:ext uri="{FF2B5EF4-FFF2-40B4-BE49-F238E27FC236}">
                    <a16:creationId xmlns:a16="http://schemas.microsoft.com/office/drawing/2014/main" id="{E6A8C34E-C96E-EE5B-5579-1043E631FF0A}"/>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a:extLst>
                <a:ext uri="{FF2B5EF4-FFF2-40B4-BE49-F238E27FC236}">
                  <a16:creationId xmlns:a16="http://schemas.microsoft.com/office/drawing/2014/main" id="{85D38DED-44B5-844B-E9B4-CA05E3E729D1}"/>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GPT – Output </a:t>
              </a:r>
              <a:r>
                <a:rPr lang="fr-FR" sz="3600" b="1" dirty="0" err="1">
                  <a:solidFill>
                    <a:schemeClr val="bg1"/>
                  </a:solidFill>
                  <a:latin typeface="Ubisoft Sans" pitchFamily="50" charset="0"/>
                </a:rPr>
                <a:t>token</a:t>
              </a:r>
              <a:r>
                <a:rPr lang="fr-FR" sz="3600" b="1" dirty="0">
                  <a:solidFill>
                    <a:schemeClr val="bg1"/>
                  </a:solidFill>
                  <a:latin typeface="Ubisoft Sans" pitchFamily="50" charset="0"/>
                </a:rPr>
                <a:t> sampling</a:t>
              </a:r>
              <a:endParaRPr lang="fr-FR" sz="3600" b="1" dirty="0">
                <a:solidFill>
                  <a:schemeClr val="bg1"/>
                </a:solidFill>
                <a:latin typeface="Ubisoft Sans" panose="02000504030000020004" pitchFamily="2" charset="-78"/>
                <a:cs typeface="Ubisoft Sans" panose="02000504030000020004" pitchFamily="2" charset="-78"/>
              </a:endParaRPr>
            </a:p>
          </p:txBody>
        </p:sp>
      </p:grpSp>
      <p:pic>
        <p:nvPicPr>
          <p:cNvPr id="4" name="Picture 3">
            <a:extLst>
              <a:ext uri="{FF2B5EF4-FFF2-40B4-BE49-F238E27FC236}">
                <a16:creationId xmlns:a16="http://schemas.microsoft.com/office/drawing/2014/main" id="{949F50DA-F035-9E3F-39F6-9142B31C6375}"/>
              </a:ext>
            </a:extLst>
          </p:cNvPr>
          <p:cNvPicPr>
            <a:picLocks noChangeAspect="1"/>
          </p:cNvPicPr>
          <p:nvPr/>
        </p:nvPicPr>
        <p:blipFill>
          <a:blip r:embed="rId7"/>
          <a:stretch>
            <a:fillRect/>
          </a:stretch>
        </p:blipFill>
        <p:spPr>
          <a:xfrm>
            <a:off x="4778219" y="1895312"/>
            <a:ext cx="7286340" cy="3708228"/>
          </a:xfrm>
          <a:prstGeom prst="rect">
            <a:avLst/>
          </a:prstGeom>
        </p:spPr>
      </p:pic>
    </p:spTree>
    <p:extLst>
      <p:ext uri="{BB962C8B-B14F-4D97-AF65-F5344CB8AC3E}">
        <p14:creationId xmlns:p14="http://schemas.microsoft.com/office/powerpoint/2010/main" val="2231127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9376E-5FFE-C94F-AF96-93FF3AA28F7A}"/>
            </a:ext>
          </a:extLst>
        </p:cNvPr>
        <p:cNvGrpSpPr/>
        <p:nvPr/>
      </p:nvGrpSpPr>
      <p:grpSpPr>
        <a:xfrm>
          <a:off x="0" y="0"/>
          <a:ext cx="0" cy="0"/>
          <a:chOff x="0" y="0"/>
          <a:chExt cx="0" cy="0"/>
        </a:xfrm>
      </p:grpSpPr>
      <p:pic>
        <p:nvPicPr>
          <p:cNvPr id="10" name="Picture 2" descr="https://world.ubisoft.org/job/itd/SecurityRiskManagement/Internal.Documents/Data%20Classification%20Cartridge/L1_normal_EN.png">
            <a:extLst>
              <a:ext uri="{FF2B5EF4-FFF2-40B4-BE49-F238E27FC236}">
                <a16:creationId xmlns:a16="http://schemas.microsoft.com/office/drawing/2014/main" id="{A6769F7A-1B21-2E5A-2249-E6BC1C68B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037D15D-13BF-F8C4-0ECA-8BC271C60A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9B628D69-8732-BC35-53C9-7F2B616F19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8BF55359-82D0-DCD7-7EA8-851F3C00930E}"/>
                  </a:ext>
                </a:extLst>
              </p:cNvPr>
              <p:cNvSpPr/>
              <p:nvPr/>
            </p:nvSpPr>
            <p:spPr>
              <a:xfrm>
                <a:off x="300435" y="2423683"/>
                <a:ext cx="4769000" cy="2585323"/>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most commonly used parameters are:</a:t>
                </a:r>
              </a:p>
              <a:p>
                <a:pPr algn="just"/>
                <a:endParaRPr lang="en-US"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i="1" dirty="0">
                    <a:latin typeface="Ubisoft Sans" panose="02000504030000020004" pitchFamily="2" charset="-78"/>
                    <a:cs typeface="Ubisoft Sans" panose="02000504030000020004" pitchFamily="2" charset="-78"/>
                  </a:rPr>
                  <a:t>Temperature</a:t>
                </a:r>
                <a:r>
                  <a:rPr lang="en-US" dirty="0">
                    <a:latin typeface="Ubisoft Sans" panose="02000504030000020004" pitchFamily="2" charset="-78"/>
                    <a:cs typeface="Ubisoft Sans" panose="02000504030000020004" pitchFamily="2" charset="-78"/>
                  </a:rPr>
                  <a:t>: controls randomness; lower values make output more deterministic, higher values increase diversity.</a:t>
                </a:r>
              </a:p>
              <a:p>
                <a:pPr marL="285750" indent="-285750" algn="just">
                  <a:buFont typeface="Arial" panose="020B0604020202020204" pitchFamily="34" charset="0"/>
                  <a:buChar char="•"/>
                </a:pPr>
                <a:endParaRPr lang="en-US"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i="1" dirty="0">
                    <a:latin typeface="Ubisoft Sans" panose="02000504030000020004" pitchFamily="2" charset="-78"/>
                    <a:cs typeface="Ubisoft Sans" panose="02000504030000020004" pitchFamily="2" charset="-78"/>
                  </a:rPr>
                  <a:t>Top‑p</a:t>
                </a:r>
                <a:r>
                  <a:rPr lang="en-US" dirty="0">
                    <a:latin typeface="Ubisoft Sans" panose="02000504030000020004" pitchFamily="2" charset="-78"/>
                    <a:cs typeface="Ubisoft Sans" panose="02000504030000020004" pitchFamily="2" charset="-78"/>
                  </a:rPr>
                  <a:t>: considers only the smallest set of tokens whose cumulative probability exceeds a threshold </a:t>
                </a:r>
                <a14:m>
                  <m:oMath xmlns:m="http://schemas.openxmlformats.org/officeDocument/2006/math">
                    <m:r>
                      <a:rPr lang="fr-FR" b="0" i="1" smtClean="0">
                        <a:latin typeface="Cambria Math" panose="02040503050406030204" pitchFamily="18" charset="0"/>
                        <a:cs typeface="Ubisoft Sans" panose="02000504030000020004" pitchFamily="2" charset="-78"/>
                      </a:rPr>
                      <m:t>𝑝</m:t>
                    </m:r>
                  </m:oMath>
                </a14:m>
                <a:r>
                  <a:rPr lang="en-US" dirty="0">
                    <a:latin typeface="Ubisoft Sans" panose="02000504030000020004" pitchFamily="2" charset="-78"/>
                    <a:cs typeface="Ubisoft Sans" panose="02000504030000020004" pitchFamily="2" charset="-78"/>
                  </a:rPr>
                  <a:t>.</a:t>
                </a:r>
              </a:p>
            </p:txBody>
          </p:sp>
        </mc:Choice>
        <mc:Fallback>
          <p:sp>
            <p:nvSpPr>
              <p:cNvPr id="14" name="Rectangle 13">
                <a:extLst>
                  <a:ext uri="{FF2B5EF4-FFF2-40B4-BE49-F238E27FC236}">
                    <a16:creationId xmlns:a16="http://schemas.microsoft.com/office/drawing/2014/main" id="{8BF55359-82D0-DCD7-7EA8-851F3C00930E}"/>
                  </a:ext>
                </a:extLst>
              </p:cNvPr>
              <p:cNvSpPr>
                <a:spLocks noRot="1" noChangeAspect="1" noMove="1" noResize="1" noEditPoints="1" noAdjustHandles="1" noChangeArrowheads="1" noChangeShapeType="1" noTextEdit="1"/>
              </p:cNvSpPr>
              <p:nvPr/>
            </p:nvSpPr>
            <p:spPr>
              <a:xfrm>
                <a:off x="300435" y="2423683"/>
                <a:ext cx="4769000" cy="2585323"/>
              </a:xfrm>
              <a:prstGeom prst="rect">
                <a:avLst/>
              </a:prstGeom>
              <a:blipFill>
                <a:blip r:embed="rId5"/>
                <a:stretch>
                  <a:fillRect l="-1022" t="-1179" r="-1022" b="-3066"/>
                </a:stretch>
              </a:blipFill>
            </p:spPr>
            <p:txBody>
              <a:bodyPr/>
              <a:lstStyle/>
              <a:p>
                <a:r>
                  <a:rPr lang="fr-FR">
                    <a:noFill/>
                  </a:rPr>
                  <a:t> </a:t>
                </a:r>
              </a:p>
            </p:txBody>
          </p:sp>
        </mc:Fallback>
      </mc:AlternateContent>
      <p:sp>
        <p:nvSpPr>
          <p:cNvPr id="13" name="Rectangle 12">
            <a:extLst>
              <a:ext uri="{FF2B5EF4-FFF2-40B4-BE49-F238E27FC236}">
                <a16:creationId xmlns:a16="http://schemas.microsoft.com/office/drawing/2014/main" id="{DA803A04-51F8-E4DC-150D-5B00478F4CCD}"/>
              </a:ext>
            </a:extLst>
          </p:cNvPr>
          <p:cNvSpPr/>
          <p:nvPr/>
        </p:nvSpPr>
        <p:spPr>
          <a:xfrm>
            <a:off x="3223258" y="5978347"/>
            <a:ext cx="5745484" cy="261610"/>
          </a:xfrm>
          <a:prstGeom prst="rect">
            <a:avLst/>
          </a:prstGeom>
        </p:spPr>
        <p:txBody>
          <a:bodyPr wrap="none">
            <a:spAutoFit/>
          </a:bodyPr>
          <a:lstStyle/>
          <a:p>
            <a:r>
              <a:rPr lang="fr-FR" sz="1100" dirty="0">
                <a:hlinkClick r:id="rId6"/>
              </a:rPr>
              <a:t>https://www.statology.org/understanding-sampling-methods-llms-temperature-top-k-explained/</a:t>
            </a:r>
            <a:endParaRPr lang="fr-FR" sz="1100" dirty="0"/>
          </a:p>
        </p:txBody>
      </p:sp>
      <p:grpSp>
        <p:nvGrpSpPr>
          <p:cNvPr id="20" name="Group 19">
            <a:extLst>
              <a:ext uri="{FF2B5EF4-FFF2-40B4-BE49-F238E27FC236}">
                <a16:creationId xmlns:a16="http://schemas.microsoft.com/office/drawing/2014/main" id="{8C8C27CC-D256-9E8A-0848-B60C11979A8E}"/>
              </a:ext>
            </a:extLst>
          </p:cNvPr>
          <p:cNvGrpSpPr/>
          <p:nvPr/>
        </p:nvGrpSpPr>
        <p:grpSpPr>
          <a:xfrm>
            <a:off x="0" y="-9963"/>
            <a:ext cx="12201624" cy="1333500"/>
            <a:chOff x="0" y="-9963"/>
            <a:chExt cx="12201624" cy="1333500"/>
          </a:xfrm>
        </p:grpSpPr>
        <p:grpSp>
          <p:nvGrpSpPr>
            <p:cNvPr id="21" name="Group 20">
              <a:extLst>
                <a:ext uri="{FF2B5EF4-FFF2-40B4-BE49-F238E27FC236}">
                  <a16:creationId xmlns:a16="http://schemas.microsoft.com/office/drawing/2014/main" id="{6E368A8A-B71B-639F-84A1-F61B9184D729}"/>
                </a:ext>
              </a:extLst>
            </p:cNvPr>
            <p:cNvGrpSpPr/>
            <p:nvPr/>
          </p:nvGrpSpPr>
          <p:grpSpPr>
            <a:xfrm>
              <a:off x="0" y="-9963"/>
              <a:ext cx="12201624" cy="1333500"/>
              <a:chOff x="0" y="-9963"/>
              <a:chExt cx="12201624" cy="1333500"/>
            </a:xfrm>
          </p:grpSpPr>
          <p:pic>
            <p:nvPicPr>
              <p:cNvPr id="23" name="Picture 22">
                <a:extLst>
                  <a:ext uri="{FF2B5EF4-FFF2-40B4-BE49-F238E27FC236}">
                    <a16:creationId xmlns:a16="http://schemas.microsoft.com/office/drawing/2014/main" id="{BBCC2639-ADA8-8146-3471-F0D9EE9316D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a:extLst>
                  <a:ext uri="{FF2B5EF4-FFF2-40B4-BE49-F238E27FC236}">
                    <a16:creationId xmlns:a16="http://schemas.microsoft.com/office/drawing/2014/main" id="{873EE2B7-DBA6-1518-D316-4D12034835C4}"/>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a:extLst>
                <a:ext uri="{FF2B5EF4-FFF2-40B4-BE49-F238E27FC236}">
                  <a16:creationId xmlns:a16="http://schemas.microsoft.com/office/drawing/2014/main" id="{18E02C99-6DAE-E621-2C93-9D8C01961394}"/>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GPT – Output </a:t>
              </a:r>
              <a:r>
                <a:rPr lang="fr-FR" sz="3600" b="1" dirty="0" err="1">
                  <a:solidFill>
                    <a:schemeClr val="bg1"/>
                  </a:solidFill>
                  <a:latin typeface="Ubisoft Sans" pitchFamily="50" charset="0"/>
                </a:rPr>
                <a:t>token</a:t>
              </a:r>
              <a:r>
                <a:rPr lang="fr-FR" sz="3600" b="1" dirty="0">
                  <a:solidFill>
                    <a:schemeClr val="bg1"/>
                  </a:solidFill>
                  <a:latin typeface="Ubisoft Sans" pitchFamily="50" charset="0"/>
                </a:rPr>
                <a:t> sampling</a:t>
              </a:r>
              <a:endParaRPr lang="fr-FR" sz="3600" b="1" dirty="0">
                <a:solidFill>
                  <a:schemeClr val="bg1"/>
                </a:solidFill>
                <a:latin typeface="Ubisoft Sans" panose="02000504030000020004" pitchFamily="2" charset="-78"/>
                <a:cs typeface="Ubisoft Sans" panose="02000504030000020004" pitchFamily="2" charset="-78"/>
              </a:endParaRPr>
            </a:p>
          </p:txBody>
        </p:sp>
      </p:grpSp>
      <p:sp>
        <p:nvSpPr>
          <p:cNvPr id="2" name="Rectangle 1">
            <a:extLst>
              <a:ext uri="{FF2B5EF4-FFF2-40B4-BE49-F238E27FC236}">
                <a16:creationId xmlns:a16="http://schemas.microsoft.com/office/drawing/2014/main" id="{A6BB263D-AFC5-34B0-0D1E-F53BC2E9E8C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Temperature:</a:t>
            </a:r>
            <a:r>
              <a:rPr kumimoji="0" lang="fr-FR" altLang="fr-FR" sz="1800" b="0" i="0" u="none" strike="noStrike" cap="none" normalizeH="0" baseline="0">
                <a:ln>
                  <a:noFill/>
                </a:ln>
                <a:solidFill>
                  <a:schemeClr val="tx1"/>
                </a:solidFill>
                <a:effectLst/>
                <a:latin typeface="Arial" panose="020B0604020202020204" pitchFamily="34" charset="0"/>
              </a:rPr>
              <a:t> Controls randomness; lower values make output more deterministic, higher values increase diversity.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Top‑p (nucleus sampling):</a:t>
            </a:r>
            <a:r>
              <a:rPr kumimoji="0" lang="fr-FR" altLang="fr-FR" sz="1800" b="0" i="0" u="none" strike="noStrike" cap="none" normalizeH="0" baseline="0">
                <a:ln>
                  <a:noFill/>
                </a:ln>
                <a:solidFill>
                  <a:schemeClr val="tx1"/>
                </a:solidFill>
                <a:effectLst/>
                <a:latin typeface="Arial" panose="020B0604020202020204" pitchFamily="34" charset="0"/>
              </a:rPr>
              <a:t> Considers only the smallest set of tokens whose cumulative probability exceeds ppp.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Top‑k:</a:t>
            </a:r>
            <a:r>
              <a:rPr kumimoji="0" lang="fr-FR" altLang="fr-FR" sz="1800" b="0" i="0" u="none" strike="noStrike" cap="none" normalizeH="0" baseline="0">
                <a:ln>
                  <a:noFill/>
                </a:ln>
                <a:solidFill>
                  <a:schemeClr val="tx1"/>
                </a:solidFill>
                <a:effectLst/>
                <a:latin typeface="Arial" panose="020B0604020202020204" pitchFamily="34" charset="0"/>
              </a:rPr>
              <a:t> Limits selection to the top kkk most probable tokens at each timestep.</a:t>
            </a:r>
          </a:p>
        </p:txBody>
      </p:sp>
      <p:pic>
        <p:nvPicPr>
          <p:cNvPr id="6" name="Picture 5">
            <a:extLst>
              <a:ext uri="{FF2B5EF4-FFF2-40B4-BE49-F238E27FC236}">
                <a16:creationId xmlns:a16="http://schemas.microsoft.com/office/drawing/2014/main" id="{C06FFBAD-5056-DD5C-4F57-EF6B21F975B5}"/>
              </a:ext>
            </a:extLst>
          </p:cNvPr>
          <p:cNvPicPr>
            <a:picLocks noChangeAspect="1"/>
          </p:cNvPicPr>
          <p:nvPr/>
        </p:nvPicPr>
        <p:blipFill>
          <a:blip r:embed="rId8"/>
          <a:stretch>
            <a:fillRect/>
          </a:stretch>
        </p:blipFill>
        <p:spPr>
          <a:xfrm>
            <a:off x="5628132" y="2390151"/>
            <a:ext cx="6563868" cy="2995052"/>
          </a:xfrm>
          <a:prstGeom prst="rect">
            <a:avLst/>
          </a:prstGeom>
        </p:spPr>
      </p:pic>
    </p:spTree>
    <p:extLst>
      <p:ext uri="{BB962C8B-B14F-4D97-AF65-F5344CB8AC3E}">
        <p14:creationId xmlns:p14="http://schemas.microsoft.com/office/powerpoint/2010/main" val="24669290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973F5-7CE4-5CA8-9429-2A3AFC7F9D54}"/>
            </a:ext>
          </a:extLst>
        </p:cNvPr>
        <p:cNvGrpSpPr/>
        <p:nvPr/>
      </p:nvGrpSpPr>
      <p:grpSpPr>
        <a:xfrm>
          <a:off x="0" y="0"/>
          <a:ext cx="0" cy="0"/>
          <a:chOff x="0" y="0"/>
          <a:chExt cx="0" cy="0"/>
        </a:xfrm>
      </p:grpSpPr>
      <p:pic>
        <p:nvPicPr>
          <p:cNvPr id="10" name="Picture 2" descr="https://world.ubisoft.org/job/itd/SecurityRiskManagement/Internal.Documents/Data%20Classification%20Cartridge/L1_normal_EN.png">
            <a:extLst>
              <a:ext uri="{FF2B5EF4-FFF2-40B4-BE49-F238E27FC236}">
                <a16:creationId xmlns:a16="http://schemas.microsoft.com/office/drawing/2014/main" id="{8B8D3A74-2293-CE2A-F0B2-B1B6CA90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120416F-D21D-0766-EE02-0D0D98CF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0F5332EA-B29B-F41E-3D72-D948259540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E43F56EC-B3A6-1194-2A35-A5084FF0AD48}"/>
                  </a:ext>
                </a:extLst>
              </p:cNvPr>
              <p:cNvSpPr/>
              <p:nvPr/>
            </p:nvSpPr>
            <p:spPr>
              <a:xfrm>
                <a:off x="300435" y="2423683"/>
                <a:ext cx="4769000" cy="1477328"/>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most commonly used parameters are:</a:t>
                </a:r>
              </a:p>
              <a:p>
                <a:pPr algn="just"/>
                <a:endParaRPr lang="en-US" dirty="0">
                  <a:latin typeface="Ubisoft Sans" panose="02000504030000020004" pitchFamily="2" charset="-78"/>
                  <a:cs typeface="Ubisoft Sans" panose="02000504030000020004" pitchFamily="2" charset="-78"/>
                </a:endParaRPr>
              </a:p>
              <a:p>
                <a:pPr algn="just"/>
                <a:endParaRPr lang="en-US"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i="1" dirty="0">
                    <a:latin typeface="Ubisoft Sans" panose="02000504030000020004" pitchFamily="2" charset="-78"/>
                    <a:cs typeface="Ubisoft Sans" panose="02000504030000020004" pitchFamily="2" charset="-78"/>
                  </a:rPr>
                  <a:t>Top‑k</a:t>
                </a:r>
                <a:r>
                  <a:rPr lang="en-US" dirty="0">
                    <a:latin typeface="Ubisoft Sans" panose="02000504030000020004" pitchFamily="2" charset="-78"/>
                    <a:cs typeface="Ubisoft Sans" panose="02000504030000020004" pitchFamily="2" charset="-78"/>
                  </a:rPr>
                  <a:t>: Limits selection to the top </a:t>
                </a:r>
                <a14:m>
                  <m:oMath xmlns:m="http://schemas.openxmlformats.org/officeDocument/2006/math">
                    <m:r>
                      <a:rPr lang="fr-FR" i="1">
                        <a:latin typeface="Cambria Math" panose="02040503050406030204" pitchFamily="18" charset="0"/>
                        <a:cs typeface="Ubisoft Sans" panose="02000504030000020004" pitchFamily="2" charset="-78"/>
                      </a:rPr>
                      <m:t>𝑘</m:t>
                    </m:r>
                  </m:oMath>
                </a14:m>
                <a:r>
                  <a:rPr lang="en-US" dirty="0">
                    <a:latin typeface="Ubisoft Sans" panose="02000504030000020004" pitchFamily="2" charset="-78"/>
                    <a:cs typeface="Ubisoft Sans" panose="02000504030000020004" pitchFamily="2" charset="-78"/>
                  </a:rPr>
                  <a:t> most probable tokens at each timestep.</a:t>
                </a:r>
              </a:p>
            </p:txBody>
          </p:sp>
        </mc:Choice>
        <mc:Fallback>
          <p:sp>
            <p:nvSpPr>
              <p:cNvPr id="14" name="Rectangle 13">
                <a:extLst>
                  <a:ext uri="{FF2B5EF4-FFF2-40B4-BE49-F238E27FC236}">
                    <a16:creationId xmlns:a16="http://schemas.microsoft.com/office/drawing/2014/main" id="{E43F56EC-B3A6-1194-2A35-A5084FF0AD48}"/>
                  </a:ext>
                </a:extLst>
              </p:cNvPr>
              <p:cNvSpPr>
                <a:spLocks noRot="1" noChangeAspect="1" noMove="1" noResize="1" noEditPoints="1" noAdjustHandles="1" noChangeArrowheads="1" noChangeShapeType="1" noTextEdit="1"/>
              </p:cNvSpPr>
              <p:nvPr/>
            </p:nvSpPr>
            <p:spPr>
              <a:xfrm>
                <a:off x="300435" y="2423683"/>
                <a:ext cx="4769000" cy="1477328"/>
              </a:xfrm>
              <a:prstGeom prst="rect">
                <a:avLst/>
              </a:prstGeom>
              <a:blipFill>
                <a:blip r:embed="rId5"/>
                <a:stretch>
                  <a:fillRect l="-1022" t="-2066" r="-1022" b="-6198"/>
                </a:stretch>
              </a:blipFill>
            </p:spPr>
            <p:txBody>
              <a:bodyPr/>
              <a:lstStyle/>
              <a:p>
                <a:r>
                  <a:rPr lang="fr-FR">
                    <a:noFill/>
                  </a:rPr>
                  <a:t> </a:t>
                </a:r>
              </a:p>
            </p:txBody>
          </p:sp>
        </mc:Fallback>
      </mc:AlternateContent>
      <p:sp>
        <p:nvSpPr>
          <p:cNvPr id="13" name="Rectangle 12">
            <a:extLst>
              <a:ext uri="{FF2B5EF4-FFF2-40B4-BE49-F238E27FC236}">
                <a16:creationId xmlns:a16="http://schemas.microsoft.com/office/drawing/2014/main" id="{C47CC6AA-0C39-29A7-F15F-50BB35B1BD12}"/>
              </a:ext>
            </a:extLst>
          </p:cNvPr>
          <p:cNvSpPr/>
          <p:nvPr/>
        </p:nvSpPr>
        <p:spPr>
          <a:xfrm>
            <a:off x="3223258" y="5978347"/>
            <a:ext cx="5745484" cy="261610"/>
          </a:xfrm>
          <a:prstGeom prst="rect">
            <a:avLst/>
          </a:prstGeom>
        </p:spPr>
        <p:txBody>
          <a:bodyPr wrap="none">
            <a:spAutoFit/>
          </a:bodyPr>
          <a:lstStyle/>
          <a:p>
            <a:r>
              <a:rPr lang="fr-FR" sz="1100" dirty="0">
                <a:hlinkClick r:id="rId6"/>
              </a:rPr>
              <a:t>https://www.statology.org/understanding-sampling-methods-llms-temperature-top-k-explained/</a:t>
            </a:r>
            <a:endParaRPr lang="fr-FR" sz="1100" dirty="0"/>
          </a:p>
        </p:txBody>
      </p:sp>
      <p:grpSp>
        <p:nvGrpSpPr>
          <p:cNvPr id="20" name="Group 19">
            <a:extLst>
              <a:ext uri="{FF2B5EF4-FFF2-40B4-BE49-F238E27FC236}">
                <a16:creationId xmlns:a16="http://schemas.microsoft.com/office/drawing/2014/main" id="{80B99C6C-694A-E9C9-ED8E-39717F1DDE62}"/>
              </a:ext>
            </a:extLst>
          </p:cNvPr>
          <p:cNvGrpSpPr/>
          <p:nvPr/>
        </p:nvGrpSpPr>
        <p:grpSpPr>
          <a:xfrm>
            <a:off x="0" y="-9963"/>
            <a:ext cx="12201624" cy="1333500"/>
            <a:chOff x="0" y="-9963"/>
            <a:chExt cx="12201624" cy="1333500"/>
          </a:xfrm>
        </p:grpSpPr>
        <p:grpSp>
          <p:nvGrpSpPr>
            <p:cNvPr id="21" name="Group 20">
              <a:extLst>
                <a:ext uri="{FF2B5EF4-FFF2-40B4-BE49-F238E27FC236}">
                  <a16:creationId xmlns:a16="http://schemas.microsoft.com/office/drawing/2014/main" id="{B5062BD6-A1AD-97CF-4C51-EA5621E6835D}"/>
                </a:ext>
              </a:extLst>
            </p:cNvPr>
            <p:cNvGrpSpPr/>
            <p:nvPr/>
          </p:nvGrpSpPr>
          <p:grpSpPr>
            <a:xfrm>
              <a:off x="0" y="-9963"/>
              <a:ext cx="12201624" cy="1333500"/>
              <a:chOff x="0" y="-9963"/>
              <a:chExt cx="12201624" cy="1333500"/>
            </a:xfrm>
          </p:grpSpPr>
          <p:pic>
            <p:nvPicPr>
              <p:cNvPr id="23" name="Picture 22">
                <a:extLst>
                  <a:ext uri="{FF2B5EF4-FFF2-40B4-BE49-F238E27FC236}">
                    <a16:creationId xmlns:a16="http://schemas.microsoft.com/office/drawing/2014/main" id="{25B3ED2A-033F-23EA-214F-197962E54FA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4" name="Rectangle 23">
                <a:extLst>
                  <a:ext uri="{FF2B5EF4-FFF2-40B4-BE49-F238E27FC236}">
                    <a16:creationId xmlns:a16="http://schemas.microsoft.com/office/drawing/2014/main" id="{5A9F5494-176D-E8AD-A279-072BF5443839}"/>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TextBox 21">
              <a:extLst>
                <a:ext uri="{FF2B5EF4-FFF2-40B4-BE49-F238E27FC236}">
                  <a16:creationId xmlns:a16="http://schemas.microsoft.com/office/drawing/2014/main" id="{BA1C0111-68E8-82A4-E7AE-6B2911A85929}"/>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GPT – Output </a:t>
              </a:r>
              <a:r>
                <a:rPr lang="fr-FR" sz="3600" b="1" dirty="0" err="1">
                  <a:solidFill>
                    <a:schemeClr val="bg1"/>
                  </a:solidFill>
                  <a:latin typeface="Ubisoft Sans" pitchFamily="50" charset="0"/>
                </a:rPr>
                <a:t>token</a:t>
              </a:r>
              <a:r>
                <a:rPr lang="fr-FR" sz="3600" b="1" dirty="0">
                  <a:solidFill>
                    <a:schemeClr val="bg1"/>
                  </a:solidFill>
                  <a:latin typeface="Ubisoft Sans" pitchFamily="50" charset="0"/>
                </a:rPr>
                <a:t> sampling</a:t>
              </a:r>
              <a:endParaRPr lang="fr-FR" sz="3600" b="1" dirty="0">
                <a:solidFill>
                  <a:schemeClr val="bg1"/>
                </a:solidFill>
                <a:latin typeface="Ubisoft Sans" panose="02000504030000020004" pitchFamily="2" charset="-78"/>
                <a:cs typeface="Ubisoft Sans" panose="02000504030000020004" pitchFamily="2" charset="-78"/>
              </a:endParaRPr>
            </a:p>
          </p:txBody>
        </p:sp>
      </p:grpSp>
      <p:sp>
        <p:nvSpPr>
          <p:cNvPr id="2" name="Rectangle 1">
            <a:extLst>
              <a:ext uri="{FF2B5EF4-FFF2-40B4-BE49-F238E27FC236}">
                <a16:creationId xmlns:a16="http://schemas.microsoft.com/office/drawing/2014/main" id="{57DF369F-9FAF-7C13-87DB-5FADC70F35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Temperature:</a:t>
            </a:r>
            <a:r>
              <a:rPr kumimoji="0" lang="fr-FR" altLang="fr-FR" sz="1800" b="0" i="0" u="none" strike="noStrike" cap="none" normalizeH="0" baseline="0">
                <a:ln>
                  <a:noFill/>
                </a:ln>
                <a:solidFill>
                  <a:schemeClr val="tx1"/>
                </a:solidFill>
                <a:effectLst/>
                <a:latin typeface="Arial" panose="020B0604020202020204" pitchFamily="34" charset="0"/>
              </a:rPr>
              <a:t> Controls randomness; lower values make output more deterministic, higher values increase diversity.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Top‑p (nucleus sampling):</a:t>
            </a:r>
            <a:r>
              <a:rPr kumimoji="0" lang="fr-FR" altLang="fr-FR" sz="1800" b="0" i="0" u="none" strike="noStrike" cap="none" normalizeH="0" baseline="0">
                <a:ln>
                  <a:noFill/>
                </a:ln>
                <a:solidFill>
                  <a:schemeClr val="tx1"/>
                </a:solidFill>
                <a:effectLst/>
                <a:latin typeface="Arial" panose="020B0604020202020204" pitchFamily="34" charset="0"/>
              </a:rPr>
              <a:t> Considers only the smallest set of tokens whose cumulative probability exceeds ppp.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Top‑k:</a:t>
            </a:r>
            <a:r>
              <a:rPr kumimoji="0" lang="fr-FR" altLang="fr-FR" sz="1800" b="0" i="0" u="none" strike="noStrike" cap="none" normalizeH="0" baseline="0">
                <a:ln>
                  <a:noFill/>
                </a:ln>
                <a:solidFill>
                  <a:schemeClr val="tx1"/>
                </a:solidFill>
                <a:effectLst/>
                <a:latin typeface="Arial" panose="020B0604020202020204" pitchFamily="34" charset="0"/>
              </a:rPr>
              <a:t> Limits selection to the top kkk most probable tokens at each timestep.</a:t>
            </a:r>
          </a:p>
        </p:txBody>
      </p:sp>
      <p:pic>
        <p:nvPicPr>
          <p:cNvPr id="6" name="Picture 5">
            <a:extLst>
              <a:ext uri="{FF2B5EF4-FFF2-40B4-BE49-F238E27FC236}">
                <a16:creationId xmlns:a16="http://schemas.microsoft.com/office/drawing/2014/main" id="{3A281D3B-D428-F8A1-BF96-67D6C2A776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188815" y="2244470"/>
            <a:ext cx="6945068" cy="3313082"/>
          </a:xfrm>
          <a:prstGeom prst="rect">
            <a:avLst/>
          </a:prstGeom>
        </p:spPr>
      </p:pic>
    </p:spTree>
    <p:extLst>
      <p:ext uri="{BB962C8B-B14F-4D97-AF65-F5344CB8AC3E}">
        <p14:creationId xmlns:p14="http://schemas.microsoft.com/office/powerpoint/2010/main" val="19518093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12B48-99F1-7D53-8BCF-563C87DC53A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59C7BE3-BCD0-DDFA-B7ED-0A4A53616852}"/>
              </a:ext>
            </a:extLst>
          </p:cNvPr>
          <p:cNvSpPr/>
          <p:nvPr/>
        </p:nvSpPr>
        <p:spPr>
          <a:xfrm>
            <a:off x="3116280" y="166273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Results</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a:extLst>
              <a:ext uri="{FF2B5EF4-FFF2-40B4-BE49-F238E27FC236}">
                <a16:creationId xmlns:a16="http://schemas.microsoft.com/office/drawing/2014/main" id="{9E02D267-DB2A-58B3-4EBC-C01B18D55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529C9CA-0555-D65D-4BE8-9243B0546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a:extLst>
              <a:ext uri="{FF2B5EF4-FFF2-40B4-BE49-F238E27FC236}">
                <a16:creationId xmlns:a16="http://schemas.microsoft.com/office/drawing/2014/main" id="{4DE0CDED-400E-E6DF-E07C-F56A510511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A698442-B974-93C0-A321-641021C7D132}"/>
              </a:ext>
            </a:extLst>
          </p:cNvPr>
          <p:cNvSpPr/>
          <p:nvPr/>
        </p:nvSpPr>
        <p:spPr>
          <a:xfrm>
            <a:off x="1756292" y="3071608"/>
            <a:ext cx="8689040" cy="1477328"/>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An autoregressive language model that generates text one token at a time, designed for text generation tasks.</a:t>
            </a:r>
          </a:p>
          <a:p>
            <a:pPr algn="just"/>
            <a:endParaRPr lang="en-US" dirty="0">
              <a:latin typeface="Ubisoft Sans" panose="02000504030000020004" pitchFamily="2" charset="-78"/>
              <a:cs typeface="Ubisoft Sans" panose="02000504030000020004" pitchFamily="2" charset="-78"/>
            </a:endParaRPr>
          </a:p>
          <a:p>
            <a:pPr algn="just"/>
            <a:r>
              <a:rPr lang="en-US" dirty="0">
                <a:latin typeface="Ubisoft Sans" panose="02000504030000020004" pitchFamily="2" charset="-78"/>
                <a:cs typeface="Ubisoft Sans" panose="02000504030000020004" pitchFamily="2" charset="-78"/>
              </a:rPr>
              <a:t>Unlike BERT, which is a bidirectional model optimized for understanding and representation tasks, GPT focuses on generating coherent sequences.</a:t>
            </a:r>
            <a:endParaRPr lang="fr-FR" dirty="0">
              <a:latin typeface="Ubisoft Sans" panose="02000504030000020004" pitchFamily="2" charset="-78"/>
              <a:cs typeface="Ubisoft Sans" panose="02000504030000020004" pitchFamily="2" charset="-78"/>
            </a:endParaRPr>
          </a:p>
        </p:txBody>
      </p:sp>
      <p:grpSp>
        <p:nvGrpSpPr>
          <p:cNvPr id="22" name="Group 21">
            <a:extLst>
              <a:ext uri="{FF2B5EF4-FFF2-40B4-BE49-F238E27FC236}">
                <a16:creationId xmlns:a16="http://schemas.microsoft.com/office/drawing/2014/main" id="{3168D8DB-A22D-11C4-70AD-D55FE4D9F86A}"/>
              </a:ext>
            </a:extLst>
          </p:cNvPr>
          <p:cNvGrpSpPr/>
          <p:nvPr/>
        </p:nvGrpSpPr>
        <p:grpSpPr>
          <a:xfrm>
            <a:off x="0" y="-9963"/>
            <a:ext cx="12201624" cy="1333500"/>
            <a:chOff x="0" y="-9963"/>
            <a:chExt cx="12201624" cy="1333500"/>
          </a:xfrm>
        </p:grpSpPr>
        <p:grpSp>
          <p:nvGrpSpPr>
            <p:cNvPr id="23" name="Group 22">
              <a:extLst>
                <a:ext uri="{FF2B5EF4-FFF2-40B4-BE49-F238E27FC236}">
                  <a16:creationId xmlns:a16="http://schemas.microsoft.com/office/drawing/2014/main" id="{E2737DF9-840F-3854-69A9-25C0E4549A2E}"/>
                </a:ext>
              </a:extLst>
            </p:cNvPr>
            <p:cNvGrpSpPr/>
            <p:nvPr/>
          </p:nvGrpSpPr>
          <p:grpSpPr>
            <a:xfrm>
              <a:off x="0" y="-9963"/>
              <a:ext cx="12201624" cy="1333500"/>
              <a:chOff x="0" y="-9963"/>
              <a:chExt cx="12201624" cy="1333500"/>
            </a:xfrm>
          </p:grpSpPr>
          <p:pic>
            <p:nvPicPr>
              <p:cNvPr id="25" name="Picture 24">
                <a:extLst>
                  <a:ext uri="{FF2B5EF4-FFF2-40B4-BE49-F238E27FC236}">
                    <a16:creationId xmlns:a16="http://schemas.microsoft.com/office/drawing/2014/main" id="{2D499347-91D5-82CA-1375-63AA6A78D77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0703"/>
              <a:stretch/>
            </p:blipFill>
            <p:spPr>
              <a:xfrm>
                <a:off x="0" y="-9963"/>
                <a:ext cx="12201624" cy="1324414"/>
              </a:xfrm>
              <a:prstGeom prst="rect">
                <a:avLst/>
              </a:prstGeom>
            </p:spPr>
          </p:pic>
          <p:sp>
            <p:nvSpPr>
              <p:cNvPr id="26" name="Rectangle 25">
                <a:extLst>
                  <a:ext uri="{FF2B5EF4-FFF2-40B4-BE49-F238E27FC236}">
                    <a16:creationId xmlns:a16="http://schemas.microsoft.com/office/drawing/2014/main" id="{D863037C-031C-415E-768A-34877462A46E}"/>
                  </a:ext>
                </a:extLst>
              </p:cNvPr>
              <p:cNvSpPr/>
              <p:nvPr/>
            </p:nvSpPr>
            <p:spPr>
              <a:xfrm>
                <a:off x="1704" y="-9963"/>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TextBox 23">
              <a:extLst>
                <a:ext uri="{FF2B5EF4-FFF2-40B4-BE49-F238E27FC236}">
                  <a16:creationId xmlns:a16="http://schemas.microsoft.com/office/drawing/2014/main" id="{D8EE2934-5520-6FF1-D9E2-883C58DC28FE}"/>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GPT</a:t>
              </a:r>
              <a:endParaRPr lang="fr-FR" sz="3600" b="1" dirty="0">
                <a:solidFill>
                  <a:schemeClr val="bg1"/>
                </a:solidFill>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7006595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BCDED-2A82-FA75-8E69-F3116CBF06B7}"/>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0C662FBD-B99D-E812-2916-23B8DC17FD71}"/>
              </a:ext>
            </a:extLst>
          </p:cNvPr>
          <p:cNvGrpSpPr/>
          <p:nvPr/>
        </p:nvGrpSpPr>
        <p:grpSpPr>
          <a:xfrm>
            <a:off x="-9625" y="-5414"/>
            <a:ext cx="12206437" cy="6877926"/>
            <a:chOff x="-9625" y="-5414"/>
            <a:chExt cx="12206437" cy="6877926"/>
          </a:xfrm>
        </p:grpSpPr>
        <p:pic>
          <p:nvPicPr>
            <p:cNvPr id="21" name="Picture 2" descr="https://i.redd.it/1144jktzp0t51.png">
              <a:extLst>
                <a:ext uri="{FF2B5EF4-FFF2-40B4-BE49-F238E27FC236}">
                  <a16:creationId xmlns:a16="http://schemas.microsoft.com/office/drawing/2014/main" id="{C225B89D-9AA7-425C-93C5-69BC0CE0E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9DAD134-E875-3426-21DB-B3FAF5C5618D}"/>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pic>
        <p:nvPicPr>
          <p:cNvPr id="19" name="Picture 18">
            <a:extLst>
              <a:ext uri="{FF2B5EF4-FFF2-40B4-BE49-F238E27FC236}">
                <a16:creationId xmlns:a16="http://schemas.microsoft.com/office/drawing/2014/main" id="{A2F09AE7-7973-A4D3-C073-DDA7B1A779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0" name="Picture 2" descr="https://www.esiea.fr/wp-content/uploads/2020/02/fond-bleu.jpg">
            <a:extLst>
              <a:ext uri="{FF2B5EF4-FFF2-40B4-BE49-F238E27FC236}">
                <a16:creationId xmlns:a16="http://schemas.microsoft.com/office/drawing/2014/main" id="{9C384B40-B05D-30D7-15F0-D4742596F2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70E356-BF08-B5E4-BFF0-EE52159238DD}"/>
              </a:ext>
            </a:extLst>
          </p:cNvPr>
          <p:cNvSpPr/>
          <p:nvPr/>
        </p:nvSpPr>
        <p:spPr>
          <a:xfrm>
            <a:off x="1998727" y="1959606"/>
            <a:ext cx="8204170" cy="1384995"/>
          </a:xfrm>
          <a:prstGeom prst="rect">
            <a:avLst/>
          </a:prstGeom>
        </p:spPr>
        <p:txBody>
          <a:bodyPr wrap="square">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So… That’s it? The LLMs we use are just next token predictors, and they somehow learnt to follow instruction by themselves?</a:t>
            </a:r>
            <a:endParaRPr lang="fr-FR" sz="2800" b="1" dirty="0">
              <a:solidFill>
                <a:schemeClr val="bg1"/>
              </a:solidFill>
              <a:latin typeface="Ubisoft Sans" panose="02000504030000020004" pitchFamily="2" charset="-78"/>
              <a:cs typeface="Ubisoft Sans" panose="02000504030000020004" pitchFamily="2" charset="-78"/>
            </a:endParaRPr>
          </a:p>
        </p:txBody>
      </p:sp>
      <p:sp>
        <p:nvSpPr>
          <p:cNvPr id="3" name="Rectangle 2">
            <a:extLst>
              <a:ext uri="{FF2B5EF4-FFF2-40B4-BE49-F238E27FC236}">
                <a16:creationId xmlns:a16="http://schemas.microsoft.com/office/drawing/2014/main" id="{E299638B-5C42-91EF-2ABA-A1FC2F75A0FC}"/>
              </a:ext>
            </a:extLst>
          </p:cNvPr>
          <p:cNvSpPr/>
          <p:nvPr/>
        </p:nvSpPr>
        <p:spPr>
          <a:xfrm>
            <a:off x="1105071" y="3898696"/>
            <a:ext cx="10261228" cy="2308324"/>
          </a:xfrm>
          <a:prstGeom prst="rect">
            <a:avLst/>
          </a:prstGeom>
        </p:spPr>
        <p:txBody>
          <a:bodyPr wrap="square">
            <a:spAutoFit/>
          </a:bodyPr>
          <a:lstStyle/>
          <a:p>
            <a:pPr algn="ctr"/>
            <a:r>
              <a:rPr lang="en-US" sz="2400" dirty="0">
                <a:solidFill>
                  <a:schemeClr val="bg1"/>
                </a:solidFill>
                <a:latin typeface="Ubisoft Sans" panose="02000504030000020004" pitchFamily="2" charset="-78"/>
                <a:cs typeface="Ubisoft Sans" panose="02000504030000020004" pitchFamily="2" charset="-78"/>
              </a:rPr>
              <a:t>Not really. While the release of GPT2 “solved” the task of generating coherent text, its capability to follow instructions was rather limited.</a:t>
            </a:r>
          </a:p>
          <a:p>
            <a:pPr algn="ctr"/>
            <a:endParaRPr lang="en-US" sz="2400" dirty="0">
              <a:solidFill>
                <a:schemeClr val="bg1"/>
              </a:solidFill>
              <a:latin typeface="Ubisoft Sans" panose="02000504030000020004" pitchFamily="2" charset="-78"/>
              <a:cs typeface="Ubisoft Sans" panose="02000504030000020004" pitchFamily="2" charset="-78"/>
            </a:endParaRPr>
          </a:p>
          <a:p>
            <a:pPr algn="ctr"/>
            <a:r>
              <a:rPr lang="en-US" sz="2400" dirty="0">
                <a:solidFill>
                  <a:schemeClr val="bg1"/>
                </a:solidFill>
                <a:latin typeface="Ubisoft Sans" panose="02000504030000020004" pitchFamily="2" charset="-78"/>
                <a:cs typeface="Ubisoft Sans" panose="02000504030000020004" pitchFamily="2" charset="-78"/>
              </a:rPr>
              <a:t>The key paradigm shift came from a model called </a:t>
            </a:r>
            <a:r>
              <a:rPr lang="en-US" sz="2400" dirty="0" err="1">
                <a:solidFill>
                  <a:schemeClr val="bg1"/>
                </a:solidFill>
                <a:latin typeface="Ubisoft Sans" panose="02000504030000020004" pitchFamily="2" charset="-78"/>
                <a:cs typeface="Ubisoft Sans" panose="02000504030000020004" pitchFamily="2" charset="-78"/>
              </a:rPr>
              <a:t>InstructGPT</a:t>
            </a:r>
            <a:r>
              <a:rPr lang="en-US" sz="2400" dirty="0">
                <a:solidFill>
                  <a:schemeClr val="bg1"/>
                </a:solidFill>
                <a:latin typeface="Ubisoft Sans" panose="02000504030000020004" pitchFamily="2" charset="-78"/>
                <a:cs typeface="Ubisoft Sans" panose="02000504030000020004" pitchFamily="2" charset="-78"/>
              </a:rPr>
              <a:t> that was the first one purpose-built to follow instructions, specifically through the use of reinforcement learning.</a:t>
            </a:r>
            <a:endParaRPr lang="fr-FR" sz="2400"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8753876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USE CASES TAXONOMY</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2" name="Group 1"/>
          <p:cNvGrpSpPr/>
          <p:nvPr/>
        </p:nvGrpSpPr>
        <p:grpSpPr>
          <a:xfrm>
            <a:off x="1171575" y="2301704"/>
            <a:ext cx="3981449" cy="2927039"/>
            <a:chOff x="1171575" y="2301704"/>
            <a:chExt cx="3981449" cy="2927039"/>
          </a:xfrm>
        </p:grpSpPr>
        <p:sp>
          <p:nvSpPr>
            <p:cNvPr id="13" name="TextBox 12"/>
            <p:cNvSpPr txBox="1"/>
            <p:nvPr/>
          </p:nvSpPr>
          <p:spPr>
            <a:xfrm>
              <a:off x="1485900" y="2301704"/>
              <a:ext cx="3352800" cy="523220"/>
            </a:xfrm>
            <a:prstGeom prst="rect">
              <a:avLst/>
            </a:prstGeom>
            <a:noFill/>
          </p:spPr>
          <p:txBody>
            <a:bodyPr wrap="square" rtlCol="0">
              <a:spAutoFit/>
            </a:bodyPr>
            <a:lstStyle/>
            <a:p>
              <a:pPr algn="ctr"/>
              <a:r>
                <a:rPr lang="fr-FR" sz="2800" b="1" dirty="0">
                  <a:latin typeface="Ubisoft Sans" panose="02000504030000020004" pitchFamily="2" charset="-78"/>
                  <a:cs typeface="Ubisoft Sans" panose="02000504030000020004" pitchFamily="2" charset="-78"/>
                </a:rPr>
                <a:t>Content </a:t>
              </a:r>
              <a:r>
                <a:rPr lang="fr-FR" sz="2800" b="1" dirty="0" err="1">
                  <a:latin typeface="Ubisoft Sans" panose="02000504030000020004" pitchFamily="2" charset="-78"/>
                  <a:cs typeface="Ubisoft Sans" panose="02000504030000020004" pitchFamily="2" charset="-78"/>
                </a:rPr>
                <a:t>creation</a:t>
              </a:r>
              <a:endParaRPr lang="fr-FR" sz="2800" b="1" dirty="0">
                <a:latin typeface="Ubisoft Sans" panose="02000504030000020004" pitchFamily="2" charset="-78"/>
                <a:cs typeface="Ubisoft Sans" panose="02000504030000020004" pitchFamily="2" charset="-78"/>
              </a:endParaRPr>
            </a:p>
          </p:txBody>
        </p:sp>
        <p:sp>
          <p:nvSpPr>
            <p:cNvPr id="15" name="TextBox 14"/>
            <p:cNvSpPr txBox="1"/>
            <p:nvPr/>
          </p:nvSpPr>
          <p:spPr>
            <a:xfrm>
              <a:off x="1171575" y="2981974"/>
              <a:ext cx="3981449" cy="2246769"/>
            </a:xfrm>
            <a:prstGeom prst="rect">
              <a:avLst/>
            </a:prstGeom>
            <a:noFill/>
          </p:spPr>
          <p:txBody>
            <a:bodyPr wrap="square" rtlCol="0">
              <a:spAutoFit/>
            </a:bodyPr>
            <a:lstStyle/>
            <a:p>
              <a:pPr algn="just"/>
              <a:r>
                <a:rPr lang="en-US" sz="2000" dirty="0">
                  <a:latin typeface="Ubisoft Sans" panose="02000504030000020004" pitchFamily="2" charset="-78"/>
                  <a:cs typeface="Ubisoft Sans" panose="02000504030000020004" pitchFamily="2" charset="-78"/>
                </a:rPr>
                <a:t>Given an input of any kind (textual or not), content creation models </a:t>
              </a:r>
              <a:r>
                <a:rPr lang="en-US" sz="2000" b="1" dirty="0">
                  <a:latin typeface="Ubisoft Sans" panose="02000504030000020004" pitchFamily="2" charset="-78"/>
                  <a:cs typeface="Ubisoft Sans" panose="02000504030000020004" pitchFamily="2" charset="-78"/>
                </a:rPr>
                <a:t>create new elements </a:t>
              </a:r>
              <a:r>
                <a:rPr lang="en-US" sz="2000" dirty="0">
                  <a:latin typeface="Ubisoft Sans" panose="02000504030000020004" pitchFamily="2" charset="-78"/>
                  <a:cs typeface="Ubisoft Sans" panose="02000504030000020004" pitchFamily="2" charset="-78"/>
                </a:rPr>
                <a:t>related to. To be considered a NLP system, either the input or output must contain textual data at some point.</a:t>
              </a:r>
            </a:p>
          </p:txBody>
        </p:sp>
      </p:grpSp>
      <p:grpSp>
        <p:nvGrpSpPr>
          <p:cNvPr id="4" name="Group 3"/>
          <p:cNvGrpSpPr/>
          <p:nvPr/>
        </p:nvGrpSpPr>
        <p:grpSpPr>
          <a:xfrm>
            <a:off x="6991349" y="2301704"/>
            <a:ext cx="4038600" cy="2315223"/>
            <a:chOff x="6991349" y="2301704"/>
            <a:chExt cx="4038600" cy="2315223"/>
          </a:xfrm>
        </p:grpSpPr>
        <p:sp>
          <p:nvSpPr>
            <p:cNvPr id="14" name="TextBox 13"/>
            <p:cNvSpPr txBox="1"/>
            <p:nvPr/>
          </p:nvSpPr>
          <p:spPr>
            <a:xfrm>
              <a:off x="6991349" y="2301704"/>
              <a:ext cx="4038600" cy="523220"/>
            </a:xfrm>
            <a:prstGeom prst="rect">
              <a:avLst/>
            </a:prstGeom>
            <a:noFill/>
          </p:spPr>
          <p:txBody>
            <a:bodyPr wrap="square" rtlCol="0">
              <a:spAutoFit/>
            </a:bodyPr>
            <a:lstStyle/>
            <a:p>
              <a:pPr algn="ctr"/>
              <a:r>
                <a:rPr lang="fr-FR" sz="2800" b="1" dirty="0" err="1">
                  <a:latin typeface="Ubisoft Sans" panose="02000504030000020004" pitchFamily="2" charset="-78"/>
                  <a:cs typeface="Ubisoft Sans" panose="02000504030000020004" pitchFamily="2" charset="-78"/>
                </a:rPr>
                <a:t>Knowledge</a:t>
              </a:r>
              <a:r>
                <a:rPr lang="fr-FR" sz="2800" b="1" dirty="0">
                  <a:latin typeface="Ubisoft Sans" panose="02000504030000020004" pitchFamily="2" charset="-78"/>
                  <a:cs typeface="Ubisoft Sans" panose="02000504030000020004" pitchFamily="2" charset="-78"/>
                </a:rPr>
                <a:t> extraction</a:t>
              </a:r>
            </a:p>
          </p:txBody>
        </p:sp>
        <p:sp>
          <p:nvSpPr>
            <p:cNvPr id="16" name="TextBox 15"/>
            <p:cNvSpPr txBox="1"/>
            <p:nvPr/>
          </p:nvSpPr>
          <p:spPr>
            <a:xfrm>
              <a:off x="7019924" y="2985711"/>
              <a:ext cx="3981449" cy="1631216"/>
            </a:xfrm>
            <a:prstGeom prst="rect">
              <a:avLst/>
            </a:prstGeom>
            <a:noFill/>
          </p:spPr>
          <p:txBody>
            <a:bodyPr wrap="square" rtlCol="0">
              <a:spAutoFit/>
            </a:bodyPr>
            <a:lstStyle/>
            <a:p>
              <a:pPr algn="just"/>
              <a:r>
                <a:rPr lang="fr-FR" sz="2000" dirty="0" err="1">
                  <a:latin typeface="Ubisoft Sans" panose="02000504030000020004" pitchFamily="2" charset="-78"/>
                  <a:cs typeface="Ubisoft Sans" panose="02000504030000020004" pitchFamily="2" charset="-78"/>
                </a:rPr>
                <a:t>Given</a:t>
              </a:r>
              <a:r>
                <a:rPr lang="fr-FR" sz="2000" dirty="0">
                  <a:latin typeface="Ubisoft Sans" panose="02000504030000020004" pitchFamily="2" charset="-78"/>
                  <a:cs typeface="Ubisoft Sans" panose="02000504030000020004" pitchFamily="2" charset="-78"/>
                </a:rPr>
                <a:t> an input </a:t>
              </a:r>
              <a:r>
                <a:rPr lang="fr-FR" sz="2000" dirty="0" err="1">
                  <a:latin typeface="Ubisoft Sans" panose="02000504030000020004" pitchFamily="2" charset="-78"/>
                  <a:cs typeface="Ubisoft Sans" panose="02000504030000020004" pitchFamily="2" charset="-78"/>
                </a:rPr>
                <a:t>containing</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texts</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knowledge</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inference</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models</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retrieve</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specific</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characteristics</a:t>
              </a:r>
              <a:r>
                <a:rPr lang="fr-FR" sz="2000" dirty="0">
                  <a:latin typeface="Ubisoft Sans" panose="02000504030000020004" pitchFamily="2" charset="-78"/>
                  <a:cs typeface="Ubisoft Sans" panose="02000504030000020004" pitchFamily="2" charset="-78"/>
                </a:rPr>
                <a:t> from the input to gain a </a:t>
              </a:r>
              <a:r>
                <a:rPr lang="fr-FR" sz="2000" dirty="0" err="1">
                  <a:latin typeface="Ubisoft Sans" panose="02000504030000020004" pitchFamily="2" charset="-78"/>
                  <a:cs typeface="Ubisoft Sans" panose="02000504030000020004" pitchFamily="2" charset="-78"/>
                </a:rPr>
                <a:t>better</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understand</a:t>
              </a:r>
              <a:r>
                <a:rPr lang="fr-FR" sz="2000" dirty="0">
                  <a:latin typeface="Ubisoft Sans" panose="02000504030000020004" pitchFamily="2" charset="-78"/>
                  <a:cs typeface="Ubisoft Sans" panose="02000504030000020004" pitchFamily="2" charset="-78"/>
                </a:rPr>
                <a:t> of the </a:t>
              </a:r>
              <a:r>
                <a:rPr lang="fr-FR" sz="2000" dirty="0" err="1">
                  <a:latin typeface="Ubisoft Sans" panose="02000504030000020004" pitchFamily="2" charset="-78"/>
                  <a:cs typeface="Ubisoft Sans" panose="02000504030000020004" pitchFamily="2" charset="-78"/>
                </a:rPr>
                <a:t>texts</a:t>
              </a:r>
              <a:r>
                <a:rPr lang="fr-FR" sz="2000" dirty="0">
                  <a:latin typeface="Ubisoft Sans" panose="02000504030000020004" pitchFamily="2" charset="-78"/>
                  <a:cs typeface="Ubisoft Sans" panose="02000504030000020004" pitchFamily="2" charset="-78"/>
                </a:rPr>
                <a:t>’ content.</a:t>
              </a:r>
            </a:p>
          </p:txBody>
        </p:sp>
      </p:grpSp>
      <p:pic>
        <p:nvPicPr>
          <p:cNvPr id="1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A5EB1-7C2F-1A30-15A4-02FD1DD1A2C0}"/>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38D54206-6EEE-4D6A-C607-7B6324F9A078}"/>
              </a:ext>
            </a:extLst>
          </p:cNvPr>
          <p:cNvGrpSpPr/>
          <p:nvPr/>
        </p:nvGrpSpPr>
        <p:grpSpPr>
          <a:xfrm>
            <a:off x="-9625" y="-5414"/>
            <a:ext cx="12206437" cy="6877926"/>
            <a:chOff x="-9625" y="-5414"/>
            <a:chExt cx="12206437" cy="6877926"/>
          </a:xfrm>
        </p:grpSpPr>
        <p:pic>
          <p:nvPicPr>
            <p:cNvPr id="21" name="Picture 2" descr="https://i.redd.it/1144jktzp0t51.png">
              <a:extLst>
                <a:ext uri="{FF2B5EF4-FFF2-40B4-BE49-F238E27FC236}">
                  <a16:creationId xmlns:a16="http://schemas.microsoft.com/office/drawing/2014/main" id="{828016ED-F6CE-6B33-AC61-7C98D7FB6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69C62F8-43F0-A812-A3D4-7FC5033FF678}"/>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pic>
        <p:nvPicPr>
          <p:cNvPr id="19" name="Picture 18">
            <a:extLst>
              <a:ext uri="{FF2B5EF4-FFF2-40B4-BE49-F238E27FC236}">
                <a16:creationId xmlns:a16="http://schemas.microsoft.com/office/drawing/2014/main" id="{3C61ECFA-AE83-ADB9-6F45-2DF022C481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0" name="Picture 2" descr="https://www.esiea.fr/wp-content/uploads/2020/02/fond-bleu.jpg">
            <a:extLst>
              <a:ext uri="{FF2B5EF4-FFF2-40B4-BE49-F238E27FC236}">
                <a16:creationId xmlns:a16="http://schemas.microsoft.com/office/drawing/2014/main" id="{F4688E23-9F36-764A-013C-107B26C45B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5F01FC-D44A-B121-BA3F-39A75EBDEA12}"/>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FINETUNING </a:t>
            </a:r>
            <a:r>
              <a:rPr lang="fr-FR" sz="3600" b="1" dirty="0" err="1">
                <a:solidFill>
                  <a:schemeClr val="bg1"/>
                </a:solidFill>
                <a:latin typeface="Ubisoft Sans" pitchFamily="50" charset="0"/>
              </a:rPr>
              <a:t>LLMs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a:extLst>
              <a:ext uri="{FF2B5EF4-FFF2-40B4-BE49-F238E27FC236}">
                <a16:creationId xmlns:a16="http://schemas.microsoft.com/office/drawing/2014/main" id="{B67DED31-6E25-A6E4-5410-16FDC3D0F7BA}"/>
              </a:ext>
            </a:extLst>
          </p:cNvPr>
          <p:cNvSpPr/>
          <p:nvPr/>
        </p:nvSpPr>
        <p:spPr>
          <a:xfrm>
            <a:off x="1746667" y="6311258"/>
            <a:ext cx="8689040" cy="307777"/>
          </a:xfrm>
          <a:prstGeom prst="rect">
            <a:avLst/>
          </a:prstGeom>
        </p:spPr>
        <p:txBody>
          <a:bodyPr wrap="square">
            <a:spAutoFit/>
          </a:bodyPr>
          <a:lstStyle/>
          <a:p>
            <a:pPr algn="ctr"/>
            <a:r>
              <a:rPr lang="fr-FR" sz="1400" dirty="0">
                <a:hlinkClick r:id="rId5"/>
              </a:rPr>
              <a:t>https://magazine.sebastianraschka.com/p/the-big-llm-architecture-comparison</a:t>
            </a:r>
            <a:endParaRPr lang="fr-FR" sz="1400" dirty="0"/>
          </a:p>
        </p:txBody>
      </p:sp>
      <p:pic>
        <p:nvPicPr>
          <p:cNvPr id="11" name="Picture 10">
            <a:extLst>
              <a:ext uri="{FF2B5EF4-FFF2-40B4-BE49-F238E27FC236}">
                <a16:creationId xmlns:a16="http://schemas.microsoft.com/office/drawing/2014/main" id="{6F48AE67-125F-B306-D5A7-283C37F5F19F}"/>
              </a:ext>
            </a:extLst>
          </p:cNvPr>
          <p:cNvPicPr>
            <a:picLocks noChangeAspect="1"/>
          </p:cNvPicPr>
          <p:nvPr/>
        </p:nvPicPr>
        <p:blipFill>
          <a:blip r:embed="rId6"/>
          <a:stretch>
            <a:fillRect/>
          </a:stretch>
        </p:blipFill>
        <p:spPr>
          <a:xfrm>
            <a:off x="2577919" y="1320691"/>
            <a:ext cx="7036162" cy="4216617"/>
          </a:xfrm>
          <a:prstGeom prst="rect">
            <a:avLst/>
          </a:prstGeom>
        </p:spPr>
      </p:pic>
    </p:spTree>
    <p:extLst>
      <p:ext uri="{BB962C8B-B14F-4D97-AF65-F5344CB8AC3E}">
        <p14:creationId xmlns:p14="http://schemas.microsoft.com/office/powerpoint/2010/main" val="1484467489"/>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D8FB9-9E1C-8F40-4878-ABE60F21FD79}"/>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AB8D1D76-3BB9-9F47-9A50-5C6EE1CE5CD2}"/>
              </a:ext>
            </a:extLst>
          </p:cNvPr>
          <p:cNvGrpSpPr/>
          <p:nvPr/>
        </p:nvGrpSpPr>
        <p:grpSpPr>
          <a:xfrm>
            <a:off x="-9625" y="-5414"/>
            <a:ext cx="12206437" cy="6877926"/>
            <a:chOff x="-9625" y="-5414"/>
            <a:chExt cx="12206437" cy="6877926"/>
          </a:xfrm>
        </p:grpSpPr>
        <p:pic>
          <p:nvPicPr>
            <p:cNvPr id="21" name="Picture 2" descr="https://i.redd.it/1144jktzp0t51.png">
              <a:extLst>
                <a:ext uri="{FF2B5EF4-FFF2-40B4-BE49-F238E27FC236}">
                  <a16:creationId xmlns:a16="http://schemas.microsoft.com/office/drawing/2014/main" id="{4E72FB0A-6852-3248-6AB7-197D7B607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C150DD41-362B-ED52-1372-C7A93E638EC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pic>
        <p:nvPicPr>
          <p:cNvPr id="19" name="Picture 18">
            <a:extLst>
              <a:ext uri="{FF2B5EF4-FFF2-40B4-BE49-F238E27FC236}">
                <a16:creationId xmlns:a16="http://schemas.microsoft.com/office/drawing/2014/main" id="{E08313B4-F909-393F-20FA-8C9AE0B257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0" name="Picture 2" descr="https://www.esiea.fr/wp-content/uploads/2020/02/fond-bleu.jpg">
            <a:extLst>
              <a:ext uri="{FF2B5EF4-FFF2-40B4-BE49-F238E27FC236}">
                <a16:creationId xmlns:a16="http://schemas.microsoft.com/office/drawing/2014/main" id="{05635791-1A27-A096-357A-297929EEB9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computer&#10;&#10;AI-generated content may be incorrect.">
            <a:extLst>
              <a:ext uri="{FF2B5EF4-FFF2-40B4-BE49-F238E27FC236}">
                <a16:creationId xmlns:a16="http://schemas.microsoft.com/office/drawing/2014/main" id="{91A98FD3-7DF7-C899-7AE6-79EBA72EA0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206" y="1344343"/>
            <a:ext cx="8945962" cy="4827680"/>
          </a:xfrm>
          <a:prstGeom prst="rect">
            <a:avLst/>
          </a:prstGeom>
        </p:spPr>
      </p:pic>
      <p:sp>
        <p:nvSpPr>
          <p:cNvPr id="6" name="TextBox 5">
            <a:extLst>
              <a:ext uri="{FF2B5EF4-FFF2-40B4-BE49-F238E27FC236}">
                <a16:creationId xmlns:a16="http://schemas.microsoft.com/office/drawing/2014/main" id="{019BA8C4-7E3D-DE15-E43C-64A59A6A972D}"/>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LLM ARCHITECTURES</a:t>
            </a:r>
            <a:endParaRPr lang="fr-FR" sz="3600" b="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286000653"/>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09BDB-6613-0E9C-A8A2-2DD1A6CFD85D}"/>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DC1BC00-B1A8-0C69-D9CB-8F7ED7749131}"/>
              </a:ext>
            </a:extLst>
          </p:cNvPr>
          <p:cNvGrpSpPr/>
          <p:nvPr/>
        </p:nvGrpSpPr>
        <p:grpSpPr>
          <a:xfrm>
            <a:off x="-9625" y="-5414"/>
            <a:ext cx="12206437" cy="6877926"/>
            <a:chOff x="-9625" y="-5414"/>
            <a:chExt cx="12206437" cy="6877926"/>
          </a:xfrm>
        </p:grpSpPr>
        <p:pic>
          <p:nvPicPr>
            <p:cNvPr id="21" name="Picture 2" descr="https://i.redd.it/1144jktzp0t51.png">
              <a:extLst>
                <a:ext uri="{FF2B5EF4-FFF2-40B4-BE49-F238E27FC236}">
                  <a16:creationId xmlns:a16="http://schemas.microsoft.com/office/drawing/2014/main" id="{3C32F2F4-D4D7-3393-9D2E-3D11D3D57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3E580136-6AD9-AA51-64A5-52A352CF50BE}"/>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pic>
        <p:nvPicPr>
          <p:cNvPr id="19" name="Picture 18">
            <a:extLst>
              <a:ext uri="{FF2B5EF4-FFF2-40B4-BE49-F238E27FC236}">
                <a16:creationId xmlns:a16="http://schemas.microsoft.com/office/drawing/2014/main" id="{D68AF746-8F62-6FC1-A26E-8C5A8AFE3D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0" name="Picture 2" descr="https://www.esiea.fr/wp-content/uploads/2020/02/fond-bleu.jpg">
            <a:extLst>
              <a:ext uri="{FF2B5EF4-FFF2-40B4-BE49-F238E27FC236}">
                <a16:creationId xmlns:a16="http://schemas.microsoft.com/office/drawing/2014/main" id="{7A89C39F-7120-2D96-4B48-837B8162D1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cell phone&#10;&#10;AI-generated content may be incorrect.">
            <a:extLst>
              <a:ext uri="{FF2B5EF4-FFF2-40B4-BE49-F238E27FC236}">
                <a16:creationId xmlns:a16="http://schemas.microsoft.com/office/drawing/2014/main" id="{0B2EC132-6E79-A5E2-4DFC-83F71BB33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927" y="989915"/>
            <a:ext cx="7500520" cy="5233880"/>
          </a:xfrm>
          <a:prstGeom prst="rect">
            <a:avLst/>
          </a:prstGeom>
        </p:spPr>
      </p:pic>
      <p:sp>
        <p:nvSpPr>
          <p:cNvPr id="6" name="TextBox 5">
            <a:extLst>
              <a:ext uri="{FF2B5EF4-FFF2-40B4-BE49-F238E27FC236}">
                <a16:creationId xmlns:a16="http://schemas.microsoft.com/office/drawing/2014/main" id="{4C2D9271-EE20-2883-A531-7B57C0682C61}"/>
              </a:ext>
            </a:extLst>
          </p:cNvPr>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LLM ARCHITECTURES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7" name="Rectangle 6">
            <a:extLst>
              <a:ext uri="{FF2B5EF4-FFF2-40B4-BE49-F238E27FC236}">
                <a16:creationId xmlns:a16="http://schemas.microsoft.com/office/drawing/2014/main" id="{5017EFC6-95E0-7FEA-36FC-450973C4994B}"/>
              </a:ext>
            </a:extLst>
          </p:cNvPr>
          <p:cNvSpPr/>
          <p:nvPr/>
        </p:nvSpPr>
        <p:spPr>
          <a:xfrm>
            <a:off x="1746667" y="6311258"/>
            <a:ext cx="8689040" cy="307777"/>
          </a:xfrm>
          <a:prstGeom prst="rect">
            <a:avLst/>
          </a:prstGeom>
        </p:spPr>
        <p:txBody>
          <a:bodyPr wrap="square">
            <a:spAutoFit/>
          </a:bodyPr>
          <a:lstStyle/>
          <a:p>
            <a:pPr algn="ctr"/>
            <a:r>
              <a:rPr lang="fr-FR" sz="1400" dirty="0">
                <a:hlinkClick r:id="rId6"/>
              </a:rPr>
              <a:t>https://magazine.sebastianraschka.com/p/the-big-llm-architecture-comparison</a:t>
            </a:r>
            <a:endParaRPr lang="fr-FR" sz="1400" dirty="0"/>
          </a:p>
        </p:txBody>
      </p:sp>
    </p:spTree>
    <p:extLst>
      <p:ext uri="{BB962C8B-B14F-4D97-AF65-F5344CB8AC3E}">
        <p14:creationId xmlns:p14="http://schemas.microsoft.com/office/powerpoint/2010/main" val="2168074696"/>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25" y="-5414"/>
            <a:ext cx="12206437" cy="6877926"/>
            <a:chOff x="-9625" y="-5414"/>
            <a:chExt cx="12206437" cy="6877926"/>
          </a:xfrm>
        </p:grpSpPr>
        <p:pic>
          <p:nvPicPr>
            <p:cNvPr id="21"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pic>
        <p:nvPicPr>
          <p:cNvPr id="1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Section key </a:t>
            </a:r>
            <a:r>
              <a:rPr lang="fr-FR" sz="3600" b="1" dirty="0" err="1">
                <a:solidFill>
                  <a:schemeClr val="bg1"/>
                </a:solidFill>
                <a:latin typeface="Ubisoft Sans" pitchFamily="50" charset="0"/>
              </a:rPr>
              <a:t>takeaways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0" name="Rectangle 9"/>
          <p:cNvSpPr/>
          <p:nvPr/>
        </p:nvSpPr>
        <p:spPr>
          <a:xfrm>
            <a:off x="3330474" y="1352059"/>
            <a:ext cx="5521426" cy="646331"/>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NLP field is evolving </a:t>
            </a:r>
            <a:r>
              <a:rPr lang="en-US" b="1" dirty="0">
                <a:solidFill>
                  <a:schemeClr val="bg1"/>
                </a:solidFill>
                <a:latin typeface="Ubisoft Sans" panose="02000504030000020004" pitchFamily="2" charset="-78"/>
                <a:cs typeface="Ubisoft Sans" panose="02000504030000020004" pitchFamily="2" charset="-78"/>
              </a:rPr>
              <a:t>fast</a:t>
            </a:r>
            <a:r>
              <a:rPr lang="en-US" dirty="0">
                <a:solidFill>
                  <a:schemeClr val="bg1"/>
                </a:solidFill>
                <a:latin typeface="Ubisoft Sans" panose="02000504030000020004" pitchFamily="2" charset="-78"/>
                <a:cs typeface="Ubisoft Sans" panose="02000504030000020004" pitchFamily="2" charset="-78"/>
              </a:rPr>
              <a:t>, and almost every modern system rely on </a:t>
            </a:r>
            <a:r>
              <a:rPr lang="en-US" b="1" dirty="0">
                <a:solidFill>
                  <a:schemeClr val="bg1"/>
                </a:solidFill>
                <a:latin typeface="Ubisoft Sans" panose="02000504030000020004" pitchFamily="2" charset="-78"/>
                <a:cs typeface="Ubisoft Sans" panose="02000504030000020004" pitchFamily="2" charset="-78"/>
              </a:rPr>
              <a:t>deep learning.</a:t>
            </a:r>
            <a:endParaRPr lang="fr-FR" dirty="0">
              <a:solidFill>
                <a:schemeClr val="bg1"/>
              </a:solidFill>
              <a:latin typeface="Ubisoft Sans" panose="02000504030000020004" pitchFamily="2" charset="-78"/>
              <a:cs typeface="Ubisoft Sans" panose="02000504030000020004" pitchFamily="2" charset="-78"/>
            </a:endParaRPr>
          </a:p>
        </p:txBody>
      </p:sp>
      <p:sp>
        <p:nvSpPr>
          <p:cNvPr id="12" name="Rectangle 11"/>
          <p:cNvSpPr/>
          <p:nvPr/>
        </p:nvSpPr>
        <p:spPr>
          <a:xfrm>
            <a:off x="3330474" y="2789062"/>
            <a:ext cx="5521426" cy="923330"/>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The Transformer architecture, while being challenged by alternative ones (e.g. Mamba) remain one of the most performing architecture in the field.</a:t>
            </a:r>
            <a:endParaRPr lang="fr-FR" dirty="0">
              <a:solidFill>
                <a:schemeClr val="bg1"/>
              </a:solidFill>
              <a:latin typeface="Ubisoft Sans" panose="02000504030000020004" pitchFamily="2" charset="-78"/>
              <a:cs typeface="Ubisoft Sans" panose="02000504030000020004" pitchFamily="2" charset="-78"/>
            </a:endParaRPr>
          </a:p>
        </p:txBody>
      </p:sp>
      <p:sp>
        <p:nvSpPr>
          <p:cNvPr id="13" name="Rectangle 12"/>
          <p:cNvSpPr/>
          <p:nvPr/>
        </p:nvSpPr>
        <p:spPr>
          <a:xfrm>
            <a:off x="3330474" y="4318460"/>
            <a:ext cx="5521426" cy="1200329"/>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Generative models, mostly decoders, have also taken the world by storm since ~2020 due to their capacity to follow instructions, thanks to the usage of RL in their training.</a:t>
            </a:r>
            <a:endParaRPr lang="fr-FR"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927994931"/>
      </p:ext>
    </p:extLst>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9625" y="-5414"/>
            <a:ext cx="12206437" cy="6877926"/>
            <a:chOff x="-9625" y="-5414"/>
            <a:chExt cx="12206437" cy="6877926"/>
          </a:xfrm>
        </p:grpSpPr>
        <p:pic>
          <p:nvPicPr>
            <p:cNvPr id="22" name="Picture 2" descr="https://i.redd.it/1144jktzp0t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 y="-5414"/>
              <a:ext cx="12201625" cy="68634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368DA7C-F6D5-4D04-BF4C-810CCD4E83E6}"/>
                </a:ext>
              </a:extLst>
            </p:cNvPr>
            <p:cNvSpPr/>
            <p:nvPr/>
          </p:nvSpPr>
          <p:spPr>
            <a:xfrm>
              <a:off x="-9625"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pic>
        <p:nvPicPr>
          <p:cNvPr id="1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Section key </a:t>
            </a:r>
            <a:r>
              <a:rPr lang="fr-FR" sz="3600" b="1" dirty="0" err="1">
                <a:solidFill>
                  <a:schemeClr val="bg1"/>
                </a:solidFill>
                <a:latin typeface="Ubisoft Sans" pitchFamily="50" charset="0"/>
              </a:rPr>
              <a:t>takeaways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5" name="Rectangle 14"/>
          <p:cNvSpPr/>
          <p:nvPr/>
        </p:nvSpPr>
        <p:spPr>
          <a:xfrm>
            <a:off x="3330474" y="1333541"/>
            <a:ext cx="5521426" cy="1477328"/>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Working on NLP algorithms / systems require to always stay up-to-date with the latest SOTA systems and being able to understand their limitation / advantages really easily, even more than for other machine learning fields at the moment.</a:t>
            </a:r>
            <a:endParaRPr lang="fr-FR"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3330474" y="3322890"/>
            <a:ext cx="5521426" cy="923330"/>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Try to do a thorough review of “what’s new” every 6 months, while keeping track of interesting articles in the meanwhile. </a:t>
            </a:r>
          </a:p>
        </p:txBody>
      </p:sp>
      <p:sp>
        <p:nvSpPr>
          <p:cNvPr id="17" name="Rectangle 16"/>
          <p:cNvSpPr/>
          <p:nvPr/>
        </p:nvSpPr>
        <p:spPr>
          <a:xfrm>
            <a:off x="3330474" y="4758241"/>
            <a:ext cx="5521426" cy="1200329"/>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If you do it more frequently, you’ll never produce anything since your systems will change all the time. If you do it less frequently, you risk to have systems that are less performant than  competitors’.</a:t>
            </a:r>
          </a:p>
        </p:txBody>
      </p:sp>
    </p:spTree>
    <p:extLst>
      <p:ext uri="{BB962C8B-B14F-4D97-AF65-F5344CB8AC3E}">
        <p14:creationId xmlns:p14="http://schemas.microsoft.com/office/powerpoint/2010/main" val="3875632059"/>
      </p:ext>
    </p:extLst>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8509" r="8509"/>
          <a:stretch/>
        </p:blipFill>
        <p:spPr>
          <a:xfrm>
            <a:off x="0" y="-12700"/>
            <a:ext cx="12192000" cy="6870700"/>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431" name="Title"/>
          <p:cNvSpPr txBox="1">
            <a:spLocks noGrp="1"/>
          </p:cNvSpPr>
          <p:nvPr>
            <p:ph type="title"/>
          </p:nvPr>
        </p:nvSpPr>
        <p:spPr>
          <a:xfrm>
            <a:off x="279167" y="1190879"/>
            <a:ext cx="11633667" cy="4476244"/>
          </a:xfrm>
          <a:prstGeom prst="rect">
            <a:avLst/>
          </a:prstGeom>
        </p:spPr>
        <p:txBody>
          <a:bodyPr/>
          <a:lstStyle/>
          <a:p>
            <a:r>
              <a:rPr lang="fr-FR" sz="1600" b="1" dirty="0">
                <a:solidFill>
                  <a:schemeClr val="bg1"/>
                </a:solidFill>
                <a:latin typeface="Ubisoft Sans" pitchFamily="50" charset="0"/>
              </a:rPr>
              <a:t>PART 4</a:t>
            </a:r>
            <a:br>
              <a:rPr lang="fr-FR" sz="2667" b="1" dirty="0">
                <a:solidFill>
                  <a:schemeClr val="bg1"/>
                </a:solidFill>
                <a:latin typeface="Ubisoft Sans" pitchFamily="50" charset="0"/>
              </a:rPr>
            </a:br>
            <a:r>
              <a:rPr lang="fr-FR" sz="3600" b="1" dirty="0">
                <a:solidFill>
                  <a:schemeClr val="bg1"/>
                </a:solidFill>
                <a:latin typeface="Ubisoft Sans" pitchFamily="50" charset="0"/>
              </a:rPr>
              <a:t>NLP DATA PIPELINE</a:t>
            </a:r>
            <a:endParaRPr sz="3600" b="1" dirty="0">
              <a:solidFill>
                <a:schemeClr val="bg1"/>
              </a:solidFill>
              <a:latin typeface="Ubisoft Sans" pitchFamily="50" charset="0"/>
            </a:endParaRPr>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890056"/>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sp>
        <p:nvSpPr>
          <p:cNvPr id="9" name="Rectangle 8"/>
          <p:cNvSpPr/>
          <p:nvPr/>
        </p:nvSpPr>
        <p:spPr>
          <a:xfrm>
            <a:off x="3116280" y="1658032"/>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What is a data pipeline?</a:t>
            </a:r>
            <a:endParaRPr lang="fr-FR" sz="3600" b="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5" name="Rectangle 14"/>
          <p:cNvSpPr/>
          <p:nvPr/>
        </p:nvSpPr>
        <p:spPr>
          <a:xfrm>
            <a:off x="3331327" y="2736342"/>
            <a:ext cx="552142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A data pipeline is a chain of processes that manipulate data in order to make it suitable for a defined final usage.</a:t>
            </a:r>
          </a:p>
        </p:txBody>
      </p:sp>
      <p:sp>
        <p:nvSpPr>
          <p:cNvPr id="16" name="Rectangle 15"/>
          <p:cNvSpPr/>
          <p:nvPr/>
        </p:nvSpPr>
        <p:spPr>
          <a:xfrm>
            <a:off x="3331327" y="4099785"/>
            <a:ext cx="5521426"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 machine learning, this chain is often called data preprocessing.</a:t>
            </a:r>
          </a:p>
        </p:txBody>
      </p:sp>
      <p:sp>
        <p:nvSpPr>
          <p:cNvPr id="17" name="Rectangle 16"/>
          <p:cNvSpPr/>
          <p:nvPr/>
        </p:nvSpPr>
        <p:spPr>
          <a:xfrm>
            <a:off x="3331327" y="5186229"/>
            <a:ext cx="552142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Typical data pipelines for standard numerical value generally include scaling, normalization, ranking, ordinal encoding, etc.</a:t>
            </a:r>
          </a:p>
        </p:txBody>
      </p:sp>
    </p:spTree>
    <p:extLst>
      <p:ext uri="{BB962C8B-B14F-4D97-AF65-F5344CB8AC3E}">
        <p14:creationId xmlns:p14="http://schemas.microsoft.com/office/powerpoint/2010/main" val="252184368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5" name="Rectangle 14"/>
          <p:cNvSpPr/>
          <p:nvPr/>
        </p:nvSpPr>
        <p:spPr>
          <a:xfrm>
            <a:off x="3331327" y="2741481"/>
            <a:ext cx="5521426" cy="2031325"/>
          </a:xfrm>
          <a:prstGeom prst="rect">
            <a:avLst/>
          </a:prstGeom>
        </p:spPr>
        <p:txBody>
          <a:bodyPr wrap="square">
            <a:spAutoFit/>
          </a:bodyPr>
          <a:lstStyle/>
          <a:p>
            <a:pPr algn="ctr"/>
            <a:r>
              <a:rPr lang="en-US" dirty="0">
                <a:latin typeface="Ubisoft Sans" panose="02000504030000020004" pitchFamily="2" charset="-78"/>
                <a:cs typeface="Ubisoft Sans" panose="02000504030000020004" pitchFamily="2" charset="-78"/>
              </a:rPr>
              <a:t>What is normalization for texts? </a:t>
            </a:r>
          </a:p>
          <a:p>
            <a:pPr algn="ctr"/>
            <a:endParaRPr lang="en-US" dirty="0">
              <a:latin typeface="Ubisoft Sans" panose="02000504030000020004" pitchFamily="2" charset="-78"/>
              <a:cs typeface="Ubisoft Sans" panose="02000504030000020004" pitchFamily="2" charset="-78"/>
            </a:endParaRPr>
          </a:p>
          <a:p>
            <a:pPr algn="ctr"/>
            <a:r>
              <a:rPr lang="en-US" dirty="0">
                <a:latin typeface="Ubisoft Sans" panose="02000504030000020004" pitchFamily="2" charset="-78"/>
                <a:cs typeface="Ubisoft Sans" panose="02000504030000020004" pitchFamily="2" charset="-78"/>
              </a:rPr>
              <a:t>How do you create word buckets that represent a single idea?</a:t>
            </a:r>
          </a:p>
          <a:p>
            <a:pPr algn="ctr"/>
            <a:endParaRPr lang="en-US" dirty="0">
              <a:latin typeface="Ubisoft Sans" panose="02000504030000020004" pitchFamily="2" charset="-78"/>
              <a:cs typeface="Ubisoft Sans" panose="02000504030000020004" pitchFamily="2" charset="-78"/>
            </a:endParaRPr>
          </a:p>
          <a:p>
            <a:pPr algn="ctr"/>
            <a:r>
              <a:rPr lang="en-US" dirty="0">
                <a:latin typeface="Ubisoft Sans" panose="02000504030000020004" pitchFamily="2" charset="-78"/>
                <a:cs typeface="Ubisoft Sans" panose="02000504030000020004" pitchFamily="2" charset="-78"/>
              </a:rPr>
              <a:t>How do you remove outliers, and what are text outliers?</a:t>
            </a:r>
          </a:p>
        </p:txBody>
      </p:sp>
    </p:spTree>
    <p:extLst>
      <p:ext uri="{BB962C8B-B14F-4D97-AF65-F5344CB8AC3E}">
        <p14:creationId xmlns:p14="http://schemas.microsoft.com/office/powerpoint/2010/main" val="3670398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524789" y="1658032"/>
            <a:ext cx="9134502"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Is there a single </a:t>
            </a:r>
            <a:r>
              <a:rPr lang="en-US" sz="3600" b="1" dirty="0" err="1">
                <a:latin typeface="Ubisoft Sans" panose="02000504030000020004" pitchFamily="2" charset="-78"/>
                <a:cs typeface="Ubisoft Sans" panose="02000504030000020004" pitchFamily="2" charset="-78"/>
              </a:rPr>
              <a:t>goto</a:t>
            </a:r>
            <a:r>
              <a:rPr lang="en-US" sz="3600" b="1" dirty="0">
                <a:latin typeface="Ubisoft Sans" panose="02000504030000020004" pitchFamily="2" charset="-78"/>
                <a:cs typeface="Ubisoft Sans" panose="02000504030000020004" pitchFamily="2" charset="-78"/>
              </a:rPr>
              <a:t> NLP data pipeline?</a:t>
            </a:r>
            <a:endParaRPr lang="fr-FR" sz="3600" b="1" dirty="0">
              <a:latin typeface="Ubisoft Sans" panose="02000504030000020004" pitchFamily="2" charset="-78"/>
              <a:cs typeface="Ubisoft Sans" panose="02000504030000020004" pitchFamily="2" charset="-78"/>
            </a:endParaRPr>
          </a:p>
        </p:txBody>
      </p:sp>
      <p:grpSp>
        <p:nvGrpSpPr>
          <p:cNvPr id="2" name="Group 1"/>
          <p:cNvGrpSpPr/>
          <p:nvPr/>
        </p:nvGrpSpPr>
        <p:grpSpPr>
          <a:xfrm>
            <a:off x="3331327" y="2741481"/>
            <a:ext cx="5521426" cy="3279923"/>
            <a:chOff x="3422767" y="2741481"/>
            <a:chExt cx="5521426" cy="3279923"/>
          </a:xfrm>
        </p:grpSpPr>
        <p:sp>
          <p:nvSpPr>
            <p:cNvPr id="15" name="Rectangle 14"/>
            <p:cNvSpPr/>
            <p:nvPr/>
          </p:nvSpPr>
          <p:spPr>
            <a:xfrm>
              <a:off x="3422767" y="2741481"/>
              <a:ext cx="5521426"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Sadly, no.</a:t>
              </a:r>
            </a:p>
          </p:txBody>
        </p:sp>
        <p:sp>
          <p:nvSpPr>
            <p:cNvPr id="13" name="Rectangle 12"/>
            <p:cNvSpPr/>
            <p:nvPr/>
          </p:nvSpPr>
          <p:spPr>
            <a:xfrm>
              <a:off x="3422767" y="3365779"/>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Just like for any ML task, data processing is task specific. For some tasks, you will have almost no preprocessing steps while for others (often frequentist tasks) you’ll end up with loads of steps.</a:t>
              </a:r>
            </a:p>
          </p:txBody>
        </p:sp>
        <p:sp>
          <p:nvSpPr>
            <p:cNvPr id="16" name="Rectangle 15"/>
            <p:cNvSpPr/>
            <p:nvPr/>
          </p:nvSpPr>
          <p:spPr>
            <a:xfrm>
              <a:off x="3422767" y="4821075"/>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 this section, we’ll introduce a typical Topic Modeling pipeline, since it requires many preprocessing steps that can be used individually in other tasks.</a:t>
              </a:r>
            </a:p>
          </p:txBody>
        </p:sp>
      </p:grpSp>
    </p:spTree>
    <p:extLst>
      <p:ext uri="{BB962C8B-B14F-4D97-AF65-F5344CB8AC3E}">
        <p14:creationId xmlns:p14="http://schemas.microsoft.com/office/powerpoint/2010/main" val="37955010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524789" y="1658032"/>
            <a:ext cx="9134502"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1. Ensure data quality</a:t>
            </a:r>
            <a:endParaRPr lang="fr-FR" sz="3600" b="1" dirty="0">
              <a:latin typeface="Ubisoft Sans" panose="02000504030000020004" pitchFamily="2" charset="-78"/>
              <a:cs typeface="Ubisoft Sans" panose="02000504030000020004" pitchFamily="2" charset="-78"/>
            </a:endParaRPr>
          </a:p>
        </p:txBody>
      </p:sp>
      <p:grpSp>
        <p:nvGrpSpPr>
          <p:cNvPr id="2" name="Group 1"/>
          <p:cNvGrpSpPr/>
          <p:nvPr/>
        </p:nvGrpSpPr>
        <p:grpSpPr>
          <a:xfrm>
            <a:off x="1158091" y="2641596"/>
            <a:ext cx="5521426" cy="3512857"/>
            <a:chOff x="3422767" y="2741481"/>
            <a:chExt cx="5521426" cy="3512857"/>
          </a:xfrm>
        </p:grpSpPr>
        <p:sp>
          <p:nvSpPr>
            <p:cNvPr id="15" name="Rectangle 14"/>
            <p:cNvSpPr/>
            <p:nvPr/>
          </p:nvSpPr>
          <p:spPr>
            <a:xfrm>
              <a:off x="3422767" y="2741481"/>
              <a:ext cx="552142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This is not at all NLP specific, but ensuring your data quality before entering </a:t>
              </a:r>
              <a:r>
                <a:rPr lang="en-US" i="1" dirty="0">
                  <a:latin typeface="Ubisoft Sans" panose="02000504030000020004" pitchFamily="2" charset="-78"/>
                  <a:cs typeface="Ubisoft Sans" panose="02000504030000020004" pitchFamily="2" charset="-78"/>
                </a:rPr>
                <a:t>any data science task</a:t>
              </a:r>
              <a:r>
                <a:rPr lang="en-US" dirty="0">
                  <a:latin typeface="Ubisoft Sans" panose="02000504030000020004" pitchFamily="2" charset="-78"/>
                  <a:cs typeface="Ubisoft Sans" panose="02000504030000020004" pitchFamily="2" charset="-78"/>
                </a:rPr>
                <a:t> will save you tons of time in the long run.</a:t>
              </a:r>
            </a:p>
          </p:txBody>
        </p:sp>
        <p:sp>
          <p:nvSpPr>
            <p:cNvPr id="13" name="Rectangle 12"/>
            <p:cNvSpPr/>
            <p:nvPr/>
          </p:nvSpPr>
          <p:spPr>
            <a:xfrm>
              <a:off x="3422767" y="3759245"/>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Checking data quality ranges from verifying that there’s no N/A in a dataset to ensuring that you have correct replica setup in case of a power outage, while checking for class imbalance.</a:t>
              </a:r>
            </a:p>
          </p:txBody>
        </p:sp>
        <p:sp>
          <p:nvSpPr>
            <p:cNvPr id="16" name="Rectangle 15"/>
            <p:cNvSpPr/>
            <p:nvPr/>
          </p:nvSpPr>
          <p:spPr>
            <a:xfrm>
              <a:off x="3422767" y="5054009"/>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Those steps are often overlooked in most data science project, but they ensure that the results you obtain are </a:t>
              </a:r>
              <a:r>
                <a:rPr lang="en-US" b="1" dirty="0">
                  <a:latin typeface="Ubisoft Sans" panose="02000504030000020004" pitchFamily="2" charset="-78"/>
                  <a:cs typeface="Ubisoft Sans" panose="02000504030000020004" pitchFamily="2" charset="-78"/>
                </a:rPr>
                <a:t>reliable</a:t>
              </a:r>
              <a:r>
                <a:rPr lang="en-US" dirty="0">
                  <a:latin typeface="Ubisoft Sans" panose="02000504030000020004" pitchFamily="2" charset="-78"/>
                  <a:cs typeface="Ubisoft Sans" panose="02000504030000020004" pitchFamily="2" charset="-78"/>
                </a:rPr>
                <a:t>, </a:t>
              </a:r>
              <a:r>
                <a:rPr lang="en-US" b="1" dirty="0">
                  <a:latin typeface="Ubisoft Sans" panose="02000504030000020004" pitchFamily="2" charset="-78"/>
                  <a:cs typeface="Ubisoft Sans" panose="02000504030000020004" pitchFamily="2" charset="-78"/>
                </a:rPr>
                <a:t>replicable</a:t>
              </a:r>
              <a:r>
                <a:rPr lang="en-US" dirty="0">
                  <a:latin typeface="Ubisoft Sans" panose="02000504030000020004" pitchFamily="2" charset="-78"/>
                  <a:cs typeface="Ubisoft Sans" panose="02000504030000020004" pitchFamily="2" charset="-78"/>
                </a:rPr>
                <a:t> and that the system you build will be scalable easily.</a:t>
              </a:r>
            </a:p>
          </p:txBody>
        </p:sp>
      </p:grpSp>
      <p:pic>
        <p:nvPicPr>
          <p:cNvPr id="1026" name="Picture 2" descr="5 big data quality criter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277" y="3103261"/>
            <a:ext cx="4750532" cy="23117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627475" y="5481087"/>
            <a:ext cx="3744135" cy="461665"/>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5 </a:t>
            </a:r>
            <a:r>
              <a:rPr lang="fr-FR" sz="1200" i="1" dirty="0" err="1">
                <a:latin typeface="Ubisoft Sans" panose="02000504030000020004" pitchFamily="2" charset="-78"/>
                <a:cs typeface="Ubisoft Sans" panose="02000504030000020004" pitchFamily="2" charset="-78"/>
              </a:rPr>
              <a:t>examples</a:t>
            </a:r>
            <a:r>
              <a:rPr lang="fr-FR" sz="1200" i="1" dirty="0">
                <a:latin typeface="Ubisoft Sans" panose="02000504030000020004" pitchFamily="2" charset="-78"/>
                <a:cs typeface="Ubisoft Sans" panose="02000504030000020004" pitchFamily="2" charset="-78"/>
              </a:rPr>
              <a:t> data </a:t>
            </a:r>
            <a:r>
              <a:rPr lang="fr-FR" sz="1200" i="1" dirty="0" err="1">
                <a:latin typeface="Ubisoft Sans" panose="02000504030000020004" pitchFamily="2" charset="-78"/>
                <a:cs typeface="Ubisoft Sans" panose="02000504030000020004" pitchFamily="2" charset="-78"/>
              </a:rPr>
              <a:t>characterics</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that</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can</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be</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monitored</a:t>
            </a:r>
            <a:r>
              <a:rPr lang="fr-FR" sz="1200" i="1" dirty="0">
                <a:latin typeface="Ubisoft Sans" panose="02000504030000020004" pitchFamily="2" charset="-78"/>
                <a:cs typeface="Ubisoft Sans" panose="02000504030000020004" pitchFamily="2" charset="-78"/>
              </a:rPr>
              <a:t> / </a:t>
            </a:r>
            <a:r>
              <a:rPr lang="fr-FR" sz="1200" i="1" dirty="0" err="1">
                <a:latin typeface="Ubisoft Sans" panose="02000504030000020004" pitchFamily="2" charset="-78"/>
                <a:cs typeface="Ubisoft Sans" panose="02000504030000020004" pitchFamily="2" charset="-78"/>
              </a:rPr>
              <a:t>assessed</a:t>
            </a:r>
            <a:r>
              <a:rPr lang="fr-FR" sz="1200" i="1" dirty="0">
                <a:latin typeface="Ubisoft Sans" panose="02000504030000020004" pitchFamily="2" charset="-78"/>
                <a:cs typeface="Ubisoft Sans" panose="02000504030000020004" pitchFamily="2" charset="-78"/>
              </a:rPr>
              <a:t> in the data engineering </a:t>
            </a:r>
            <a:r>
              <a:rPr lang="fr-FR" sz="1200" i="1" dirty="0" err="1">
                <a:latin typeface="Ubisoft Sans" panose="02000504030000020004" pitchFamily="2" charset="-78"/>
                <a:cs typeface="Ubisoft Sans" panose="02000504030000020004" pitchFamily="2" charset="-78"/>
              </a:rPr>
              <a:t>process</a:t>
            </a:r>
            <a:endParaRPr lang="fr-FR" sz="12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67156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orld.ubisoft.org/job/itd/SecurityRiskManagement/Internal.Documents/Data%20Classification%20Cartridge/L1_normal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00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t="44790" b="44419"/>
          <a:stretch/>
        </p:blipFill>
        <p:spPr>
          <a:xfrm>
            <a:off x="1" y="1"/>
            <a:ext cx="12192000" cy="1335024"/>
          </a:xfrm>
          <a:prstGeom prst="rect">
            <a:avLst/>
          </a:prstGeom>
        </p:spPr>
      </p:pic>
      <p:sp>
        <p:nvSpPr>
          <p:cNvPr id="7" name="Rectangle 6"/>
          <p:cNvSpPr/>
          <p:nvPr/>
        </p:nvSpPr>
        <p:spPr>
          <a:xfrm>
            <a:off x="-7920" y="-1"/>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Quick intro</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31" name="Group 30"/>
          <p:cNvGrpSpPr/>
          <p:nvPr/>
        </p:nvGrpSpPr>
        <p:grpSpPr>
          <a:xfrm>
            <a:off x="6533788" y="3401716"/>
            <a:ext cx="4892554" cy="1522994"/>
            <a:chOff x="3645046" y="2757579"/>
            <a:chExt cx="4892554" cy="1522994"/>
          </a:xfrm>
        </p:grpSpPr>
        <p:sp>
          <p:nvSpPr>
            <p:cNvPr id="40" name="TextBox 39"/>
            <p:cNvSpPr txBox="1"/>
            <p:nvPr/>
          </p:nvSpPr>
          <p:spPr>
            <a:xfrm>
              <a:off x="3645046" y="2757579"/>
              <a:ext cx="4892554" cy="338554"/>
            </a:xfrm>
            <a:prstGeom prst="rect">
              <a:avLst/>
            </a:prstGeom>
            <a:noFill/>
          </p:spPr>
          <p:txBody>
            <a:bodyPr wrap="square" rtlCol="0">
              <a:spAutoFit/>
            </a:bodyPr>
            <a:lstStyle/>
            <a:p>
              <a:pPr algn="ctr"/>
              <a:r>
                <a:rPr lang="fr-FR" sz="1600" b="1" dirty="0" err="1">
                  <a:latin typeface="Ubisoft Sans" panose="02000504030000020004" pitchFamily="2" charset="-78"/>
                  <a:cs typeface="Ubisoft Sans" panose="02000504030000020004" pitchFamily="2" charset="-78"/>
                </a:rPr>
                <a:t>Technical</a:t>
              </a:r>
              <a:r>
                <a:rPr lang="fr-FR" sz="1600" b="1" dirty="0">
                  <a:latin typeface="Ubisoft Sans" panose="02000504030000020004" pitchFamily="2" charset="-78"/>
                  <a:cs typeface="Ubisoft Sans" panose="02000504030000020004" pitchFamily="2" charset="-78"/>
                </a:rPr>
                <a:t> Lead – Machine Learning Engineering</a:t>
              </a:r>
            </a:p>
          </p:txBody>
        </p:sp>
        <p:sp>
          <p:nvSpPr>
            <p:cNvPr id="37" name="TextBox 36"/>
            <p:cNvSpPr txBox="1"/>
            <p:nvPr/>
          </p:nvSpPr>
          <p:spPr>
            <a:xfrm>
              <a:off x="3800646" y="3235356"/>
              <a:ext cx="4581354" cy="338554"/>
            </a:xfrm>
            <a:prstGeom prst="rect">
              <a:avLst/>
            </a:prstGeom>
            <a:noFill/>
          </p:spPr>
          <p:txBody>
            <a:bodyPr wrap="square" rtlCol="0">
              <a:spAutoFit/>
            </a:bodyPr>
            <a:lstStyle/>
            <a:p>
              <a:pPr algn="ctr"/>
              <a:r>
                <a:rPr lang="fr-FR" sz="1600" dirty="0">
                  <a:latin typeface="Ubisoft Sans" panose="02000504030000020004" pitchFamily="2" charset="-78"/>
                  <a:cs typeface="Ubisoft Sans" panose="02000504030000020004" pitchFamily="2" charset="-78"/>
                </a:rPr>
                <a:t>Ubisoft Paris Studio</a:t>
              </a:r>
            </a:p>
          </p:txBody>
        </p:sp>
        <p:sp>
          <p:nvSpPr>
            <p:cNvPr id="41" name="TextBox 40"/>
            <p:cNvSpPr txBox="1"/>
            <p:nvPr/>
          </p:nvSpPr>
          <p:spPr>
            <a:xfrm>
              <a:off x="3800646" y="3695798"/>
              <a:ext cx="4581354" cy="584775"/>
            </a:xfrm>
            <a:prstGeom prst="rect">
              <a:avLst/>
            </a:prstGeom>
            <a:noFill/>
          </p:spPr>
          <p:txBody>
            <a:bodyPr wrap="square" rtlCol="0">
              <a:spAutoFit/>
            </a:bodyPr>
            <a:lstStyle/>
            <a:p>
              <a:pPr algn="ctr"/>
              <a:r>
                <a:rPr lang="fr-FR" sz="1600" dirty="0">
                  <a:latin typeface="Ubisoft Sans" panose="02000504030000020004" pitchFamily="2" charset="-78"/>
                  <a:cs typeface="Ubisoft Sans" panose="02000504030000020004" pitchFamily="2" charset="-78"/>
                </a:rPr>
                <a:t>Line of </a:t>
              </a:r>
              <a:r>
                <a:rPr lang="fr-FR" sz="1600" dirty="0" err="1">
                  <a:latin typeface="Ubisoft Sans" panose="02000504030000020004" pitchFamily="2" charset="-78"/>
                  <a:cs typeface="Ubisoft Sans" panose="02000504030000020004" pitchFamily="2" charset="-78"/>
                </a:rPr>
                <a:t>work</a:t>
              </a:r>
              <a:r>
                <a:rPr lang="fr-FR" sz="1600" dirty="0">
                  <a:latin typeface="Ubisoft Sans" panose="02000504030000020004" pitchFamily="2" charset="-78"/>
                  <a:cs typeface="Ubisoft Sans" panose="02000504030000020004" pitchFamily="2" charset="-78"/>
                </a:rPr>
                <a:t>: </a:t>
              </a:r>
              <a:r>
                <a:rPr lang="fr-FR" sz="1600" i="1" dirty="0">
                  <a:latin typeface="Ubisoft Sans" panose="02000504030000020004" pitchFamily="2" charset="-78"/>
                  <a:cs typeface="Ubisoft Sans" panose="02000504030000020004" pitchFamily="2" charset="-78"/>
                </a:rPr>
                <a:t>topic modeling, </a:t>
              </a:r>
              <a:r>
                <a:rPr lang="fr-FR" sz="1600" i="1" dirty="0" err="1">
                  <a:latin typeface="Ubisoft Sans" panose="02000504030000020004" pitchFamily="2" charset="-78"/>
                  <a:cs typeface="Ubisoft Sans" panose="02000504030000020004" pitchFamily="2" charset="-78"/>
                </a:rPr>
                <a:t>toxicity</a:t>
              </a:r>
              <a:r>
                <a:rPr lang="fr-FR" sz="1600" i="1" dirty="0">
                  <a:latin typeface="Ubisoft Sans" panose="02000504030000020004" pitchFamily="2" charset="-78"/>
                  <a:cs typeface="Ubisoft Sans" panose="02000504030000020004" pitchFamily="2" charset="-78"/>
                </a:rPr>
                <a:t> </a:t>
              </a:r>
              <a:r>
                <a:rPr lang="fr-FR" sz="1600" i="1" dirty="0" err="1">
                  <a:latin typeface="Ubisoft Sans" panose="02000504030000020004" pitchFamily="2" charset="-78"/>
                  <a:cs typeface="Ubisoft Sans" panose="02000504030000020004" pitchFamily="2" charset="-78"/>
                </a:rPr>
                <a:t>detection</a:t>
              </a:r>
              <a:r>
                <a:rPr lang="fr-FR" sz="1600" i="1" dirty="0">
                  <a:latin typeface="Ubisoft Sans" panose="02000504030000020004" pitchFamily="2" charset="-78"/>
                  <a:cs typeface="Ubisoft Sans" panose="02000504030000020004" pitchFamily="2" charset="-78"/>
                </a:rPr>
                <a:t>, large </a:t>
              </a:r>
              <a:r>
                <a:rPr lang="fr-FR" sz="1600" i="1" dirty="0" err="1">
                  <a:latin typeface="Ubisoft Sans" panose="02000504030000020004" pitchFamily="2" charset="-78"/>
                  <a:cs typeface="Ubisoft Sans" panose="02000504030000020004" pitchFamily="2" charset="-78"/>
                </a:rPr>
                <a:t>language</a:t>
              </a:r>
              <a:r>
                <a:rPr lang="fr-FR" sz="1600" i="1" dirty="0">
                  <a:latin typeface="Ubisoft Sans" panose="02000504030000020004" pitchFamily="2" charset="-78"/>
                  <a:cs typeface="Ubisoft Sans" panose="02000504030000020004" pitchFamily="2" charset="-78"/>
                </a:rPr>
                <a:t> </a:t>
              </a:r>
              <a:r>
                <a:rPr lang="fr-FR" sz="1600" i="1" dirty="0" err="1">
                  <a:latin typeface="Ubisoft Sans" panose="02000504030000020004" pitchFamily="2" charset="-78"/>
                  <a:cs typeface="Ubisoft Sans" panose="02000504030000020004" pitchFamily="2" charset="-78"/>
                </a:rPr>
                <a:t>models</a:t>
              </a:r>
              <a:endParaRPr lang="fr-FR" sz="1600" i="1" dirty="0">
                <a:latin typeface="Ubisoft Sans" panose="02000504030000020004" pitchFamily="2" charset="-78"/>
                <a:cs typeface="Ubisoft Sans" panose="02000504030000020004" pitchFamily="2" charset="-78"/>
              </a:endParaRPr>
            </a:p>
          </p:txBody>
        </p:sp>
      </p:grpSp>
      <p:grpSp>
        <p:nvGrpSpPr>
          <p:cNvPr id="43" name="Group 42"/>
          <p:cNvGrpSpPr/>
          <p:nvPr/>
        </p:nvGrpSpPr>
        <p:grpSpPr>
          <a:xfrm>
            <a:off x="885996" y="3401716"/>
            <a:ext cx="4581354" cy="1674086"/>
            <a:chOff x="3800646" y="2757579"/>
            <a:chExt cx="4581354" cy="1674086"/>
          </a:xfrm>
        </p:grpSpPr>
        <p:sp>
          <p:nvSpPr>
            <p:cNvPr id="44" name="TextBox 43"/>
            <p:cNvSpPr txBox="1"/>
            <p:nvPr/>
          </p:nvSpPr>
          <p:spPr>
            <a:xfrm>
              <a:off x="4088787" y="2757579"/>
              <a:ext cx="4005072" cy="338554"/>
            </a:xfrm>
            <a:prstGeom prst="rect">
              <a:avLst/>
            </a:prstGeom>
            <a:noFill/>
          </p:spPr>
          <p:txBody>
            <a:bodyPr wrap="square" rtlCol="0">
              <a:spAutoFit/>
            </a:bodyPr>
            <a:lstStyle/>
            <a:p>
              <a:pPr algn="ctr"/>
              <a:r>
                <a:rPr lang="fr-FR" sz="1600" b="1" dirty="0">
                  <a:latin typeface="Ubisoft Sans" panose="02000504030000020004" pitchFamily="2" charset="-78"/>
                  <a:cs typeface="Ubisoft Sans" panose="02000504030000020004" pitchFamily="2" charset="-78"/>
                </a:rPr>
                <a:t>Former ESIEA </a:t>
              </a:r>
              <a:r>
                <a:rPr lang="fr-FR" sz="1600" b="1" dirty="0" err="1">
                  <a:latin typeface="Ubisoft Sans" panose="02000504030000020004" pitchFamily="2" charset="-78"/>
                  <a:cs typeface="Ubisoft Sans" panose="02000504030000020004" pitchFamily="2" charset="-78"/>
                </a:rPr>
                <a:t>student</a:t>
              </a:r>
              <a:r>
                <a:rPr lang="fr-FR" sz="1600" b="1" dirty="0">
                  <a:latin typeface="Ubisoft Sans" panose="02000504030000020004" pitchFamily="2" charset="-78"/>
                  <a:cs typeface="Ubisoft Sans" panose="02000504030000020004" pitchFamily="2" charset="-78"/>
                </a:rPr>
                <a:t> - 2018</a:t>
              </a:r>
            </a:p>
          </p:txBody>
        </p:sp>
        <p:sp>
          <p:nvSpPr>
            <p:cNvPr id="45" name="TextBox 44"/>
            <p:cNvSpPr txBox="1"/>
            <p:nvPr/>
          </p:nvSpPr>
          <p:spPr>
            <a:xfrm>
              <a:off x="3800646" y="3235356"/>
              <a:ext cx="4581354" cy="338554"/>
            </a:xfrm>
            <a:prstGeom prst="rect">
              <a:avLst/>
            </a:prstGeom>
            <a:noFill/>
          </p:spPr>
          <p:txBody>
            <a:bodyPr wrap="square" rtlCol="0">
              <a:spAutoFit/>
            </a:bodyPr>
            <a:lstStyle/>
            <a:p>
              <a:pPr algn="ctr"/>
              <a:r>
                <a:rPr lang="fr-FR" sz="1600" dirty="0">
                  <a:latin typeface="Ubisoft Sans" panose="02000504030000020004" pitchFamily="2" charset="-78"/>
                  <a:cs typeface="Ubisoft Sans" panose="02000504030000020004" pitchFamily="2" charset="-78"/>
                </a:rPr>
                <a:t>Multiple </a:t>
              </a:r>
              <a:r>
                <a:rPr lang="fr-FR" sz="1600" dirty="0" err="1">
                  <a:latin typeface="Ubisoft Sans" panose="02000504030000020004" pitchFamily="2" charset="-78"/>
                  <a:cs typeface="Ubisoft Sans" panose="02000504030000020004" pitchFamily="2" charset="-78"/>
                </a:rPr>
                <a:t>internships</a:t>
              </a:r>
              <a:r>
                <a:rPr lang="fr-FR" sz="1600" dirty="0">
                  <a:latin typeface="Ubisoft Sans" panose="02000504030000020004" pitchFamily="2" charset="-78"/>
                  <a:cs typeface="Ubisoft Sans" panose="02000504030000020004" pitchFamily="2" charset="-78"/>
                </a:rPr>
                <a:t> in </a:t>
              </a:r>
              <a:r>
                <a:rPr lang="fr-FR" sz="1600" dirty="0" err="1">
                  <a:latin typeface="Ubisoft Sans" panose="02000504030000020004" pitchFamily="2" charset="-78"/>
                  <a:cs typeface="Ubisoft Sans" panose="02000504030000020004" pitchFamily="2" charset="-78"/>
                </a:rPr>
                <a:t>school</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laboratories</a:t>
              </a:r>
              <a:endParaRPr lang="fr-FR" sz="1600" dirty="0">
                <a:latin typeface="Ubisoft Sans" panose="02000504030000020004" pitchFamily="2" charset="-78"/>
                <a:cs typeface="Ubisoft Sans" panose="02000504030000020004" pitchFamily="2" charset="-78"/>
              </a:endParaRPr>
            </a:p>
          </p:txBody>
        </p:sp>
        <p:sp>
          <p:nvSpPr>
            <p:cNvPr id="47" name="TextBox 46"/>
            <p:cNvSpPr txBox="1"/>
            <p:nvPr/>
          </p:nvSpPr>
          <p:spPr>
            <a:xfrm>
              <a:off x="3800646" y="3664233"/>
              <a:ext cx="4581354" cy="338554"/>
            </a:xfrm>
            <a:prstGeom prst="rect">
              <a:avLst/>
            </a:prstGeom>
            <a:noFill/>
          </p:spPr>
          <p:txBody>
            <a:bodyPr wrap="square" rtlCol="0">
              <a:spAutoFit/>
            </a:bodyPr>
            <a:lstStyle/>
            <a:p>
              <a:pPr algn="ctr"/>
              <a:r>
                <a:rPr lang="fr-FR" sz="1600" dirty="0">
                  <a:latin typeface="Ubisoft Sans" panose="02000504030000020004" pitchFamily="2" charset="-78"/>
                  <a:cs typeface="Ubisoft Sans" panose="02000504030000020004" pitchFamily="2" charset="-78"/>
                </a:rPr>
                <a:t>Machine Learning / Data Science </a:t>
              </a:r>
              <a:r>
                <a:rPr lang="fr-FR" sz="1600" dirty="0" err="1">
                  <a:latin typeface="Ubisoft Sans" panose="02000504030000020004" pitchFamily="2" charset="-78"/>
                  <a:cs typeface="Ubisoft Sans" panose="02000504030000020004" pitchFamily="2" charset="-78"/>
                </a:rPr>
                <a:t>specialization</a:t>
              </a:r>
              <a:endParaRPr lang="fr-FR" sz="1600" dirty="0">
                <a:latin typeface="Ubisoft Sans" panose="02000504030000020004" pitchFamily="2" charset="-78"/>
                <a:cs typeface="Ubisoft Sans" panose="02000504030000020004" pitchFamily="2" charset="-78"/>
              </a:endParaRPr>
            </a:p>
          </p:txBody>
        </p:sp>
        <p:sp>
          <p:nvSpPr>
            <p:cNvPr id="48" name="TextBox 47"/>
            <p:cNvSpPr txBox="1"/>
            <p:nvPr/>
          </p:nvSpPr>
          <p:spPr>
            <a:xfrm>
              <a:off x="3800646" y="4093111"/>
              <a:ext cx="4581354" cy="338554"/>
            </a:xfrm>
            <a:prstGeom prst="rect">
              <a:avLst/>
            </a:prstGeom>
            <a:noFill/>
          </p:spPr>
          <p:txBody>
            <a:bodyPr wrap="square" rtlCol="0">
              <a:spAutoFit/>
            </a:bodyPr>
            <a:lstStyle/>
            <a:p>
              <a:pPr algn="ctr"/>
              <a:r>
                <a:rPr lang="fr-FR" sz="1600" i="1" dirty="0" err="1">
                  <a:latin typeface="Ubisoft Sans" panose="02000504030000020004" pitchFamily="2" charset="-78"/>
                  <a:cs typeface="Ubisoft Sans" panose="02000504030000020004" pitchFamily="2" charset="-78"/>
                </a:rPr>
                <a:t>Very</a:t>
              </a:r>
              <a:r>
                <a:rPr lang="fr-FR" sz="1600" i="1" dirty="0">
                  <a:latin typeface="Ubisoft Sans" panose="02000504030000020004" pitchFamily="2" charset="-78"/>
                  <a:cs typeface="Ubisoft Sans" panose="02000504030000020004" pitchFamily="2" charset="-78"/>
                </a:rPr>
                <a:t> few </a:t>
              </a:r>
              <a:r>
                <a:rPr lang="fr-FR" sz="1600" i="1" dirty="0" err="1">
                  <a:latin typeface="Ubisoft Sans" panose="02000504030000020004" pitchFamily="2" charset="-78"/>
                  <a:cs typeface="Ubisoft Sans" panose="02000504030000020004" pitchFamily="2" charset="-78"/>
                </a:rPr>
                <a:t>resources</a:t>
              </a:r>
              <a:r>
                <a:rPr lang="fr-FR" sz="1600" i="1" dirty="0">
                  <a:latin typeface="Ubisoft Sans" panose="02000504030000020004" pitchFamily="2" charset="-78"/>
                  <a:cs typeface="Ubisoft Sans" panose="02000504030000020004" pitchFamily="2" charset="-78"/>
                </a:rPr>
                <a:t> on NLP back </a:t>
              </a:r>
              <a:r>
                <a:rPr lang="fr-FR" sz="1600" i="1" dirty="0" err="1">
                  <a:latin typeface="Ubisoft Sans" panose="02000504030000020004" pitchFamily="2" charset="-78"/>
                  <a:cs typeface="Ubisoft Sans" panose="02000504030000020004" pitchFamily="2" charset="-78"/>
                </a:rPr>
                <a:t>then</a:t>
              </a:r>
              <a:endParaRPr lang="fr-FR" sz="1600" i="1" dirty="0">
                <a:latin typeface="Ubisoft Sans" panose="02000504030000020004" pitchFamily="2" charset="-78"/>
                <a:cs typeface="Ubisoft Sans" panose="02000504030000020004" pitchFamily="2" charset="-78"/>
              </a:endParaRPr>
            </a:p>
          </p:txBody>
        </p:sp>
      </p:grpSp>
      <p:sp>
        <p:nvSpPr>
          <p:cNvPr id="42" name="TextBox 41"/>
          <p:cNvSpPr txBox="1"/>
          <p:nvPr/>
        </p:nvSpPr>
        <p:spPr>
          <a:xfrm>
            <a:off x="4584700" y="2137538"/>
            <a:ext cx="3014680" cy="461665"/>
          </a:xfrm>
          <a:prstGeom prst="rect">
            <a:avLst/>
          </a:prstGeom>
          <a:noFill/>
        </p:spPr>
        <p:txBody>
          <a:bodyPr wrap="square" rtlCol="0">
            <a:spAutoFit/>
          </a:bodyPr>
          <a:lstStyle/>
          <a:p>
            <a:pPr algn="ctr"/>
            <a:r>
              <a:rPr lang="fr-FR" sz="2400" dirty="0">
                <a:latin typeface="Ubisoft Sans" panose="02000504030000020004" pitchFamily="2" charset="-78"/>
                <a:cs typeface="Ubisoft Sans" panose="02000504030000020004" pitchFamily="2" charset="-78"/>
              </a:rPr>
              <a:t>Maxime Sazadaly</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4"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76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HOW IS IT DONE?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7" name="TextBox 16"/>
          <p:cNvSpPr txBox="1"/>
          <p:nvPr/>
        </p:nvSpPr>
        <p:spPr>
          <a:xfrm>
            <a:off x="5019412" y="2193131"/>
            <a:ext cx="2153176" cy="707886"/>
          </a:xfrm>
          <a:prstGeom prst="rect">
            <a:avLst/>
          </a:prstGeom>
          <a:noFill/>
        </p:spPr>
        <p:txBody>
          <a:bodyPr wrap="square" rtlCol="0">
            <a:spAutoFit/>
          </a:bodyPr>
          <a:lstStyle/>
          <a:p>
            <a:pPr algn="ctr"/>
            <a:r>
              <a:rPr lang="en-US" sz="2000" dirty="0">
                <a:latin typeface="Ubisoft Sans" panose="02000504030000020004" pitchFamily="2" charset="-78"/>
                <a:cs typeface="Ubisoft Sans" panose="02000504030000020004" pitchFamily="2" charset="-78"/>
              </a:rPr>
              <a:t>Clustering models</a:t>
            </a:r>
          </a:p>
        </p:txBody>
      </p:sp>
      <p:sp>
        <p:nvSpPr>
          <p:cNvPr id="18" name="TextBox 17"/>
          <p:cNvSpPr txBox="1"/>
          <p:nvPr/>
        </p:nvSpPr>
        <p:spPr>
          <a:xfrm>
            <a:off x="1106064" y="2347019"/>
            <a:ext cx="2664674" cy="400110"/>
          </a:xfrm>
          <a:prstGeom prst="rect">
            <a:avLst/>
          </a:prstGeom>
          <a:noFill/>
        </p:spPr>
        <p:txBody>
          <a:bodyPr wrap="square" rtlCol="0">
            <a:spAutoFit/>
          </a:bodyPr>
          <a:lstStyle/>
          <a:p>
            <a:pPr algn="ctr"/>
            <a:r>
              <a:rPr lang="en-US" sz="2000" dirty="0">
                <a:latin typeface="Ubisoft Sans" panose="02000504030000020004" pitchFamily="2" charset="-78"/>
                <a:cs typeface="Ubisoft Sans" panose="02000504030000020004" pitchFamily="2" charset="-78"/>
              </a:rPr>
              <a:t>Classification models</a:t>
            </a:r>
          </a:p>
        </p:txBody>
      </p:sp>
      <p:sp>
        <p:nvSpPr>
          <p:cNvPr id="24" name="TextBox 23"/>
          <p:cNvSpPr txBox="1"/>
          <p:nvPr/>
        </p:nvSpPr>
        <p:spPr>
          <a:xfrm>
            <a:off x="8635763" y="2347019"/>
            <a:ext cx="2394186" cy="400110"/>
          </a:xfrm>
          <a:prstGeom prst="rect">
            <a:avLst/>
          </a:prstGeom>
          <a:noFill/>
        </p:spPr>
        <p:txBody>
          <a:bodyPr wrap="square" rtlCol="0">
            <a:spAutoFit/>
          </a:bodyPr>
          <a:lstStyle/>
          <a:p>
            <a:pPr algn="ctr"/>
            <a:r>
              <a:rPr lang="en-US" sz="2000" dirty="0">
                <a:latin typeface="Ubisoft Sans" panose="02000504030000020004" pitchFamily="2" charset="-78"/>
                <a:cs typeface="Ubisoft Sans" panose="02000504030000020004" pitchFamily="2" charset="-78"/>
              </a:rPr>
              <a:t>Generative models</a:t>
            </a:r>
          </a:p>
        </p:txBody>
      </p:sp>
      <p:sp>
        <p:nvSpPr>
          <p:cNvPr id="25" name="TextBox 24"/>
          <p:cNvSpPr txBox="1"/>
          <p:nvPr/>
        </p:nvSpPr>
        <p:spPr>
          <a:xfrm>
            <a:off x="1279042" y="3911631"/>
            <a:ext cx="2413004" cy="400110"/>
          </a:xfrm>
          <a:prstGeom prst="rect">
            <a:avLst/>
          </a:prstGeom>
          <a:noFill/>
        </p:spPr>
        <p:txBody>
          <a:bodyPr wrap="square" rtlCol="0">
            <a:spAutoFit/>
          </a:bodyPr>
          <a:lstStyle/>
          <a:p>
            <a:pPr algn="ctr"/>
            <a:r>
              <a:rPr lang="en-US" sz="2000" dirty="0">
                <a:latin typeface="Ubisoft Sans" panose="02000504030000020004" pitchFamily="2" charset="-78"/>
                <a:cs typeface="Ubisoft Sans" panose="02000504030000020004" pitchFamily="2" charset="-78"/>
              </a:rPr>
              <a:t>Encoder / Decoder</a:t>
            </a:r>
          </a:p>
        </p:txBody>
      </p:sp>
      <p:sp>
        <p:nvSpPr>
          <p:cNvPr id="26" name="TextBox 25"/>
          <p:cNvSpPr txBox="1"/>
          <p:nvPr/>
        </p:nvSpPr>
        <p:spPr>
          <a:xfrm>
            <a:off x="4985999" y="3913531"/>
            <a:ext cx="2287400" cy="400110"/>
          </a:xfrm>
          <a:prstGeom prst="rect">
            <a:avLst/>
          </a:prstGeom>
          <a:noFill/>
        </p:spPr>
        <p:txBody>
          <a:bodyPr wrap="square" rtlCol="0">
            <a:spAutoFit/>
          </a:bodyPr>
          <a:lstStyle/>
          <a:p>
            <a:pPr algn="ctr"/>
            <a:r>
              <a:rPr lang="en-US" sz="2000" dirty="0">
                <a:latin typeface="Ubisoft Sans" panose="02000504030000020004" pitchFamily="2" charset="-78"/>
                <a:cs typeface="Ubisoft Sans" panose="02000504030000020004" pitchFamily="2" charset="-78"/>
              </a:rPr>
              <a:t>Bayesian methods</a:t>
            </a:r>
          </a:p>
        </p:txBody>
      </p:sp>
      <p:sp>
        <p:nvSpPr>
          <p:cNvPr id="27" name="TextBox 26"/>
          <p:cNvSpPr txBox="1"/>
          <p:nvPr/>
        </p:nvSpPr>
        <p:spPr>
          <a:xfrm>
            <a:off x="8280850" y="3911631"/>
            <a:ext cx="3085142" cy="400110"/>
          </a:xfrm>
          <a:prstGeom prst="rect">
            <a:avLst/>
          </a:prstGeom>
          <a:noFill/>
        </p:spPr>
        <p:txBody>
          <a:bodyPr wrap="square" rtlCol="0">
            <a:spAutoFit/>
          </a:bodyPr>
          <a:lstStyle/>
          <a:p>
            <a:pPr algn="ctr"/>
            <a:r>
              <a:rPr lang="en-US" sz="2000" dirty="0">
                <a:latin typeface="Ubisoft Sans" panose="02000504030000020004" pitchFamily="2" charset="-78"/>
                <a:cs typeface="Ubisoft Sans" panose="02000504030000020004" pitchFamily="2" charset="-78"/>
              </a:rPr>
              <a:t>Weak supervised learning</a:t>
            </a:r>
          </a:p>
        </p:txBody>
      </p:sp>
      <p:sp>
        <p:nvSpPr>
          <p:cNvPr id="2" name="Rectangle 1"/>
          <p:cNvSpPr/>
          <p:nvPr/>
        </p:nvSpPr>
        <p:spPr>
          <a:xfrm>
            <a:off x="1487659" y="5476242"/>
            <a:ext cx="1901483" cy="400110"/>
          </a:xfrm>
          <a:prstGeom prst="rect">
            <a:avLst/>
          </a:prstGeom>
        </p:spPr>
        <p:txBody>
          <a:bodyPr wrap="none">
            <a:spAutoFit/>
          </a:bodyPr>
          <a:lstStyle/>
          <a:p>
            <a:r>
              <a:rPr lang="en-US" sz="2000" dirty="0">
                <a:latin typeface="Ubisoft Sans" panose="02000504030000020004" pitchFamily="2" charset="-78"/>
                <a:cs typeface="Ubisoft Sans" panose="02000504030000020004" pitchFamily="2" charset="-78"/>
              </a:rPr>
              <a:t>Active learning</a:t>
            </a:r>
            <a:endParaRPr lang="fr-FR" sz="2000" dirty="0"/>
          </a:p>
        </p:txBody>
      </p:sp>
      <p:pic>
        <p:nvPicPr>
          <p:cNvPr id="16"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EB2387-11A2-E3C7-9E07-9169F6EA686A}"/>
              </a:ext>
            </a:extLst>
          </p:cNvPr>
          <p:cNvSpPr txBox="1"/>
          <p:nvPr/>
        </p:nvSpPr>
        <p:spPr>
          <a:xfrm>
            <a:off x="4476025" y="5476242"/>
            <a:ext cx="3307348" cy="400110"/>
          </a:xfrm>
          <a:prstGeom prst="rect">
            <a:avLst/>
          </a:prstGeom>
          <a:noFill/>
        </p:spPr>
        <p:txBody>
          <a:bodyPr wrap="square" rtlCol="0">
            <a:spAutoFit/>
          </a:bodyPr>
          <a:lstStyle/>
          <a:p>
            <a:pPr algn="ctr"/>
            <a:r>
              <a:rPr lang="en-US" sz="2000" dirty="0">
                <a:latin typeface="Ubisoft Sans" panose="02000504030000020004" pitchFamily="2" charset="-78"/>
                <a:cs typeface="Ubisoft Sans" panose="02000504030000020004" pitchFamily="2" charset="-78"/>
              </a:rPr>
              <a:t>Reinforcement learning</a:t>
            </a:r>
          </a:p>
        </p:txBody>
      </p:sp>
    </p:spTree>
    <p:extLst>
      <p:ext uri="{BB962C8B-B14F-4D97-AF65-F5344CB8AC3E}">
        <p14:creationId xmlns:p14="http://schemas.microsoft.com/office/powerpoint/2010/main" val="28950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4" grpId="0"/>
      <p:bldP spid="25" grpId="0"/>
      <p:bldP spid="26" grpId="0"/>
      <p:bldP spid="27" grpId="0"/>
      <p:bldP spid="2" grpId="0"/>
      <p:bldP spid="3"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158091" y="1658032"/>
            <a:ext cx="9867898"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2. Filtering texts from unwanted characters</a:t>
            </a:r>
            <a:endParaRPr lang="fr-FR" sz="3600" b="1" dirty="0">
              <a:latin typeface="Ubisoft Sans" panose="02000504030000020004" pitchFamily="2" charset="-78"/>
              <a:cs typeface="Ubisoft Sans" panose="02000504030000020004" pitchFamily="2" charset="-78"/>
            </a:endParaRPr>
          </a:p>
        </p:txBody>
      </p:sp>
      <p:grpSp>
        <p:nvGrpSpPr>
          <p:cNvPr id="2" name="Group 1"/>
          <p:cNvGrpSpPr/>
          <p:nvPr/>
        </p:nvGrpSpPr>
        <p:grpSpPr>
          <a:xfrm>
            <a:off x="1158091" y="2997111"/>
            <a:ext cx="5521426" cy="2812977"/>
            <a:chOff x="3422767" y="3096996"/>
            <a:chExt cx="5521426" cy="2812977"/>
          </a:xfrm>
        </p:grpSpPr>
        <p:sp>
          <p:nvSpPr>
            <p:cNvPr id="15" name="Rectangle 14"/>
            <p:cNvSpPr/>
            <p:nvPr/>
          </p:nvSpPr>
          <p:spPr>
            <a:xfrm>
              <a:off x="3422767" y="3096996"/>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Especially if you get data from web, you'll end up with HTML tags or encoding stuff that you don't need in your texts. Before applying anything to them, you need to get them cleaned up.</a:t>
              </a:r>
            </a:p>
          </p:txBody>
        </p:sp>
        <p:sp>
          <p:nvSpPr>
            <p:cNvPr id="16" name="Rectangle 15"/>
            <p:cNvSpPr/>
            <p:nvPr/>
          </p:nvSpPr>
          <p:spPr>
            <a:xfrm>
              <a:off x="3422767" y="4709644"/>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 this case, we have removed HTML encoding, twitter @ and the date</a:t>
              </a:r>
              <a:r>
                <a:rPr lang="en-US" i="1" dirty="0">
                  <a:latin typeface="Ubisoft Sans" panose="02000504030000020004" pitchFamily="2" charset="-78"/>
                  <a:cs typeface="Ubisoft Sans" panose="02000504030000020004" pitchFamily="2" charset="-78"/>
                </a:rPr>
                <a:t>. </a:t>
              </a:r>
              <a:r>
                <a:rPr lang="en-US" b="1" dirty="0">
                  <a:latin typeface="Ubisoft Sans" panose="02000504030000020004" pitchFamily="2" charset="-78"/>
                  <a:cs typeface="Ubisoft Sans" panose="02000504030000020004" pitchFamily="2" charset="-78"/>
                </a:rPr>
                <a:t>This won’t be necessary all the time</a:t>
              </a:r>
              <a:r>
                <a:rPr lang="en-US" dirty="0">
                  <a:latin typeface="Ubisoft Sans" panose="02000504030000020004" pitchFamily="2" charset="-78"/>
                  <a:cs typeface="Ubisoft Sans" panose="02000504030000020004" pitchFamily="2" charset="-78"/>
                </a:rPr>
                <a:t>, you might need to keep the @ if you’re working on tweets for instance! </a:t>
              </a:r>
            </a:p>
          </p:txBody>
        </p:sp>
      </p:grpSp>
      <p:sp>
        <p:nvSpPr>
          <p:cNvPr id="18" name="Rectangle 17"/>
          <p:cNvSpPr/>
          <p:nvPr/>
        </p:nvSpPr>
        <p:spPr>
          <a:xfrm>
            <a:off x="7358552" y="3039607"/>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&amp;amp23 That\x25s like the stupidest thing I\x25ve heard since 2012, @César René.</a:t>
            </a:r>
          </a:p>
        </p:txBody>
      </p:sp>
      <p:sp>
        <p:nvSpPr>
          <p:cNvPr id="19" name="Rectangle 18"/>
          <p:cNvSpPr/>
          <p:nvPr/>
        </p:nvSpPr>
        <p:spPr>
          <a:xfrm>
            <a:off x="7358552" y="4722519"/>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That’s like the stupidest thing I’ve heard since , César René.</a:t>
            </a:r>
          </a:p>
        </p:txBody>
      </p:sp>
      <p:cxnSp>
        <p:nvCxnSpPr>
          <p:cNvPr id="4" name="Straight Arrow Connector 3"/>
          <p:cNvCxnSpPr/>
          <p:nvPr/>
        </p:nvCxnSpPr>
        <p:spPr>
          <a:xfrm>
            <a:off x="9405162" y="3855986"/>
            <a:ext cx="0" cy="779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396411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158091" y="1658032"/>
            <a:ext cx="9867898"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3. Unify your texts</a:t>
            </a:r>
            <a:endParaRPr lang="fr-FR" sz="3600" b="1" dirty="0">
              <a:latin typeface="Ubisoft Sans" panose="02000504030000020004" pitchFamily="2" charset="-78"/>
              <a:cs typeface="Ubisoft Sans" panose="02000504030000020004" pitchFamily="2" charset="-78"/>
            </a:endParaRPr>
          </a:p>
        </p:txBody>
      </p:sp>
      <p:sp>
        <p:nvSpPr>
          <p:cNvPr id="15" name="Rectangle 14"/>
          <p:cNvSpPr/>
          <p:nvPr/>
        </p:nvSpPr>
        <p:spPr>
          <a:xfrm>
            <a:off x="1158091" y="3739384"/>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 some cases, you don’t care if a word occurs at the begging of a sentence or at the end of it. As a result, you can decide to remove punctuation, letter capitalization, and accents.</a:t>
            </a:r>
          </a:p>
        </p:txBody>
      </p:sp>
      <p:sp>
        <p:nvSpPr>
          <p:cNvPr id="18" name="Rectangle 17"/>
          <p:cNvSpPr/>
          <p:nvPr/>
        </p:nvSpPr>
        <p:spPr>
          <a:xfrm>
            <a:off x="7358552" y="3039607"/>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That’s like the stupidest thing I’ve heard since , César René.</a:t>
            </a:r>
          </a:p>
        </p:txBody>
      </p:sp>
      <p:sp>
        <p:nvSpPr>
          <p:cNvPr id="19" name="Rectangle 18"/>
          <p:cNvSpPr/>
          <p:nvPr/>
        </p:nvSpPr>
        <p:spPr>
          <a:xfrm>
            <a:off x="7358552" y="4722519"/>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that s like the stupidest thing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heard since </a:t>
            </a:r>
            <a:r>
              <a:rPr lang="en-US" dirty="0" err="1">
                <a:latin typeface="Times New Roman" panose="02020603050405020304" pitchFamily="18" charset="0"/>
                <a:cs typeface="Times New Roman" panose="02020603050405020304" pitchFamily="18" charset="0"/>
              </a:rPr>
              <a:t>cesar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rene</a:t>
            </a:r>
            <a:endParaRPr lang="en-US"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a:off x="9405162" y="3855986"/>
            <a:ext cx="0" cy="779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82676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158091" y="1658032"/>
            <a:ext cx="9867898"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4. Convert sentence to lists of words</a:t>
            </a:r>
            <a:endParaRPr lang="fr-FR" sz="3600" b="1" dirty="0">
              <a:latin typeface="Ubisoft Sans" panose="02000504030000020004" pitchFamily="2" charset="-78"/>
              <a:cs typeface="Ubisoft Sans" panose="02000504030000020004" pitchFamily="2" charset="-78"/>
            </a:endParaRPr>
          </a:p>
        </p:txBody>
      </p:sp>
      <p:sp>
        <p:nvSpPr>
          <p:cNvPr id="15" name="Rectangle 14"/>
          <p:cNvSpPr/>
          <p:nvPr/>
        </p:nvSpPr>
        <p:spPr>
          <a:xfrm>
            <a:off x="1158091" y="2997111"/>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Some words aren’t necessary for Topic Modeling analyses. Before being able to remove such words, you need to isolate your words, i.e. to convert your sentences to lists of words.</a:t>
            </a:r>
          </a:p>
        </p:txBody>
      </p:sp>
      <p:sp>
        <p:nvSpPr>
          <p:cNvPr id="18" name="Rectangle 17"/>
          <p:cNvSpPr/>
          <p:nvPr/>
        </p:nvSpPr>
        <p:spPr>
          <a:xfrm>
            <a:off x="7358552" y="3039607"/>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that s like the stupidest thing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heard since </a:t>
            </a:r>
            <a:r>
              <a:rPr lang="en-US" dirty="0" err="1">
                <a:latin typeface="Times New Roman" panose="02020603050405020304" pitchFamily="18" charset="0"/>
                <a:cs typeface="Times New Roman" panose="02020603050405020304" pitchFamily="18" charset="0"/>
              </a:rPr>
              <a:t>cesar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rene</a:t>
            </a:r>
            <a:endParaRPr lang="en-US" dirty="0">
              <a:latin typeface="Times New Roman" panose="02020603050405020304" pitchFamily="18" charset="0"/>
              <a:cs typeface="Times New Roman" panose="02020603050405020304" pitchFamily="18" charset="0"/>
            </a:endParaRPr>
          </a:p>
        </p:txBody>
      </p:sp>
      <p:sp>
        <p:nvSpPr>
          <p:cNvPr id="19" name="Rectangle 18"/>
          <p:cNvSpPr/>
          <p:nvPr/>
        </p:nvSpPr>
        <p:spPr>
          <a:xfrm>
            <a:off x="7358552" y="4722519"/>
            <a:ext cx="4093220"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[“that”, “s”, “like”, “the”, “stupidest”, “thing”,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“heard”, “since”, “</a:t>
            </a:r>
            <a:r>
              <a:rPr lang="en-US" dirty="0" err="1">
                <a:latin typeface="Times New Roman" panose="02020603050405020304" pitchFamily="18" charset="0"/>
                <a:cs typeface="Times New Roman" panose="02020603050405020304" pitchFamily="18" charset="0"/>
              </a:rPr>
              <a:t>cesar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rene</a:t>
            </a:r>
            <a:r>
              <a:rPr lang="en-US" dirty="0">
                <a:latin typeface="Times New Roman" panose="02020603050405020304" pitchFamily="18" charset="0"/>
                <a:cs typeface="Times New Roman" panose="02020603050405020304" pitchFamily="18" charset="0"/>
              </a:rPr>
              <a:t>”]</a:t>
            </a:r>
          </a:p>
        </p:txBody>
      </p:sp>
      <p:cxnSp>
        <p:nvCxnSpPr>
          <p:cNvPr id="4" name="Straight Arrow Connector 3"/>
          <p:cNvCxnSpPr/>
          <p:nvPr/>
        </p:nvCxnSpPr>
        <p:spPr>
          <a:xfrm>
            <a:off x="9405162" y="3855986"/>
            <a:ext cx="0" cy="779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ectangle 19"/>
          <p:cNvSpPr/>
          <p:nvPr/>
        </p:nvSpPr>
        <p:spPr>
          <a:xfrm>
            <a:off x="1158091" y="4557757"/>
            <a:ext cx="5521426" cy="1477328"/>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We’ll explain in another step what is </a:t>
            </a:r>
            <a:r>
              <a:rPr lang="en-US" i="1" dirty="0">
                <a:latin typeface="Ubisoft Sans" panose="02000504030000020004" pitchFamily="2" charset="-78"/>
                <a:cs typeface="Ubisoft Sans" panose="02000504030000020004" pitchFamily="2" charset="-78"/>
              </a:rPr>
              <a:t>n-gram creation. </a:t>
            </a:r>
            <a:r>
              <a:rPr lang="en-US" dirty="0">
                <a:latin typeface="Ubisoft Sans" panose="02000504030000020004" pitchFamily="2" charset="-78"/>
                <a:cs typeface="Ubisoft Sans" panose="02000504030000020004" pitchFamily="2" charset="-78"/>
              </a:rPr>
              <a:t>In some cases, you’d like to perform such preprocessing prior to the conversion to lists of words; it depends on your dataset and your end use case.</a:t>
            </a:r>
          </a:p>
        </p:txBody>
      </p:sp>
    </p:spTree>
    <p:extLst>
      <p:ext uri="{BB962C8B-B14F-4D97-AF65-F5344CB8AC3E}">
        <p14:creationId xmlns:p14="http://schemas.microsoft.com/office/powerpoint/2010/main" val="30873945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158091" y="1658032"/>
            <a:ext cx="9867898"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5. Remove useless words</a:t>
            </a:r>
            <a:endParaRPr lang="fr-FR" sz="3600" b="1" dirty="0">
              <a:latin typeface="Ubisoft Sans" panose="02000504030000020004" pitchFamily="2" charset="-78"/>
              <a:cs typeface="Ubisoft Sans" panose="02000504030000020004" pitchFamily="2" charset="-78"/>
            </a:endParaRPr>
          </a:p>
        </p:txBody>
      </p:sp>
      <p:sp>
        <p:nvSpPr>
          <p:cNvPr id="18" name="Rectangle 17"/>
          <p:cNvSpPr/>
          <p:nvPr/>
        </p:nvSpPr>
        <p:spPr>
          <a:xfrm>
            <a:off x="7358552" y="3039607"/>
            <a:ext cx="4093220"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[“that”, “s”, “like”, “the”, “stupidest”, “thing”,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“heard”, “since”, “</a:t>
            </a:r>
            <a:r>
              <a:rPr lang="en-US" dirty="0" err="1">
                <a:latin typeface="Times New Roman" panose="02020603050405020304" pitchFamily="18" charset="0"/>
                <a:cs typeface="Times New Roman" panose="02020603050405020304" pitchFamily="18" charset="0"/>
              </a:rPr>
              <a:t>cesar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rene</a:t>
            </a:r>
            <a:r>
              <a:rPr lang="en-US" dirty="0">
                <a:latin typeface="Times New Roman" panose="02020603050405020304" pitchFamily="18" charset="0"/>
                <a:cs typeface="Times New Roman" panose="02020603050405020304" pitchFamily="18" charset="0"/>
              </a:rPr>
              <a:t>”]</a:t>
            </a:r>
          </a:p>
        </p:txBody>
      </p:sp>
      <p:sp>
        <p:nvSpPr>
          <p:cNvPr id="19" name="Rectangle 18"/>
          <p:cNvSpPr/>
          <p:nvPr/>
        </p:nvSpPr>
        <p:spPr>
          <a:xfrm>
            <a:off x="7358552" y="4722519"/>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[“stupidest”, “thing”, “heard”, “since”, “</a:t>
            </a:r>
            <a:r>
              <a:rPr lang="en-US" dirty="0" err="1">
                <a:latin typeface="Times New Roman" panose="02020603050405020304" pitchFamily="18" charset="0"/>
                <a:cs typeface="Times New Roman" panose="02020603050405020304" pitchFamily="18" charset="0"/>
              </a:rPr>
              <a:t>cesar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rene</a:t>
            </a:r>
            <a:r>
              <a:rPr lang="en-US" dirty="0">
                <a:latin typeface="Times New Roman" panose="02020603050405020304" pitchFamily="18" charset="0"/>
                <a:cs typeface="Times New Roman" panose="02020603050405020304" pitchFamily="18" charset="0"/>
              </a:rPr>
              <a:t>”]</a:t>
            </a:r>
          </a:p>
        </p:txBody>
      </p:sp>
      <p:cxnSp>
        <p:nvCxnSpPr>
          <p:cNvPr id="4" name="Straight Arrow Connector 3"/>
          <p:cNvCxnSpPr/>
          <p:nvPr/>
        </p:nvCxnSpPr>
        <p:spPr>
          <a:xfrm>
            <a:off x="9405162" y="3855986"/>
            <a:ext cx="0" cy="779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 name="Group 2"/>
          <p:cNvGrpSpPr/>
          <p:nvPr/>
        </p:nvGrpSpPr>
        <p:grpSpPr>
          <a:xfrm>
            <a:off x="1158091" y="2739765"/>
            <a:ext cx="5521426" cy="2743322"/>
            <a:chOff x="1158091" y="2945514"/>
            <a:chExt cx="5521426" cy="2743322"/>
          </a:xfrm>
        </p:grpSpPr>
        <p:grpSp>
          <p:nvGrpSpPr>
            <p:cNvPr id="2" name="Group 1"/>
            <p:cNvGrpSpPr/>
            <p:nvPr/>
          </p:nvGrpSpPr>
          <p:grpSpPr>
            <a:xfrm>
              <a:off x="1158091" y="2945514"/>
              <a:ext cx="5521426" cy="2100170"/>
              <a:chOff x="3422767" y="3096996"/>
              <a:chExt cx="5521426" cy="2100170"/>
            </a:xfrm>
          </p:grpSpPr>
          <p:sp>
            <p:nvSpPr>
              <p:cNvPr id="15" name="Rectangle 14"/>
              <p:cNvSpPr/>
              <p:nvPr/>
            </p:nvSpPr>
            <p:spPr>
              <a:xfrm>
                <a:off x="3422767" y="3096996"/>
                <a:ext cx="552142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Now that you have isolated your words, you can remove those that are useless, such as </a:t>
                </a:r>
                <a:r>
                  <a:rPr lang="en-US" i="1" dirty="0">
                    <a:latin typeface="Ubisoft Sans" panose="02000504030000020004" pitchFamily="2" charset="-78"/>
                    <a:cs typeface="Ubisoft Sans" panose="02000504030000020004" pitchFamily="2" charset="-78"/>
                  </a:rPr>
                  <a:t>you</a:t>
                </a:r>
                <a:r>
                  <a:rPr lang="en-US" dirty="0">
                    <a:latin typeface="Ubisoft Sans" panose="02000504030000020004" pitchFamily="2" charset="-78"/>
                    <a:cs typeface="Ubisoft Sans" panose="02000504030000020004" pitchFamily="2" charset="-78"/>
                  </a:rPr>
                  <a:t>, </a:t>
                </a:r>
                <a:r>
                  <a:rPr lang="en-US" i="1" dirty="0">
                    <a:latin typeface="Ubisoft Sans" panose="02000504030000020004" pitchFamily="2" charset="-78"/>
                    <a:cs typeface="Ubisoft Sans" panose="02000504030000020004" pitchFamily="2" charset="-78"/>
                  </a:rPr>
                  <a:t>I</a:t>
                </a:r>
                <a:r>
                  <a:rPr lang="en-US" dirty="0">
                    <a:latin typeface="Ubisoft Sans" panose="02000504030000020004" pitchFamily="2" charset="-78"/>
                    <a:cs typeface="Ubisoft Sans" panose="02000504030000020004" pitchFamily="2" charset="-78"/>
                  </a:rPr>
                  <a:t>, </a:t>
                </a:r>
                <a:r>
                  <a:rPr lang="en-US" i="1" dirty="0">
                    <a:latin typeface="Ubisoft Sans" panose="02000504030000020004" pitchFamily="2" charset="-78"/>
                    <a:cs typeface="Ubisoft Sans" panose="02000504030000020004" pitchFamily="2" charset="-78"/>
                  </a:rPr>
                  <a:t>the</a:t>
                </a:r>
                <a:r>
                  <a:rPr lang="en-US" dirty="0">
                    <a:latin typeface="Ubisoft Sans" panose="02000504030000020004" pitchFamily="2" charset="-78"/>
                    <a:cs typeface="Ubisoft Sans" panose="02000504030000020004" pitchFamily="2" charset="-78"/>
                  </a:rPr>
                  <a:t>, etc.</a:t>
                </a:r>
              </a:p>
            </p:txBody>
          </p:sp>
          <p:sp>
            <p:nvSpPr>
              <p:cNvPr id="16" name="Rectangle 15"/>
              <p:cNvSpPr/>
              <p:nvPr/>
            </p:nvSpPr>
            <p:spPr>
              <a:xfrm>
                <a:off x="3422767" y="4273836"/>
                <a:ext cx="552142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Two approaches exist for that: use a hard defined list of </a:t>
                </a:r>
                <a:r>
                  <a:rPr lang="en-US" dirty="0" err="1">
                    <a:latin typeface="Ubisoft Sans" panose="02000504030000020004" pitchFamily="2" charset="-78"/>
                    <a:cs typeface="Ubisoft Sans" panose="02000504030000020004" pitchFamily="2" charset="-78"/>
                  </a:rPr>
                  <a:t>stopwords</a:t>
                </a:r>
                <a:r>
                  <a:rPr lang="en-US" dirty="0">
                    <a:latin typeface="Ubisoft Sans" panose="02000504030000020004" pitchFamily="2" charset="-78"/>
                    <a:cs typeface="Ubisoft Sans" panose="02000504030000020004" pitchFamily="2" charset="-78"/>
                  </a:rPr>
                  <a:t> or rely on TF-IDF to identify useless words.</a:t>
                </a:r>
              </a:p>
            </p:txBody>
          </p:sp>
        </p:grpSp>
        <p:sp>
          <p:nvSpPr>
            <p:cNvPr id="20" name="Rectangle 19"/>
            <p:cNvSpPr/>
            <p:nvPr/>
          </p:nvSpPr>
          <p:spPr>
            <a:xfrm>
              <a:off x="1158091" y="5319504"/>
              <a:ext cx="5521426" cy="36933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You can, of course, mix the two methods!</a:t>
              </a:r>
            </a:p>
          </p:txBody>
        </p:sp>
      </p:grpSp>
    </p:spTree>
    <p:extLst>
      <p:ext uri="{BB962C8B-B14F-4D97-AF65-F5344CB8AC3E}">
        <p14:creationId xmlns:p14="http://schemas.microsoft.com/office/powerpoint/2010/main" val="9235916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158091" y="1658032"/>
            <a:ext cx="9867898"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6. N-gram creation</a:t>
            </a:r>
            <a:endParaRPr lang="fr-FR" sz="3600" b="1" dirty="0">
              <a:latin typeface="Ubisoft Sans" panose="02000504030000020004" pitchFamily="2" charset="-78"/>
              <a:cs typeface="Ubisoft Sans" panose="02000504030000020004" pitchFamily="2" charset="-78"/>
            </a:endParaRPr>
          </a:p>
        </p:txBody>
      </p:sp>
      <p:grpSp>
        <p:nvGrpSpPr>
          <p:cNvPr id="2" name="Group 1"/>
          <p:cNvGrpSpPr/>
          <p:nvPr/>
        </p:nvGrpSpPr>
        <p:grpSpPr>
          <a:xfrm>
            <a:off x="1158091" y="2997111"/>
            <a:ext cx="5521426" cy="2812977"/>
            <a:chOff x="3422767" y="3096996"/>
            <a:chExt cx="5521426" cy="2812977"/>
          </a:xfrm>
        </p:grpSpPr>
        <p:sp>
          <p:nvSpPr>
            <p:cNvPr id="15" name="Rectangle 14"/>
            <p:cNvSpPr/>
            <p:nvPr/>
          </p:nvSpPr>
          <p:spPr>
            <a:xfrm>
              <a:off x="3422767" y="3096996"/>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N-gram creation is the combination of words that often occur together into a single word, usually represented like </a:t>
              </a:r>
              <a:r>
                <a:rPr lang="en-US" i="1" dirty="0">
                  <a:latin typeface="Ubisoft Sans" panose="02000504030000020004" pitchFamily="2" charset="-78"/>
                  <a:cs typeface="Ubisoft Sans" panose="02000504030000020004" pitchFamily="2" charset="-78"/>
                </a:rPr>
                <a:t>word1_word2_word3</a:t>
              </a:r>
              <a:r>
                <a:rPr lang="en-US" dirty="0">
                  <a:latin typeface="Ubisoft Sans" panose="02000504030000020004" pitchFamily="2" charset="-78"/>
                  <a:cs typeface="Ubisoft Sans" panose="02000504030000020004" pitchFamily="2" charset="-78"/>
                </a:rPr>
                <a:t>. A good example would be </a:t>
              </a:r>
              <a:r>
                <a:rPr lang="en-US" i="1" dirty="0" err="1">
                  <a:latin typeface="Ubisoft Sans" panose="02000504030000020004" pitchFamily="2" charset="-78"/>
                  <a:cs typeface="Ubisoft Sans" panose="02000504030000020004" pitchFamily="2" charset="-78"/>
                </a:rPr>
                <a:t>New_York_City</a:t>
              </a:r>
              <a:r>
                <a:rPr lang="en-US" dirty="0">
                  <a:latin typeface="Ubisoft Sans" panose="02000504030000020004" pitchFamily="2" charset="-78"/>
                  <a:cs typeface="Ubisoft Sans" panose="02000504030000020004" pitchFamily="2" charset="-78"/>
                </a:rPr>
                <a:t>.</a:t>
              </a:r>
            </a:p>
          </p:txBody>
        </p:sp>
        <p:sp>
          <p:nvSpPr>
            <p:cNvPr id="16" name="Rectangle 15"/>
            <p:cNvSpPr/>
            <p:nvPr/>
          </p:nvSpPr>
          <p:spPr>
            <a:xfrm>
              <a:off x="3422767" y="4709644"/>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You can either do this by creating a hard list of n-grams or relying on frequentist methods, such as those </a:t>
              </a:r>
              <a:r>
                <a:rPr lang="en-US" dirty="0">
                  <a:latin typeface="Ubisoft Sans" panose="02000504030000020004" pitchFamily="2" charset="-78"/>
                  <a:cs typeface="Ubisoft Sans" panose="02000504030000020004" pitchFamily="2" charset="-78"/>
                  <a:hlinkClick r:id="rId6"/>
                </a:rPr>
                <a:t>implemented in </a:t>
              </a:r>
              <a:r>
                <a:rPr lang="en-US" dirty="0" err="1">
                  <a:latin typeface="Ubisoft Sans" panose="02000504030000020004" pitchFamily="2" charset="-78"/>
                  <a:cs typeface="Ubisoft Sans" panose="02000504030000020004" pitchFamily="2" charset="-78"/>
                  <a:hlinkClick r:id="rId6"/>
                </a:rPr>
                <a:t>gensim</a:t>
              </a:r>
              <a:r>
                <a:rPr lang="en-US" dirty="0">
                  <a:latin typeface="Ubisoft Sans" panose="02000504030000020004" pitchFamily="2" charset="-78"/>
                  <a:cs typeface="Ubisoft Sans" panose="02000504030000020004" pitchFamily="2" charset="-78"/>
                </a:rPr>
                <a:t>. Try to avoid the first one in the case of a large dataset.</a:t>
              </a:r>
            </a:p>
          </p:txBody>
        </p:sp>
      </p:grpSp>
      <p:sp>
        <p:nvSpPr>
          <p:cNvPr id="18" name="Rectangle 17"/>
          <p:cNvSpPr/>
          <p:nvPr/>
        </p:nvSpPr>
        <p:spPr>
          <a:xfrm>
            <a:off x="7358552" y="3039607"/>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[“stupidest”, “thing”, “heard”, “since”, “</a:t>
            </a:r>
            <a:r>
              <a:rPr lang="en-US" dirty="0" err="1">
                <a:latin typeface="Times New Roman" panose="02020603050405020304" pitchFamily="18" charset="0"/>
                <a:cs typeface="Times New Roman" panose="02020603050405020304" pitchFamily="18" charset="0"/>
              </a:rPr>
              <a:t>cesar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rene</a:t>
            </a:r>
            <a:r>
              <a:rPr lang="en-US" dirty="0">
                <a:latin typeface="Times New Roman" panose="02020603050405020304" pitchFamily="18" charset="0"/>
                <a:cs typeface="Times New Roman" panose="02020603050405020304" pitchFamily="18" charset="0"/>
              </a:rPr>
              <a:t>”]</a:t>
            </a:r>
          </a:p>
        </p:txBody>
      </p:sp>
      <p:sp>
        <p:nvSpPr>
          <p:cNvPr id="19" name="Rectangle 18"/>
          <p:cNvSpPr/>
          <p:nvPr/>
        </p:nvSpPr>
        <p:spPr>
          <a:xfrm>
            <a:off x="7358552" y="4722519"/>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[“stupidest”, “thing”, “heard”, “since”, “</a:t>
            </a:r>
            <a:r>
              <a:rPr lang="en-US" dirty="0" err="1">
                <a:latin typeface="Times New Roman" panose="02020603050405020304" pitchFamily="18" charset="0"/>
                <a:cs typeface="Times New Roman" panose="02020603050405020304" pitchFamily="18" charset="0"/>
              </a:rPr>
              <a:t>cesar_rene</a:t>
            </a:r>
            <a:r>
              <a:rPr lang="en-US" dirty="0">
                <a:latin typeface="Times New Roman" panose="02020603050405020304" pitchFamily="18" charset="0"/>
                <a:cs typeface="Times New Roman" panose="02020603050405020304" pitchFamily="18" charset="0"/>
              </a:rPr>
              <a:t>”]</a:t>
            </a:r>
          </a:p>
        </p:txBody>
      </p:sp>
      <p:cxnSp>
        <p:nvCxnSpPr>
          <p:cNvPr id="4" name="Straight Arrow Connector 3"/>
          <p:cNvCxnSpPr/>
          <p:nvPr/>
        </p:nvCxnSpPr>
        <p:spPr>
          <a:xfrm>
            <a:off x="9405162" y="3855986"/>
            <a:ext cx="0" cy="779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37033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158091" y="1658032"/>
            <a:ext cx="9867898"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7. Stemming / Lemmatization</a:t>
            </a:r>
            <a:endParaRPr lang="fr-FR" sz="3600" b="1" dirty="0">
              <a:latin typeface="Ubisoft Sans" panose="02000504030000020004" pitchFamily="2" charset="-78"/>
              <a:cs typeface="Ubisoft Sans" panose="02000504030000020004" pitchFamily="2" charset="-78"/>
            </a:endParaRPr>
          </a:p>
        </p:txBody>
      </p:sp>
      <p:grpSp>
        <p:nvGrpSpPr>
          <p:cNvPr id="2" name="Group 1"/>
          <p:cNvGrpSpPr/>
          <p:nvPr/>
        </p:nvGrpSpPr>
        <p:grpSpPr>
          <a:xfrm>
            <a:off x="1158091" y="2885811"/>
            <a:ext cx="5521426" cy="3089976"/>
            <a:chOff x="3422767" y="3096996"/>
            <a:chExt cx="5521426" cy="3089976"/>
          </a:xfrm>
        </p:grpSpPr>
        <p:sp>
          <p:nvSpPr>
            <p:cNvPr id="15" name="Rectangle 14"/>
            <p:cNvSpPr/>
            <p:nvPr/>
          </p:nvSpPr>
          <p:spPr>
            <a:xfrm>
              <a:off x="3422767" y="3096996"/>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In the case of Topic Modeling, you don’t want to “count” running and run separately. Instead, you’d like to aggregate all words related to a same idea under a same word.</a:t>
              </a:r>
            </a:p>
          </p:txBody>
        </p:sp>
        <p:sp>
          <p:nvSpPr>
            <p:cNvPr id="16" name="Rectangle 15"/>
            <p:cNvSpPr/>
            <p:nvPr/>
          </p:nvSpPr>
          <p:spPr>
            <a:xfrm>
              <a:off x="3422767" y="4709644"/>
              <a:ext cx="5521426" cy="1477328"/>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Stemming cuts words to their minimal root. Lemmatization on the other hand is a bit more complex and regroup words under a common lexical entry that is more representative than the root of the word.</a:t>
              </a:r>
            </a:p>
          </p:txBody>
        </p:sp>
      </p:grpSp>
      <p:sp>
        <p:nvSpPr>
          <p:cNvPr id="18" name="Rectangle 17"/>
          <p:cNvSpPr/>
          <p:nvPr/>
        </p:nvSpPr>
        <p:spPr>
          <a:xfrm>
            <a:off x="7358552" y="3039607"/>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[“stupidest”, “thing”, “heard”, “since”, “</a:t>
            </a:r>
            <a:r>
              <a:rPr lang="en-US" dirty="0" err="1">
                <a:latin typeface="Times New Roman" panose="02020603050405020304" pitchFamily="18" charset="0"/>
                <a:cs typeface="Times New Roman" panose="02020603050405020304" pitchFamily="18" charset="0"/>
              </a:rPr>
              <a:t>cesar_rene</a:t>
            </a:r>
            <a:r>
              <a:rPr lang="en-US" dirty="0">
                <a:latin typeface="Times New Roman" panose="02020603050405020304" pitchFamily="18" charset="0"/>
                <a:cs typeface="Times New Roman" panose="02020603050405020304" pitchFamily="18" charset="0"/>
              </a:rPr>
              <a:t>”]</a:t>
            </a:r>
          </a:p>
        </p:txBody>
      </p:sp>
      <p:sp>
        <p:nvSpPr>
          <p:cNvPr id="19" name="Rectangle 18"/>
          <p:cNvSpPr/>
          <p:nvPr/>
        </p:nvSpPr>
        <p:spPr>
          <a:xfrm>
            <a:off x="7358552" y="4722519"/>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[“stupid”, “thing”, “hear”, “since”, “</a:t>
            </a:r>
            <a:r>
              <a:rPr lang="en-US" dirty="0" err="1">
                <a:latin typeface="Times New Roman" panose="02020603050405020304" pitchFamily="18" charset="0"/>
                <a:cs typeface="Times New Roman" panose="02020603050405020304" pitchFamily="18" charset="0"/>
              </a:rPr>
              <a:t>cesar_rene</a:t>
            </a:r>
            <a:r>
              <a:rPr lang="en-US" dirty="0">
                <a:latin typeface="Times New Roman" panose="02020603050405020304" pitchFamily="18" charset="0"/>
                <a:cs typeface="Times New Roman" panose="02020603050405020304" pitchFamily="18" charset="0"/>
              </a:rPr>
              <a:t>”]</a:t>
            </a:r>
          </a:p>
        </p:txBody>
      </p:sp>
      <p:cxnSp>
        <p:nvCxnSpPr>
          <p:cNvPr id="4" name="Straight Arrow Connector 3"/>
          <p:cNvCxnSpPr/>
          <p:nvPr/>
        </p:nvCxnSpPr>
        <p:spPr>
          <a:xfrm>
            <a:off x="9405162" y="3855986"/>
            <a:ext cx="0" cy="779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281864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158091" y="1658032"/>
            <a:ext cx="9867898"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8. Part-of-speech tagging</a:t>
            </a:r>
            <a:endParaRPr lang="fr-FR" sz="3600" b="1" dirty="0">
              <a:latin typeface="Ubisoft Sans" panose="02000504030000020004" pitchFamily="2" charset="-78"/>
              <a:cs typeface="Ubisoft Sans" panose="02000504030000020004" pitchFamily="2" charset="-78"/>
            </a:endParaRPr>
          </a:p>
        </p:txBody>
      </p:sp>
      <p:grpSp>
        <p:nvGrpSpPr>
          <p:cNvPr id="2" name="Group 1"/>
          <p:cNvGrpSpPr/>
          <p:nvPr/>
        </p:nvGrpSpPr>
        <p:grpSpPr>
          <a:xfrm>
            <a:off x="1158091" y="2997111"/>
            <a:ext cx="5521426" cy="2535978"/>
            <a:chOff x="3422767" y="3096996"/>
            <a:chExt cx="5521426" cy="2535978"/>
          </a:xfrm>
        </p:grpSpPr>
        <p:sp>
          <p:nvSpPr>
            <p:cNvPr id="15" name="Rectangle 14"/>
            <p:cNvSpPr/>
            <p:nvPr/>
          </p:nvSpPr>
          <p:spPr>
            <a:xfrm>
              <a:off x="3422767" y="3096996"/>
              <a:ext cx="552142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Part-of-speech tagging is the identification of a word role in a sentence, such as </a:t>
              </a:r>
              <a:r>
                <a:rPr lang="en-US" i="1" dirty="0">
                  <a:latin typeface="Ubisoft Sans" panose="02000504030000020004" pitchFamily="2" charset="-78"/>
                  <a:cs typeface="Ubisoft Sans" panose="02000504030000020004" pitchFamily="2" charset="-78"/>
                </a:rPr>
                <a:t>noun</a:t>
              </a:r>
              <a:r>
                <a:rPr lang="en-US" dirty="0">
                  <a:latin typeface="Ubisoft Sans" panose="02000504030000020004" pitchFamily="2" charset="-78"/>
                  <a:cs typeface="Ubisoft Sans" panose="02000504030000020004" pitchFamily="2" charset="-78"/>
                </a:rPr>
                <a:t>, </a:t>
              </a:r>
              <a:r>
                <a:rPr lang="en-US" i="1" dirty="0">
                  <a:latin typeface="Ubisoft Sans" panose="02000504030000020004" pitchFamily="2" charset="-78"/>
                  <a:cs typeface="Ubisoft Sans" panose="02000504030000020004" pitchFamily="2" charset="-78"/>
                </a:rPr>
                <a:t>adjective</a:t>
              </a:r>
              <a:r>
                <a:rPr lang="en-US" dirty="0">
                  <a:latin typeface="Ubisoft Sans" panose="02000504030000020004" pitchFamily="2" charset="-78"/>
                  <a:cs typeface="Ubisoft Sans" panose="02000504030000020004" pitchFamily="2" charset="-78"/>
                </a:rPr>
                <a:t> or </a:t>
              </a:r>
              <a:r>
                <a:rPr lang="en-US" i="1" dirty="0">
                  <a:latin typeface="Ubisoft Sans" panose="02000504030000020004" pitchFamily="2" charset="-78"/>
                  <a:cs typeface="Ubisoft Sans" panose="02000504030000020004" pitchFamily="2" charset="-78"/>
                </a:rPr>
                <a:t>verb</a:t>
              </a:r>
              <a:r>
                <a:rPr lang="en-US" dirty="0">
                  <a:latin typeface="Ubisoft Sans" panose="02000504030000020004" pitchFamily="2" charset="-78"/>
                  <a:cs typeface="Ubisoft Sans" panose="02000504030000020004" pitchFamily="2" charset="-78"/>
                </a:rPr>
                <a:t>.</a:t>
              </a:r>
            </a:p>
          </p:txBody>
        </p:sp>
        <p:sp>
          <p:nvSpPr>
            <p:cNvPr id="16" name="Rectangle 15"/>
            <p:cNvSpPr/>
            <p:nvPr/>
          </p:nvSpPr>
          <p:spPr>
            <a:xfrm>
              <a:off x="3422767" y="4709644"/>
              <a:ext cx="5521426"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This is generally done at the same time than the stemming / lemmatization step since identifying the role of a word needs its complete form.</a:t>
              </a:r>
            </a:p>
          </p:txBody>
        </p:sp>
      </p:grpSp>
      <p:sp>
        <p:nvSpPr>
          <p:cNvPr id="18" name="Rectangle 17"/>
          <p:cNvSpPr/>
          <p:nvPr/>
        </p:nvSpPr>
        <p:spPr>
          <a:xfrm>
            <a:off x="7358552" y="3039607"/>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[“stupidest”, “thing”, “heard”, “since”, “</a:t>
            </a:r>
            <a:r>
              <a:rPr lang="en-US" dirty="0" err="1">
                <a:latin typeface="Times New Roman" panose="02020603050405020304" pitchFamily="18" charset="0"/>
                <a:cs typeface="Times New Roman" panose="02020603050405020304" pitchFamily="18" charset="0"/>
              </a:rPr>
              <a:t>cesar_rene</a:t>
            </a:r>
            <a:r>
              <a:rPr lang="en-US" dirty="0">
                <a:latin typeface="Times New Roman" panose="02020603050405020304" pitchFamily="18" charset="0"/>
                <a:cs typeface="Times New Roman" panose="02020603050405020304" pitchFamily="18" charset="0"/>
              </a:rPr>
              <a:t>”]</a:t>
            </a:r>
          </a:p>
        </p:txBody>
      </p:sp>
      <p:sp>
        <p:nvSpPr>
          <p:cNvPr id="19" name="Rectangle 18"/>
          <p:cNvSpPr/>
          <p:nvPr/>
        </p:nvSpPr>
        <p:spPr>
          <a:xfrm>
            <a:off x="7358552" y="4722519"/>
            <a:ext cx="4093220"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[“stupid (</a:t>
            </a:r>
            <a:r>
              <a:rPr lang="en-US" dirty="0" err="1">
                <a:latin typeface="Times New Roman" panose="02020603050405020304" pitchFamily="18" charset="0"/>
                <a:cs typeface="Times New Roman" panose="02020603050405020304" pitchFamily="18" charset="0"/>
              </a:rPr>
              <a:t>adj</a:t>
            </a:r>
            <a:r>
              <a:rPr lang="en-US" dirty="0">
                <a:latin typeface="Times New Roman" panose="02020603050405020304" pitchFamily="18" charset="0"/>
                <a:cs typeface="Times New Roman" panose="02020603050405020304" pitchFamily="18" charset="0"/>
              </a:rPr>
              <a:t>)”, “thing (noun)”, “heard (verb)”, “since (</a:t>
            </a:r>
            <a:r>
              <a:rPr lang="en-US" dirty="0" err="1">
                <a:latin typeface="Times New Roman" panose="02020603050405020304" pitchFamily="18" charset="0"/>
                <a:cs typeface="Times New Roman" panose="02020603050405020304" pitchFamily="18" charset="0"/>
              </a:rPr>
              <a:t>adv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cesar_rene</a:t>
            </a:r>
            <a:r>
              <a:rPr lang="en-US" dirty="0">
                <a:latin typeface="Times New Roman" panose="02020603050405020304" pitchFamily="18" charset="0"/>
                <a:cs typeface="Times New Roman" panose="02020603050405020304" pitchFamily="18" charset="0"/>
              </a:rPr>
              <a:t> (noun)”]</a:t>
            </a:r>
          </a:p>
        </p:txBody>
      </p:sp>
      <p:cxnSp>
        <p:nvCxnSpPr>
          <p:cNvPr id="4" name="Straight Arrow Connector 3"/>
          <p:cNvCxnSpPr/>
          <p:nvPr/>
        </p:nvCxnSpPr>
        <p:spPr>
          <a:xfrm>
            <a:off x="9405162" y="3855986"/>
            <a:ext cx="0" cy="779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80833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509" r="8509" b="80776"/>
          <a:stretch/>
        </p:blipFill>
        <p:spPr>
          <a:xfrm>
            <a:off x="-3960" y="-1"/>
            <a:ext cx="12195960" cy="1320800"/>
          </a:xfrm>
          <a:prstGeom prst="rect">
            <a:avLst/>
          </a:prstGeom>
        </p:spPr>
      </p:pic>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13207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58091" y="337233"/>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PIPELINE</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158091" y="1658032"/>
            <a:ext cx="9867898" cy="646331"/>
          </a:xfrm>
          <a:prstGeom prst="rect">
            <a:avLst/>
          </a:prstGeom>
        </p:spPr>
        <p:txBody>
          <a:bodyPr wrap="square">
            <a:spAutoFit/>
          </a:bodyPr>
          <a:lstStyle/>
          <a:p>
            <a:pPr algn="ctr"/>
            <a:r>
              <a:rPr lang="en-US" sz="3600" b="1" i="1" dirty="0">
                <a:latin typeface="Ubisoft Sans" panose="02000504030000020004" pitchFamily="2" charset="-78"/>
                <a:cs typeface="Ubisoft Sans" panose="02000504030000020004" pitchFamily="2" charset="-78"/>
              </a:rPr>
              <a:t>Bonus: BERT preprocessing</a:t>
            </a:r>
            <a:endParaRPr lang="fr-FR" sz="3600" b="1" i="1" dirty="0">
              <a:latin typeface="Ubisoft Sans" panose="02000504030000020004" pitchFamily="2" charset="-78"/>
              <a:cs typeface="Ubisoft Sans" panose="02000504030000020004" pitchFamily="2" charset="-78"/>
            </a:endParaRPr>
          </a:p>
        </p:txBody>
      </p:sp>
      <p:grpSp>
        <p:nvGrpSpPr>
          <p:cNvPr id="2" name="Group 1"/>
          <p:cNvGrpSpPr/>
          <p:nvPr/>
        </p:nvGrpSpPr>
        <p:grpSpPr>
          <a:xfrm>
            <a:off x="1158091" y="2997111"/>
            <a:ext cx="5521426" cy="2812977"/>
            <a:chOff x="3422767" y="3096996"/>
            <a:chExt cx="5521426" cy="2812977"/>
          </a:xfrm>
        </p:grpSpPr>
        <p:sp>
          <p:nvSpPr>
            <p:cNvPr id="15" name="Rectangle 14"/>
            <p:cNvSpPr/>
            <p:nvPr/>
          </p:nvSpPr>
          <p:spPr>
            <a:xfrm>
              <a:off x="3422767" y="3096996"/>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BERT preprocessing (which isn’t dedicated to Topic Modeling) have a quite different approach that is specific to the end task it tries to solve and the underlying algorithm.</a:t>
              </a:r>
            </a:p>
          </p:txBody>
        </p:sp>
        <p:sp>
          <p:nvSpPr>
            <p:cNvPr id="16" name="Rectangle 15"/>
            <p:cNvSpPr/>
            <p:nvPr/>
          </p:nvSpPr>
          <p:spPr>
            <a:xfrm>
              <a:off x="3422767" y="4709644"/>
              <a:ext cx="5521426"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As you can see, some of the steps we applied on our Topic Modeling pipeline were reused here and new steps have also been introduced (token creation for instance).</a:t>
              </a:r>
            </a:p>
          </p:txBody>
        </p:sp>
      </p:grpSp>
      <p:sp>
        <p:nvSpPr>
          <p:cNvPr id="17" name="TextBox 16"/>
          <p:cNvSpPr txBox="1"/>
          <p:nvPr/>
        </p:nvSpPr>
        <p:spPr>
          <a:xfrm>
            <a:off x="7633949" y="5877501"/>
            <a:ext cx="3744135" cy="276999"/>
          </a:xfrm>
          <a:prstGeom prst="rect">
            <a:avLst/>
          </a:prstGeom>
          <a:noFill/>
        </p:spPr>
        <p:txBody>
          <a:bodyPr wrap="square" rtlCol="0">
            <a:spAutoFit/>
          </a:bodyPr>
          <a:lstStyle/>
          <a:p>
            <a:pPr algn="ctr"/>
            <a:r>
              <a:rPr lang="fr-FR" sz="1200" i="1" dirty="0" err="1">
                <a:latin typeface="Ubisoft Sans" panose="02000504030000020004" pitchFamily="2" charset="-78"/>
                <a:cs typeface="Ubisoft Sans" panose="02000504030000020004" pitchFamily="2" charset="-78"/>
              </a:rPr>
              <a:t>Example</a:t>
            </a:r>
            <a:r>
              <a:rPr lang="fr-FR" sz="1200" i="1" dirty="0">
                <a:latin typeface="Ubisoft Sans" panose="02000504030000020004" pitchFamily="2" charset="-78"/>
                <a:cs typeface="Ubisoft Sans" panose="02000504030000020004" pitchFamily="2" charset="-78"/>
              </a:rPr>
              <a:t> of BERT </a:t>
            </a:r>
            <a:r>
              <a:rPr lang="fr-FR" sz="1200" i="1" dirty="0" err="1">
                <a:latin typeface="Ubisoft Sans" panose="02000504030000020004" pitchFamily="2" charset="-78"/>
                <a:cs typeface="Ubisoft Sans" panose="02000504030000020004" pitchFamily="2" charset="-78"/>
              </a:rPr>
              <a:t>preprocessing</a:t>
            </a:r>
            <a:endParaRPr lang="fr-FR" sz="1200" i="1" dirty="0">
              <a:latin typeface="Ubisoft Sans" panose="02000504030000020004" pitchFamily="2" charset="-78"/>
              <a:cs typeface="Ubisoft Sans" panose="02000504030000020004" pitchFamily="2" charset="-78"/>
            </a:endParaRPr>
          </a:p>
        </p:txBody>
      </p:sp>
      <p:sp>
        <p:nvSpPr>
          <p:cNvPr id="18" name="Rectangle 17"/>
          <p:cNvSpPr/>
          <p:nvPr/>
        </p:nvSpPr>
        <p:spPr>
          <a:xfrm>
            <a:off x="7358552" y="3039607"/>
            <a:ext cx="409322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&amp;amp23 That\x25s like the stupidest thing I\x25ve heard since 2012, @César René.</a:t>
            </a:r>
          </a:p>
        </p:txBody>
      </p:sp>
      <p:sp>
        <p:nvSpPr>
          <p:cNvPr id="19" name="Rectangle 18"/>
          <p:cNvSpPr/>
          <p:nvPr/>
        </p:nvSpPr>
        <p:spPr>
          <a:xfrm>
            <a:off x="7358552" y="4722519"/>
            <a:ext cx="4093220"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[“[CLS]”, “That’s”, “like”, “the”, “stupidest”, “[MASK]”, “I’ve”, “heard”, “since”, “[MASK]”, “@</a:t>
            </a:r>
            <a:r>
              <a:rPr lang="en-US" dirty="0" err="1">
                <a:latin typeface="Times New Roman" panose="02020603050405020304" pitchFamily="18" charset="0"/>
                <a:cs typeface="Times New Roman" panose="02020603050405020304" pitchFamily="18" charset="0"/>
              </a:rPr>
              <a:t>César_rené</a:t>
            </a:r>
            <a:r>
              <a:rPr lang="en-US" dirty="0">
                <a:latin typeface="Times New Roman" panose="02020603050405020304" pitchFamily="18" charset="0"/>
                <a:cs typeface="Times New Roman" panose="02020603050405020304" pitchFamily="18" charset="0"/>
              </a:rPr>
              <a:t>”, “[SEP]”]</a:t>
            </a:r>
          </a:p>
        </p:txBody>
      </p:sp>
      <p:cxnSp>
        <p:nvCxnSpPr>
          <p:cNvPr id="4" name="Straight Arrow Connector 3"/>
          <p:cNvCxnSpPr/>
          <p:nvPr/>
        </p:nvCxnSpPr>
        <p:spPr>
          <a:xfrm>
            <a:off x="9405162" y="3855986"/>
            <a:ext cx="0" cy="779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229226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8509" r="8509"/>
          <a:stretch/>
        </p:blipFill>
        <p:spPr>
          <a:xfrm>
            <a:off x="0" y="-12700"/>
            <a:ext cx="12192000" cy="6870700"/>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Section key </a:t>
            </a:r>
            <a:r>
              <a:rPr lang="fr-FR" sz="3600" b="1" dirty="0" err="1">
                <a:solidFill>
                  <a:schemeClr val="bg1"/>
                </a:solidFill>
                <a:latin typeface="Ubisoft Sans" pitchFamily="50" charset="0"/>
              </a:rPr>
              <a:t>takeaways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3" name="Rectangle 12"/>
          <p:cNvSpPr/>
          <p:nvPr/>
        </p:nvSpPr>
        <p:spPr>
          <a:xfrm>
            <a:off x="2786743" y="1769202"/>
            <a:ext cx="6618514" cy="646331"/>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Working with texts (or any ordered sequence of meaningful symbols) require to use specific preprocessing steps.</a:t>
            </a:r>
          </a:p>
        </p:txBody>
      </p:sp>
      <p:sp>
        <p:nvSpPr>
          <p:cNvPr id="14" name="Rectangle 13"/>
          <p:cNvSpPr/>
          <p:nvPr/>
        </p:nvSpPr>
        <p:spPr>
          <a:xfrm>
            <a:off x="2786743" y="2999526"/>
            <a:ext cx="6618514" cy="1477328"/>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Those steps are tightly tied to the dataset your are using and the final task you are undertaking; developing your own NLP preprocessing package aggregating all the preprocessing steps you’ve created will ease reusing them from a project to another.</a:t>
            </a:r>
          </a:p>
        </p:txBody>
      </p:sp>
      <p:sp>
        <p:nvSpPr>
          <p:cNvPr id="15" name="Rectangle 14"/>
          <p:cNvSpPr/>
          <p:nvPr/>
        </p:nvSpPr>
        <p:spPr>
          <a:xfrm>
            <a:off x="2786743" y="4792454"/>
            <a:ext cx="6618514" cy="1138773"/>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Preprocessing steps are also linked to the algorithm you chose (BERT has some specific preprocessing for instance) and the level of interpretability that you aim. </a:t>
            </a:r>
            <a:r>
              <a:rPr lang="en-US" sz="1400" i="1" dirty="0">
                <a:solidFill>
                  <a:schemeClr val="bg1"/>
                </a:solidFill>
                <a:latin typeface="Ubisoft Sans" panose="02000504030000020004" pitchFamily="2" charset="-78"/>
                <a:cs typeface="Ubisoft Sans" panose="02000504030000020004" pitchFamily="2" charset="-78"/>
              </a:rPr>
              <a:t>Just my two cents, the higher is usually the better, you should run away from black boxes.</a:t>
            </a:r>
            <a:endParaRPr lang="en-US" i="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309316112"/>
      </p:ext>
    </p:extLst>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191997" cy="6857998"/>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2" y="1"/>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cNvSpPr txBox="1">
            <a:spLocks noGrp="1"/>
          </p:cNvSpPr>
          <p:nvPr>
            <p:ph type="title"/>
          </p:nvPr>
        </p:nvSpPr>
        <p:spPr>
          <a:xfrm>
            <a:off x="279167" y="1190879"/>
            <a:ext cx="11633667" cy="4476244"/>
          </a:xfrm>
          <a:prstGeom prst="rect">
            <a:avLst/>
          </a:prstGeom>
        </p:spPr>
        <p:txBody>
          <a:bodyPr/>
          <a:lstStyle/>
          <a:p>
            <a:r>
              <a:rPr lang="fr-FR" sz="1600" b="1" dirty="0">
                <a:solidFill>
                  <a:schemeClr val="bg1"/>
                </a:solidFill>
                <a:latin typeface="Ubisoft Sans" pitchFamily="50" charset="0"/>
              </a:rPr>
              <a:t>PART 5</a:t>
            </a:r>
            <a:br>
              <a:rPr lang="fr-FR" sz="2667" b="1" dirty="0">
                <a:solidFill>
                  <a:schemeClr val="bg1"/>
                </a:solidFill>
                <a:latin typeface="Ubisoft Sans" pitchFamily="50" charset="0"/>
              </a:rPr>
            </a:br>
            <a:r>
              <a:rPr lang="fr-FR" sz="3600" b="1" dirty="0">
                <a:solidFill>
                  <a:schemeClr val="bg1"/>
                </a:solidFill>
                <a:latin typeface="Ubisoft Sans" pitchFamily="50" charset="0"/>
              </a:rPr>
              <a:t>VISUALIZATION</a:t>
            </a:r>
            <a:endParaRPr sz="3600" b="1" dirty="0">
              <a:solidFill>
                <a:schemeClr val="bg1"/>
              </a:solidFill>
              <a:latin typeface="Ubisoft Sans" pitchFamily="50" charset="0"/>
            </a:endParaRPr>
          </a:p>
        </p:txBody>
      </p:sp>
    </p:spTree>
    <p:extLst>
      <p:ext uri="{BB962C8B-B14F-4D97-AF65-F5344CB8AC3E}">
        <p14:creationId xmlns:p14="http://schemas.microsoft.com/office/powerpoint/2010/main" val="27352905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80975" y="343584"/>
            <a:ext cx="11830050" cy="646331"/>
          </a:xfrm>
          <a:prstGeom prst="rect">
            <a:avLst/>
          </a:prstGeom>
          <a:noFill/>
        </p:spPr>
        <p:txBody>
          <a:bodyPr wrap="square" rtlCol="0">
            <a:spAutoFit/>
          </a:bodyPr>
          <a:lstStyle/>
          <a:p>
            <a:pPr algn="ctr"/>
            <a:r>
              <a:rPr lang="fr-FR" sz="3600" b="1" dirty="0">
                <a:solidFill>
                  <a:schemeClr val="bg1"/>
                </a:solidFill>
                <a:latin typeface="Ubisoft Sans" pitchFamily="50" charset="0"/>
              </a:rPr>
              <a:t>WHAT DOES A TYPICAL NLP PROJECT LOOK LIKE?</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LP  Learning Series: Part 1 - Text Preprocessing Methods for Deep Le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416" y="1687479"/>
            <a:ext cx="10049168" cy="417512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952750" y="5955263"/>
            <a:ext cx="6286500" cy="307777"/>
          </a:xfrm>
          <a:prstGeom prst="rect">
            <a:avLst/>
          </a:prstGeom>
          <a:noFill/>
        </p:spPr>
        <p:txBody>
          <a:bodyPr wrap="square" rtlCol="0">
            <a:spAutoFit/>
          </a:bodyPr>
          <a:lstStyle/>
          <a:p>
            <a:pPr algn="ctr"/>
            <a:r>
              <a:rPr lang="fr-FR" sz="1400" i="1" dirty="0">
                <a:latin typeface="Ubisoft Sans" panose="02000504030000020004" pitchFamily="2" charset="-78"/>
                <a:cs typeface="Ubisoft Sans" panose="02000504030000020004" pitchFamily="2" charset="-78"/>
                <a:hlinkClick r:id="rId7"/>
              </a:rPr>
              <a:t>https://mlwhiz.com/blog/2019/01/17/deeplearning_nlp_preprocess/</a:t>
            </a:r>
            <a:endParaRPr lang="fr-FR" sz="14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41281664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496389" y="343584"/>
            <a:ext cx="11199222" cy="646331"/>
          </a:xfrm>
          <a:prstGeom prst="rect">
            <a:avLst/>
          </a:prstGeom>
          <a:noFill/>
        </p:spPr>
        <p:txBody>
          <a:bodyPr wrap="square" rtlCol="0">
            <a:spAutoFit/>
          </a:bodyPr>
          <a:lstStyle/>
          <a:p>
            <a:pPr algn="ctr"/>
            <a:r>
              <a:rPr lang="fr-FR" sz="3600" b="1" dirty="0">
                <a:solidFill>
                  <a:schemeClr val="bg1"/>
                </a:solidFill>
                <a:latin typeface="Ubisoft Sans" pitchFamily="50" charset="0"/>
              </a:rPr>
              <a:t>IMPORTANCE OF DATA VISUALIZATION IN NLP</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3559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473234" y="2087148"/>
            <a:ext cx="7245532" cy="1477328"/>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Data visualization is important in </a:t>
            </a:r>
            <a:r>
              <a:rPr lang="en-US" b="1" i="1" dirty="0">
                <a:latin typeface="Ubisoft Sans" panose="02000504030000020004" pitchFamily="2" charset="-78"/>
                <a:cs typeface="Ubisoft Sans" panose="02000504030000020004" pitchFamily="2" charset="-78"/>
              </a:rPr>
              <a:t>ALL</a:t>
            </a:r>
            <a:r>
              <a:rPr lang="en-US" dirty="0">
                <a:latin typeface="Ubisoft Sans" panose="02000504030000020004" pitchFamily="2" charset="-78"/>
                <a:cs typeface="Ubisoft Sans" panose="02000504030000020004" pitchFamily="2" charset="-78"/>
              </a:rPr>
              <a:t> data science projects. It is directly responsible of how we interpret results. Hence, it has a direct effect on how we take decisions. It is important for data scientists to understand the risk that both </a:t>
            </a:r>
            <a:r>
              <a:rPr lang="en-US" b="1" dirty="0">
                <a:latin typeface="Ubisoft Sans" panose="02000504030000020004" pitchFamily="2" charset="-78"/>
                <a:cs typeface="Ubisoft Sans" panose="02000504030000020004" pitchFamily="2" charset="-78"/>
              </a:rPr>
              <a:t>misinformation </a:t>
            </a:r>
            <a:r>
              <a:rPr lang="en-US" dirty="0">
                <a:latin typeface="Ubisoft Sans" panose="02000504030000020004" pitchFamily="2" charset="-78"/>
                <a:cs typeface="Ubisoft Sans" panose="02000504030000020004" pitchFamily="2" charset="-78"/>
              </a:rPr>
              <a:t>or </a:t>
            </a:r>
            <a:r>
              <a:rPr lang="en-US" b="1" dirty="0">
                <a:latin typeface="Ubisoft Sans" panose="02000504030000020004" pitchFamily="2" charset="-78"/>
                <a:cs typeface="Ubisoft Sans" panose="02000504030000020004" pitchFamily="2" charset="-78"/>
              </a:rPr>
              <a:t>disinformation</a:t>
            </a:r>
            <a:r>
              <a:rPr lang="en-US" dirty="0">
                <a:latin typeface="Ubisoft Sans" panose="02000504030000020004" pitchFamily="2" charset="-78"/>
                <a:cs typeface="Ubisoft Sans" panose="02000504030000020004" pitchFamily="2" charset="-78"/>
              </a:rPr>
              <a:t> could represent.</a:t>
            </a:r>
            <a:endParaRPr lang="en-US" b="1" dirty="0">
              <a:latin typeface="Ubisoft Sans" panose="02000504030000020004" pitchFamily="2" charset="-78"/>
              <a:cs typeface="Ubisoft Sans" panose="02000504030000020004" pitchFamily="2" charset="-78"/>
            </a:endParaRPr>
          </a:p>
        </p:txBody>
      </p:sp>
      <p:sp>
        <p:nvSpPr>
          <p:cNvPr id="15" name="Rectangle 14"/>
          <p:cNvSpPr/>
          <p:nvPr/>
        </p:nvSpPr>
        <p:spPr>
          <a:xfrm>
            <a:off x="2473234" y="3788609"/>
            <a:ext cx="7245532" cy="1200329"/>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There are a lot of human biases that one should be aware of when building a visualization. For instance, pie charts and word clouds are perfect example of really dangerous visualizations to use because of some of our perception bias.</a:t>
            </a:r>
          </a:p>
        </p:txBody>
      </p:sp>
      <p:sp>
        <p:nvSpPr>
          <p:cNvPr id="16" name="Rectangle 15"/>
          <p:cNvSpPr/>
          <p:nvPr/>
        </p:nvSpPr>
        <p:spPr>
          <a:xfrm>
            <a:off x="2473234" y="5046025"/>
            <a:ext cx="7245532"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What does it mean for NLP? Well, we have been representing numerical values for centuries; massively representing texts, however, is quite recent: most (good) representations are ad-hoc.</a:t>
            </a:r>
          </a:p>
        </p:txBody>
      </p:sp>
      <p:sp>
        <p:nvSpPr>
          <p:cNvPr id="17" name="TextBox 16"/>
          <p:cNvSpPr txBox="1"/>
          <p:nvPr/>
        </p:nvSpPr>
        <p:spPr>
          <a:xfrm>
            <a:off x="496389" y="343584"/>
            <a:ext cx="11199222" cy="646331"/>
          </a:xfrm>
          <a:prstGeom prst="rect">
            <a:avLst/>
          </a:prstGeom>
          <a:noFill/>
        </p:spPr>
        <p:txBody>
          <a:bodyPr wrap="square" rtlCol="0">
            <a:spAutoFit/>
          </a:bodyPr>
          <a:lstStyle/>
          <a:p>
            <a:pPr algn="ctr"/>
            <a:r>
              <a:rPr lang="fr-FR" sz="3600" b="1" dirty="0">
                <a:solidFill>
                  <a:schemeClr val="bg1"/>
                </a:solidFill>
                <a:latin typeface="Ubisoft Sans" pitchFamily="50" charset="0"/>
              </a:rPr>
              <a:t>IMPORTANCE OF DATA VISUALIZATION </a:t>
            </a:r>
            <a:r>
              <a:rPr lang="fr-FR" sz="3600" b="1" strike="sngStrike" dirty="0">
                <a:solidFill>
                  <a:schemeClr val="bg1"/>
                </a:solidFill>
                <a:latin typeface="Ubisoft Sans" pitchFamily="50" charset="0"/>
              </a:rPr>
              <a:t>IN NLP</a:t>
            </a:r>
            <a:endParaRPr lang="fr-FR" sz="3600" b="1" strike="sngStrike"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3724938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 WORLD OF BIAS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very Single Cognitive Bias in One Infographic">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16315" y="1776150"/>
            <a:ext cx="5775684" cy="433300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26436" y="2372136"/>
            <a:ext cx="5121518"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When dealing with data in general, having a good understanding of human bias is key to provide a reliable results.</a:t>
            </a:r>
            <a:endParaRPr lang="en-US" b="1" dirty="0">
              <a:latin typeface="Ubisoft Sans" panose="02000504030000020004" pitchFamily="2" charset="-78"/>
              <a:cs typeface="Ubisoft Sans" panose="02000504030000020004" pitchFamily="2" charset="-78"/>
            </a:endParaRPr>
          </a:p>
        </p:txBody>
      </p:sp>
      <p:sp>
        <p:nvSpPr>
          <p:cNvPr id="19" name="Rectangle 18"/>
          <p:cNvSpPr/>
          <p:nvPr/>
        </p:nvSpPr>
        <p:spPr>
          <a:xfrm>
            <a:off x="826436" y="3800554"/>
            <a:ext cx="5121518" cy="64633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Human </a:t>
            </a:r>
            <a:r>
              <a:rPr lang="en-US" b="1" dirty="0">
                <a:latin typeface="Ubisoft Sans" panose="02000504030000020004" pitchFamily="2" charset="-78"/>
                <a:cs typeface="Ubisoft Sans" panose="02000504030000020004" pitchFamily="2" charset="-78"/>
                <a:hlinkClick r:id="rId8"/>
              </a:rPr>
              <a:t>biases are diverse </a:t>
            </a:r>
            <a:r>
              <a:rPr lang="en-US" dirty="0">
                <a:latin typeface="Ubisoft Sans" panose="02000504030000020004" pitchFamily="2" charset="-78"/>
                <a:cs typeface="Ubisoft Sans" panose="02000504030000020004" pitchFamily="2" charset="-78"/>
              </a:rPr>
              <a:t>and should be taken into account at several steps of a data project.</a:t>
            </a:r>
            <a:endParaRPr lang="en-US" b="1" dirty="0">
              <a:latin typeface="Ubisoft Sans" panose="02000504030000020004" pitchFamily="2" charset="-78"/>
              <a:cs typeface="Ubisoft Sans" panose="02000504030000020004" pitchFamily="2" charset="-78"/>
            </a:endParaRPr>
          </a:p>
        </p:txBody>
      </p:sp>
      <p:sp>
        <p:nvSpPr>
          <p:cNvPr id="21" name="Rectangle 20"/>
          <p:cNvSpPr/>
          <p:nvPr/>
        </p:nvSpPr>
        <p:spPr>
          <a:xfrm>
            <a:off x="826436" y="4951973"/>
            <a:ext cx="5121518" cy="923330"/>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They can affect our perception or the type of decision that we take by over/under interpreting some specific signals.</a:t>
            </a:r>
            <a:endParaRPr lang="en-US" b="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0136595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3"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A WORLD OF BIAS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26436" y="2372990"/>
            <a:ext cx="5018104" cy="3416320"/>
          </a:xfrm>
          <a:prstGeom prst="rect">
            <a:avLst/>
          </a:prstGeom>
        </p:spPr>
        <p:txBody>
          <a:bodyPr wrap="square">
            <a:spAutoFit/>
          </a:bodyPr>
          <a:lstStyle/>
          <a:p>
            <a:pPr marL="285750"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Dataset creation or selection </a:t>
            </a:r>
            <a:r>
              <a:rPr lang="en-US" dirty="0">
                <a:latin typeface="Ubisoft Sans" panose="02000504030000020004" pitchFamily="2" charset="-78"/>
                <a:cs typeface="Ubisoft Sans" panose="02000504030000020004" pitchFamily="2" charset="-78"/>
              </a:rPr>
              <a:t>– Belief bias, Occam’s razor, Selective perception</a:t>
            </a:r>
          </a:p>
          <a:p>
            <a:pPr marL="285750" indent="-285750" algn="just">
              <a:buFont typeface="Arial" panose="020B0604020202020204" pitchFamily="34" charset="0"/>
              <a:buChar char="•"/>
            </a:pPr>
            <a:endParaRPr lang="en-US"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Model selection </a:t>
            </a:r>
            <a:r>
              <a:rPr lang="en-US" dirty="0">
                <a:latin typeface="Ubisoft Sans" panose="02000504030000020004" pitchFamily="2" charset="-78"/>
                <a:cs typeface="Ubisoft Sans" panose="02000504030000020004" pitchFamily="2" charset="-78"/>
              </a:rPr>
              <a:t>– Automation bias, Functional fixedness, Mere-exposure effect</a:t>
            </a:r>
          </a:p>
          <a:p>
            <a:pPr marL="285750" indent="-285750" algn="just">
              <a:buFont typeface="Arial" panose="020B0604020202020204" pitchFamily="34" charset="0"/>
              <a:buChar char="•"/>
            </a:pPr>
            <a:endParaRPr lang="en-US" b="1"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Data visualization </a:t>
            </a:r>
            <a:r>
              <a:rPr lang="en-US" dirty="0">
                <a:latin typeface="Ubisoft Sans" panose="02000504030000020004" pitchFamily="2" charset="-78"/>
                <a:cs typeface="Ubisoft Sans" panose="02000504030000020004" pitchFamily="2" charset="-78"/>
              </a:rPr>
              <a:t>– </a:t>
            </a:r>
            <a:r>
              <a:rPr lang="en-US" b="1" dirty="0">
                <a:latin typeface="Ubisoft Sans" panose="02000504030000020004" pitchFamily="2" charset="-78"/>
                <a:cs typeface="Ubisoft Sans" panose="02000504030000020004" pitchFamily="2" charset="-78"/>
              </a:rPr>
              <a:t>Visual biases</a:t>
            </a:r>
            <a:r>
              <a:rPr lang="en-US" dirty="0">
                <a:latin typeface="Ubisoft Sans" panose="02000504030000020004" pitchFamily="2" charset="-78"/>
                <a:cs typeface="Ubisoft Sans" panose="02000504030000020004" pitchFamily="2" charset="-78"/>
              </a:rPr>
              <a:t>, Confirmation bias, Clustering illusion</a:t>
            </a:r>
          </a:p>
          <a:p>
            <a:pPr marL="285750" indent="-285750" algn="just">
              <a:buFont typeface="Arial" panose="020B0604020202020204" pitchFamily="34" charset="0"/>
              <a:buChar char="•"/>
            </a:pPr>
            <a:endParaRPr lang="en-US" b="1"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Presentation</a:t>
            </a:r>
            <a:r>
              <a:rPr lang="en-US" dirty="0">
                <a:latin typeface="Ubisoft Sans" panose="02000504030000020004" pitchFamily="2" charset="-78"/>
                <a:cs typeface="Ubisoft Sans" panose="02000504030000020004" pitchFamily="2" charset="-78"/>
              </a:rPr>
              <a:t> – Zero-sum bias,  Bandwagon effect, </a:t>
            </a:r>
            <a:r>
              <a:rPr lang="en-US" dirty="0" err="1">
                <a:latin typeface="Ubisoft Sans" panose="02000504030000020004" pitchFamily="2" charset="-78"/>
                <a:cs typeface="Ubisoft Sans" panose="02000504030000020004" pitchFamily="2" charset="-78"/>
              </a:rPr>
              <a:t>Semmelweis</a:t>
            </a:r>
            <a:r>
              <a:rPr lang="en-US" dirty="0">
                <a:latin typeface="Ubisoft Sans" panose="02000504030000020004" pitchFamily="2" charset="-78"/>
                <a:cs typeface="Ubisoft Sans" panose="02000504030000020004" pitchFamily="2" charset="-78"/>
              </a:rPr>
              <a:t> reflex, Worldview backfire effect</a:t>
            </a:r>
          </a:p>
        </p:txBody>
      </p:sp>
      <p:pic>
        <p:nvPicPr>
          <p:cNvPr id="15" name="Picture 2" descr="Every Single Cognitive Bias in One Infographic">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6315" y="1776150"/>
            <a:ext cx="5775684" cy="433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83029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HOW TO PREVENT/LEVERAGE THEM?</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380595" y="2399950"/>
            <a:ext cx="9430810" cy="3139321"/>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Creating a perfect visualization is difficult, especially when you’re trying to highlight multiple things at once. However, one can limit the risk of misinterpretation by paying attention to the following questions:</a:t>
            </a:r>
          </a:p>
          <a:p>
            <a:pPr algn="just"/>
            <a:endParaRPr lang="en-US" b="1"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Is the purpose well-defined? </a:t>
            </a:r>
            <a:r>
              <a:rPr lang="en-US" dirty="0">
                <a:latin typeface="Ubisoft Sans" panose="02000504030000020004" pitchFamily="2" charset="-78"/>
                <a:cs typeface="Ubisoft Sans" panose="02000504030000020004" pitchFamily="2" charset="-78"/>
              </a:rPr>
              <a:t>As the purpose dictate the deliverable, it needs to be clearly defined.</a:t>
            </a:r>
          </a:p>
          <a:p>
            <a:pPr algn="just"/>
            <a:endParaRPr lang="en-US"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Does the content support the purpose? </a:t>
            </a:r>
            <a:r>
              <a:rPr lang="en-US" dirty="0">
                <a:latin typeface="Ubisoft Sans" panose="02000504030000020004" pitchFamily="2" charset="-78"/>
                <a:cs typeface="Ubisoft Sans" panose="02000504030000020004" pitchFamily="2" charset="-78"/>
              </a:rPr>
              <a:t>Considering that what’s included is as important as what’s excluded, only the relevant content needs to be included. As a reminder, the content, which is a relationship between the reality and the data must always be de-politicized and a-political.</a:t>
            </a:r>
          </a:p>
        </p:txBody>
      </p:sp>
      <p:sp>
        <p:nvSpPr>
          <p:cNvPr id="2" name="Rectangle 1"/>
          <p:cNvSpPr/>
          <p:nvPr/>
        </p:nvSpPr>
        <p:spPr>
          <a:xfrm>
            <a:off x="3060700" y="5978347"/>
            <a:ext cx="6070600" cy="261610"/>
          </a:xfrm>
          <a:prstGeom prst="rect">
            <a:avLst/>
          </a:prstGeom>
        </p:spPr>
        <p:txBody>
          <a:bodyPr wrap="square">
            <a:spAutoFit/>
          </a:bodyPr>
          <a:lstStyle/>
          <a:p>
            <a:pPr algn="ctr"/>
            <a:r>
              <a:rPr lang="fr-FR" sz="1100" dirty="0">
                <a:hlinkClick r:id="rId6"/>
              </a:rPr>
              <a:t>https://towardsdatascience.com/how-to-prevent-misinformation-in-data-visualization-1521a96e6431</a:t>
            </a:r>
            <a:endParaRPr lang="fr-FR" sz="1100" dirty="0"/>
          </a:p>
        </p:txBody>
      </p:sp>
    </p:spTree>
    <p:extLst>
      <p:ext uri="{BB962C8B-B14F-4D97-AF65-F5344CB8AC3E}">
        <p14:creationId xmlns:p14="http://schemas.microsoft.com/office/powerpoint/2010/main" val="3975280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HOW TO PREVENT/LEVERAGE THEM?</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380595" y="2399950"/>
            <a:ext cx="9430810" cy="2862322"/>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Creating a perfect visualization is difficult, especially when you’re trying to highlight multiple things at once. However, one can limit the risk of misinterpretation by paying attention to the following questions:</a:t>
            </a:r>
          </a:p>
          <a:p>
            <a:pPr algn="just"/>
            <a:endParaRPr lang="en-US"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Does the structure reveal the content? </a:t>
            </a:r>
            <a:r>
              <a:rPr lang="en-US" dirty="0">
                <a:latin typeface="Ubisoft Sans" panose="02000504030000020004" pitchFamily="2" charset="-78"/>
                <a:cs typeface="Ubisoft Sans" panose="02000504030000020004" pitchFamily="2" charset="-78"/>
              </a:rPr>
              <a:t>An appropriate structure needs to be used to represent clearly the relationship between the reality and the graphic.</a:t>
            </a:r>
          </a:p>
          <a:p>
            <a:pPr algn="just"/>
            <a:endParaRPr lang="en-US" dirty="0">
              <a:latin typeface="Ubisoft Sans" panose="02000504030000020004" pitchFamily="2" charset="-78"/>
              <a:cs typeface="Ubisoft Sans" panose="02000504030000020004" pitchFamily="2" charset="-78"/>
            </a:endParaRPr>
          </a:p>
          <a:p>
            <a:pPr marL="285750" indent="-285750" algn="just">
              <a:buFont typeface="Arial" panose="020B0604020202020204" pitchFamily="34" charset="0"/>
              <a:buChar char="•"/>
            </a:pPr>
            <a:r>
              <a:rPr lang="en-US" b="1" dirty="0">
                <a:latin typeface="Ubisoft Sans" panose="02000504030000020004" pitchFamily="2" charset="-78"/>
                <a:cs typeface="Ubisoft Sans" panose="02000504030000020004" pitchFamily="2" charset="-78"/>
              </a:rPr>
              <a:t>Does the visualization facilitate consumption? </a:t>
            </a:r>
            <a:r>
              <a:rPr lang="en-US" dirty="0">
                <a:latin typeface="Ubisoft Sans" panose="02000504030000020004" pitchFamily="2" charset="-78"/>
                <a:cs typeface="Ubisoft Sans" panose="02000504030000020004" pitchFamily="2" charset="-78"/>
              </a:rPr>
              <a:t>The visualization, which is the link between the graphic and the data, must be useful by highlighting what matters and removing the rest.</a:t>
            </a:r>
          </a:p>
        </p:txBody>
      </p:sp>
      <p:sp>
        <p:nvSpPr>
          <p:cNvPr id="11" name="Rectangle 10"/>
          <p:cNvSpPr/>
          <p:nvPr/>
        </p:nvSpPr>
        <p:spPr>
          <a:xfrm>
            <a:off x="3060700" y="5978347"/>
            <a:ext cx="6070600" cy="261610"/>
          </a:xfrm>
          <a:prstGeom prst="rect">
            <a:avLst/>
          </a:prstGeom>
        </p:spPr>
        <p:txBody>
          <a:bodyPr wrap="square">
            <a:spAutoFit/>
          </a:bodyPr>
          <a:lstStyle/>
          <a:p>
            <a:pPr algn="ctr"/>
            <a:r>
              <a:rPr lang="fr-FR" sz="1100" dirty="0">
                <a:hlinkClick r:id="rId6"/>
              </a:rPr>
              <a:t>https://towardsdatascience.com/how-to-prevent-misinformation-in-data-visualization-1521a96e6431</a:t>
            </a:r>
            <a:endParaRPr lang="fr-FR" sz="1100" dirty="0"/>
          </a:p>
        </p:txBody>
      </p:sp>
    </p:spTree>
    <p:extLst>
      <p:ext uri="{BB962C8B-B14F-4D97-AF65-F5344CB8AC3E}">
        <p14:creationId xmlns:p14="http://schemas.microsoft.com/office/powerpoint/2010/main" val="242462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LEVERAGE GESTALT PRINCIPLES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for post"/>
          <p:cNvPicPr>
            <a:picLocks noChangeAspect="1" noChangeArrowheads="1"/>
          </p:cNvPicPr>
          <p:nvPr/>
        </p:nvPicPr>
        <p:blipFill rotWithShape="1">
          <a:blip r:embed="rId6">
            <a:extLst>
              <a:ext uri="{28A0092B-C50C-407E-A947-70E740481C1C}">
                <a14:useLocalDpi xmlns:a14="http://schemas.microsoft.com/office/drawing/2010/main" val="0"/>
              </a:ext>
            </a:extLst>
          </a:blip>
          <a:srcRect t="12718" b="29069"/>
          <a:stretch/>
        </p:blipFill>
        <p:spPr bwMode="auto">
          <a:xfrm>
            <a:off x="16592" y="1538938"/>
            <a:ext cx="12158816" cy="44237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223932" y="5962650"/>
            <a:ext cx="3744135" cy="276999"/>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Key gestalt </a:t>
            </a:r>
            <a:r>
              <a:rPr lang="fr-FR" sz="1200" i="1" dirty="0" err="1">
                <a:latin typeface="Ubisoft Sans" panose="02000504030000020004" pitchFamily="2" charset="-78"/>
                <a:cs typeface="Ubisoft Sans" panose="02000504030000020004" pitchFamily="2" charset="-78"/>
              </a:rPr>
              <a:t>principles</a:t>
            </a:r>
            <a:endParaRPr lang="fr-FR" sz="12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42250959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3"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LIMIT VISUAL BIASES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Mach bands. On the left side, five grey bars are ordered from dark to light, with gaps between them. On the right side, the bars have no gap between them. The brightness or luminance of the corresponding bars is the same. However, when the bars touch, the dark areas seem darker and the light areas ligh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6945" y="2100321"/>
            <a:ext cx="9918110" cy="25440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184400" y="4949598"/>
            <a:ext cx="7823200" cy="646331"/>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 Mach bands. On the left side, five grey bars are ordered from dark to light, with gaps between them. On the right side, the bars have no gap between them. The brightness or luminance of the corresponding bars is the same. However, when the bars touch, the dark areas seem darker and the light areas lighter.</a:t>
            </a:r>
            <a:endParaRPr lang="fr-FR" sz="1200" i="1" dirty="0">
              <a:latin typeface="Ubisoft Sans" panose="02000504030000020004" pitchFamily="2" charset="-78"/>
              <a:cs typeface="Ubisoft Sans" panose="02000504030000020004" pitchFamily="2" charset="-78"/>
            </a:endParaRPr>
          </a:p>
        </p:txBody>
      </p:sp>
      <p:sp>
        <p:nvSpPr>
          <p:cNvPr id="16" name="Rectangle 15"/>
          <p:cNvSpPr/>
          <p:nvPr/>
        </p:nvSpPr>
        <p:spPr>
          <a:xfrm>
            <a:off x="3060700" y="5978347"/>
            <a:ext cx="6070600" cy="261610"/>
          </a:xfrm>
          <a:prstGeom prst="rect">
            <a:avLst/>
          </a:prstGeom>
        </p:spPr>
        <p:txBody>
          <a:bodyPr wrap="square">
            <a:spAutoFit/>
          </a:bodyPr>
          <a:lstStyle/>
          <a:p>
            <a:pPr algn="ctr"/>
            <a:r>
              <a:rPr lang="fr-FR" sz="1100" dirty="0">
                <a:hlinkClick r:id="rId8"/>
              </a:rPr>
              <a:t>https://socviz.co/lookatdata.html</a:t>
            </a:r>
            <a:endParaRPr lang="fr-FR" sz="1100" dirty="0"/>
          </a:p>
        </p:txBody>
      </p:sp>
    </p:spTree>
    <p:extLst>
      <p:ext uri="{BB962C8B-B14F-4D97-AF65-F5344CB8AC3E}">
        <p14:creationId xmlns:p14="http://schemas.microsoft.com/office/powerpoint/2010/main" val="12427090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3"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LIMIT VISUAL BIASES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184400" y="5508398"/>
            <a:ext cx="7823200" cy="276999"/>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Searching for the blue circle becomes progressively harder.</a:t>
            </a:r>
            <a:endParaRPr lang="fr-FR" sz="1200" i="1" dirty="0">
              <a:latin typeface="Ubisoft Sans" panose="02000504030000020004" pitchFamily="2" charset="-78"/>
              <a:cs typeface="Ubisoft Sans" panose="02000504030000020004" pitchFamily="2" charset="-78"/>
            </a:endParaRPr>
          </a:p>
        </p:txBody>
      </p:sp>
      <p:pic>
        <p:nvPicPr>
          <p:cNvPr id="25602" name="Picture 2" descr="Searching for the blue circle becomes progressively har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267" y="1962705"/>
            <a:ext cx="11639466" cy="349184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060700" y="5978347"/>
            <a:ext cx="6070600" cy="261610"/>
          </a:xfrm>
          <a:prstGeom prst="rect">
            <a:avLst/>
          </a:prstGeom>
        </p:spPr>
        <p:txBody>
          <a:bodyPr wrap="square">
            <a:spAutoFit/>
          </a:bodyPr>
          <a:lstStyle/>
          <a:p>
            <a:pPr algn="ctr"/>
            <a:r>
              <a:rPr lang="fr-FR" sz="1100" dirty="0">
                <a:hlinkClick r:id="rId8"/>
              </a:rPr>
              <a:t>https://socviz.co/lookatdata.html</a:t>
            </a:r>
            <a:endParaRPr lang="fr-FR" sz="1100" dirty="0"/>
          </a:p>
        </p:txBody>
      </p:sp>
    </p:spTree>
    <p:extLst>
      <p:ext uri="{BB962C8B-B14F-4D97-AF65-F5344CB8AC3E}">
        <p14:creationId xmlns:p14="http://schemas.microsoft.com/office/powerpoint/2010/main" val="25798849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LIMIT VISUAL BIASES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hannels for mapping unordered categorical data, arranged top-to-bottom from more to less effective, after Munzer (2014, 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9770" y="1789094"/>
            <a:ext cx="5672458" cy="3923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52748" y="5808023"/>
            <a:ext cx="6286502" cy="461665"/>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Channels for mapping unordered categorical data, arranged top-to-bottom from more to less effective, after </a:t>
            </a:r>
            <a:r>
              <a:rPr lang="en-US" sz="1200" i="1" dirty="0" err="1">
                <a:latin typeface="Ubisoft Sans" panose="02000504030000020004" pitchFamily="2" charset="-78"/>
                <a:cs typeface="Ubisoft Sans" panose="02000504030000020004" pitchFamily="2" charset="-78"/>
              </a:rPr>
              <a:t>Munzer</a:t>
            </a:r>
            <a:r>
              <a:rPr lang="en-US" sz="1200" i="1" dirty="0">
                <a:latin typeface="Ubisoft Sans" panose="02000504030000020004" pitchFamily="2" charset="-78"/>
                <a:cs typeface="Ubisoft Sans" panose="02000504030000020004" pitchFamily="2" charset="-78"/>
              </a:rPr>
              <a:t> (2014, 102).</a:t>
            </a:r>
            <a:endParaRPr lang="fr-FR" sz="12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3183048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331" t="23574" r="3329" b="23853"/>
          <a:stretch/>
        </p:blipFill>
        <p:spPr>
          <a:xfrm>
            <a:off x="0" y="-14514"/>
            <a:ext cx="12201625" cy="6872514"/>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1" y="-1451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pic>
        <p:nvPicPr>
          <p:cNvPr id="7"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Section key </a:t>
            </a:r>
            <a:r>
              <a:rPr lang="fr-FR" sz="3600" b="1" dirty="0" err="1">
                <a:solidFill>
                  <a:schemeClr val="bg1"/>
                </a:solidFill>
                <a:latin typeface="Ubisoft Sans" pitchFamily="50" charset="0"/>
              </a:rPr>
              <a:t>takeaways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3" name="Rectangle 12"/>
          <p:cNvSpPr/>
          <p:nvPr/>
        </p:nvSpPr>
        <p:spPr>
          <a:xfrm>
            <a:off x="3335287" y="1325899"/>
            <a:ext cx="5521426" cy="1200329"/>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Natural Language Processing in machine learning regroups all the algorithms dedicated to the analysis of interactions between humans and computers. Usually, however, it implicitly refers to texts.</a:t>
            </a:r>
            <a:endParaRPr lang="fr-FR"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3335287" y="3111405"/>
            <a:ext cx="5521426" cy="923330"/>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One of the main task of all NLP systems it to create meaningful mathematical representations of words so that algorithms can be applied on texts.</a:t>
            </a:r>
            <a:endParaRPr lang="fr-FR" dirty="0">
              <a:solidFill>
                <a:schemeClr val="bg1"/>
              </a:solidFill>
              <a:latin typeface="Ubisoft Sans" panose="02000504030000020004" pitchFamily="2" charset="-78"/>
              <a:cs typeface="Ubisoft Sans" panose="02000504030000020004" pitchFamily="2" charset="-78"/>
            </a:endParaRPr>
          </a:p>
        </p:txBody>
      </p:sp>
      <p:sp>
        <p:nvSpPr>
          <p:cNvPr id="15" name="Rectangle 14"/>
          <p:cNvSpPr/>
          <p:nvPr/>
        </p:nvSpPr>
        <p:spPr>
          <a:xfrm>
            <a:off x="3335287" y="4619912"/>
            <a:ext cx="5521426" cy="1200329"/>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To be proficient in NLP, one need to master lots of different ML subdomains, such as classification systems, clustering systems, Bayesian statistics, generative models, etc.</a:t>
            </a:r>
            <a:endParaRPr lang="fr-FR"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17580241"/>
      </p:ext>
    </p:extLst>
  </p:cSld>
  <p:clrMapOvr>
    <a:masterClrMapping/>
  </p:clrMapOvr>
  <p:transition spd="me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LIMIT VISUAL BIASES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hannels for mapping ordered data (continuous or other quantitative measures), arranged top-to-bottom from more to less effective, after Munzer (2014, 10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1212"/>
          <a:stretch/>
        </p:blipFill>
        <p:spPr bwMode="auto">
          <a:xfrm>
            <a:off x="4614061" y="1728346"/>
            <a:ext cx="2963879" cy="39605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52748" y="5808023"/>
            <a:ext cx="6286502" cy="461665"/>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Channels for mapping ordered data (continuous or other quantitative measures), arranged top-to-bottom from more to less effective, after </a:t>
            </a:r>
            <a:r>
              <a:rPr lang="en-US" sz="1200" i="1" dirty="0" err="1">
                <a:latin typeface="Ubisoft Sans" panose="02000504030000020004" pitchFamily="2" charset="-78"/>
                <a:cs typeface="Ubisoft Sans" panose="02000504030000020004" pitchFamily="2" charset="-78"/>
              </a:rPr>
              <a:t>Munzer</a:t>
            </a:r>
            <a:r>
              <a:rPr lang="en-US" sz="1200" i="1" dirty="0">
                <a:latin typeface="Ubisoft Sans" panose="02000504030000020004" pitchFamily="2" charset="-78"/>
                <a:cs typeface="Ubisoft Sans" panose="02000504030000020004" pitchFamily="2" charset="-78"/>
              </a:rPr>
              <a:t> (2014, 102).</a:t>
            </a:r>
            <a:endParaRPr lang="fr-FR" sz="12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28094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LIMIT VISUAL BIASES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hannels for mapping ordered data (continuous or other quantitative measures), arranged top-to-bottom from more to less effective, after Munzer (2014, 10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44" t="48882" r="344" b="55"/>
          <a:stretch/>
        </p:blipFill>
        <p:spPr bwMode="auto">
          <a:xfrm>
            <a:off x="4724809" y="1790925"/>
            <a:ext cx="2742382" cy="38354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52748" y="5808023"/>
            <a:ext cx="6286502" cy="461665"/>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Channels for mapping ordered data (continuous or other quantitative measures), arranged top-to-bottom from more to less effective, after </a:t>
            </a:r>
            <a:r>
              <a:rPr lang="en-US" sz="1200" i="1" dirty="0" err="1">
                <a:latin typeface="Ubisoft Sans" panose="02000504030000020004" pitchFamily="2" charset="-78"/>
                <a:cs typeface="Ubisoft Sans" panose="02000504030000020004" pitchFamily="2" charset="-78"/>
              </a:rPr>
              <a:t>Munzer</a:t>
            </a:r>
            <a:r>
              <a:rPr lang="en-US" sz="1200" i="1" dirty="0">
                <a:latin typeface="Ubisoft Sans" panose="02000504030000020004" pitchFamily="2" charset="-78"/>
                <a:cs typeface="Ubisoft Sans" panose="02000504030000020004" pitchFamily="2" charset="-78"/>
              </a:rPr>
              <a:t> (2014, 102).</a:t>
            </a:r>
            <a:endParaRPr lang="fr-FR" sz="12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592246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VISUALIZATION TOOLKIT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07776" y="6109152"/>
            <a:ext cx="1776448" cy="261610"/>
          </a:xfrm>
          <a:prstGeom prst="rect">
            <a:avLst/>
          </a:prstGeom>
        </p:spPr>
        <p:txBody>
          <a:bodyPr wrap="none">
            <a:spAutoFit/>
          </a:bodyPr>
          <a:lstStyle/>
          <a:p>
            <a:r>
              <a:rPr lang="fr-FR" sz="1100" dirty="0">
                <a:hlinkClick r:id="rId6"/>
              </a:rPr>
              <a:t>https://datavizproject.com/</a:t>
            </a:r>
            <a:endParaRPr lang="fr-FR" sz="1100" dirty="0"/>
          </a:p>
        </p:txBody>
      </p:sp>
      <p:pic>
        <p:nvPicPr>
          <p:cNvPr id="4" name="Picture 3"/>
          <p:cNvPicPr>
            <a:picLocks noChangeAspect="1"/>
          </p:cNvPicPr>
          <p:nvPr/>
        </p:nvPicPr>
        <p:blipFill rotWithShape="1">
          <a:blip r:embed="rId7"/>
          <a:srcRect b="6984"/>
          <a:stretch/>
        </p:blipFill>
        <p:spPr>
          <a:xfrm>
            <a:off x="1416844" y="1333498"/>
            <a:ext cx="9358312" cy="4782167"/>
          </a:xfrm>
          <a:prstGeom prst="rect">
            <a:avLst/>
          </a:prstGeom>
        </p:spPr>
      </p:pic>
    </p:spTree>
    <p:extLst>
      <p:ext uri="{BB962C8B-B14F-4D97-AF65-F5344CB8AC3E}">
        <p14:creationId xmlns:p14="http://schemas.microsoft.com/office/powerpoint/2010/main" val="27960304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VISUALIZATION TOOLKIT</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74164" y="6109152"/>
            <a:ext cx="2643672" cy="261610"/>
          </a:xfrm>
          <a:prstGeom prst="rect">
            <a:avLst/>
          </a:prstGeom>
        </p:spPr>
        <p:txBody>
          <a:bodyPr wrap="none">
            <a:spAutoFit/>
          </a:bodyPr>
          <a:lstStyle/>
          <a:p>
            <a:r>
              <a:rPr lang="fr-FR" sz="1100" dirty="0">
                <a:hlinkClick r:id="rId6"/>
              </a:rPr>
              <a:t>https://www.data-to-viz.com/caveats.html</a:t>
            </a:r>
            <a:endParaRPr lang="fr-FR" sz="1100" dirty="0"/>
          </a:p>
        </p:txBody>
      </p:sp>
      <p:pic>
        <p:nvPicPr>
          <p:cNvPr id="3" name="Picture 2"/>
          <p:cNvPicPr>
            <a:picLocks noChangeAspect="1"/>
          </p:cNvPicPr>
          <p:nvPr/>
        </p:nvPicPr>
        <p:blipFill>
          <a:blip r:embed="rId7"/>
          <a:stretch>
            <a:fillRect/>
          </a:stretch>
        </p:blipFill>
        <p:spPr>
          <a:xfrm>
            <a:off x="1775740" y="1320801"/>
            <a:ext cx="8640520" cy="4707854"/>
          </a:xfrm>
          <a:prstGeom prst="rect">
            <a:avLst/>
          </a:prstGeom>
        </p:spPr>
      </p:pic>
    </p:spTree>
    <p:extLst>
      <p:ext uri="{BB962C8B-B14F-4D97-AF65-F5344CB8AC3E}">
        <p14:creationId xmlns:p14="http://schemas.microsoft.com/office/powerpoint/2010/main" val="10325116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Sentim ent &#10;unpleasant &#10;macron- &#10;Topics &#10;Heatm ap &#10;Tag Cloud &#10;Tim eline Map &#10;yellow &#10;Affi nity &#10;Narrative &#10;Tweets &#10;macron &#10;Syria &#10;hopefully &#10;active &#10;subdued &#10;eu french e &#10;referendum &#10;badly &#10;police &#10;#macron = &#10;popularity &#10;dolphins S &#10;taught &#10;push &#10;country &#10;*juncker &#10;beaches &#10;— dead s. 02 &#10;people &#10;merkel &#10;#giletsjaunes &#10;police &#10;paris &#10;anti &#10;#giletsjaunes &#10;macron (213) &#10;pleasant &#10;country DDcIauraK &#10;eurobriefing &#10;yellow &#10;brexit &#10;— vests &#10;trance uk &#10;emmanuel ">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339" y="2235858"/>
            <a:ext cx="11587470" cy="3029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1902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4humwhatevery1says.pbworks.com/w/file/fetch/104940474/dfr-browser-1.jpg"/>
          <p:cNvPicPr>
            <a:picLocks noChangeAspect="1" noChangeArrowheads="1"/>
          </p:cNvPicPr>
          <p:nvPr/>
        </p:nvPicPr>
        <p:blipFill rotWithShape="1">
          <a:blip r:embed="rId6">
            <a:extLst>
              <a:ext uri="{28A0092B-C50C-407E-A947-70E740481C1C}">
                <a14:useLocalDpi xmlns:a14="http://schemas.microsoft.com/office/drawing/2010/main" val="0"/>
              </a:ext>
            </a:extLst>
          </a:blip>
          <a:srcRect t="13054"/>
          <a:stretch/>
        </p:blipFill>
        <p:spPr bwMode="auto">
          <a:xfrm>
            <a:off x="2705732" y="1333498"/>
            <a:ext cx="6780537" cy="488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1761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Topic 1 &#10;collaboration &#10;collaborative &#10;Topic 2 &#10;feature &#10;participation &#10;user &#10;Topic 3 &#10;tool map &#10;visualization &#10;representation &#10;spatial &#10;concept &#10;Topic 4 &#10;erp implementation &#10;enterprise &#10;croudsourcing &#10;creativity &#10;crowd &#10;contest &#10;open &#10;innovation &#10;Topic 5 &#10;creative &#10;age &#10;application &#10;context &#10;profile &#10;end &#10;usage &#10;Topic 6 &#10;provide &#10;group &#10;business &#10;package &#10;plan &#10;sap &#10;process &#10;implement management &#10;analysis &#10;support &#10;Topic 7 &#10;data &#10;attack &#10;detect &#10;victim &#10;spam &#10;Topic 8 &#10;internet &#10;technology &#10;access &#10;divide &#10;computer &#10;field &#10;researcher &#10;academic &#10;management &#10;publication &#10;detection &#10;deception &#10;phishing &#10;fraud &#10;crime &#10;cyber &#10;business &#10;market &#10;strategy &#10;competitive &#10;company &#10;industry &#10;model &#10;customer &#10;home &#10;people &#10;usage &#10;science &#10;citation &#10;technology product ">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898" y="2019122"/>
            <a:ext cx="11208204" cy="3771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67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Image for po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0299" y="1451487"/>
            <a:ext cx="7391402" cy="474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2614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http://4humwhatevery1says.pbworks.com/w/file/fetch/104954397/termite-2-term-frequency-vs-saliency-comparison.jpg"/>
          <p:cNvPicPr>
            <a:picLocks noChangeAspect="1" noChangeArrowheads="1"/>
          </p:cNvPicPr>
          <p:nvPr/>
        </p:nvPicPr>
        <p:blipFill rotWithShape="1">
          <a:blip r:embed="rId6">
            <a:extLst>
              <a:ext uri="{28A0092B-C50C-407E-A947-70E740481C1C}">
                <a14:useLocalDpi xmlns:a14="http://schemas.microsoft.com/office/drawing/2010/main" val="0"/>
              </a:ext>
            </a:extLst>
          </a:blip>
          <a:srcRect b="28125"/>
          <a:stretch/>
        </p:blipFill>
        <p:spPr bwMode="auto">
          <a:xfrm>
            <a:off x="3121473" y="1487033"/>
            <a:ext cx="5949053" cy="4706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0747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7891" name="Picture 3" descr="service &#10;dinner &#10;date &#10;wine &#10;tidihg&gt; &#10;arking &#10;arden &#10;utsid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7828" y="1387384"/>
            <a:ext cx="5296344" cy="480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148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331" t="23574" r="3329" b="23853"/>
          <a:stretch/>
        </p:blipFill>
        <p:spPr>
          <a:xfrm>
            <a:off x="0" y="-14514"/>
            <a:ext cx="12201625" cy="6872514"/>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1" y="-1451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pic>
        <p:nvPicPr>
          <p:cNvPr id="7"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Section key </a:t>
            </a:r>
            <a:r>
              <a:rPr lang="fr-FR" sz="3600" b="1" dirty="0" err="1">
                <a:solidFill>
                  <a:schemeClr val="bg1"/>
                </a:solidFill>
                <a:latin typeface="Ubisoft Sans" pitchFamily="50" charset="0"/>
              </a:rPr>
              <a:t>takeaways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335287" y="2828836"/>
            <a:ext cx="5521426" cy="1200329"/>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A typical NLP project will be similar to a classic ML problem, with three major twists: </a:t>
            </a:r>
            <a:r>
              <a:rPr lang="en-US" b="1" dirty="0">
                <a:solidFill>
                  <a:schemeClr val="bg1"/>
                </a:solidFill>
                <a:latin typeface="Ubisoft Sans" panose="02000504030000020004" pitchFamily="2" charset="-78"/>
                <a:cs typeface="Ubisoft Sans" panose="02000504030000020004" pitchFamily="2" charset="-78"/>
              </a:rPr>
              <a:t>how is data preprocessed</a:t>
            </a:r>
            <a:r>
              <a:rPr lang="en-US" dirty="0">
                <a:solidFill>
                  <a:schemeClr val="bg1"/>
                </a:solidFill>
                <a:latin typeface="Ubisoft Sans" panose="02000504030000020004" pitchFamily="2" charset="-78"/>
                <a:cs typeface="Ubisoft Sans" panose="02000504030000020004" pitchFamily="2" charset="-78"/>
              </a:rPr>
              <a:t>, </a:t>
            </a:r>
            <a:r>
              <a:rPr lang="en-US" b="1" dirty="0">
                <a:solidFill>
                  <a:schemeClr val="bg1"/>
                </a:solidFill>
                <a:latin typeface="Ubisoft Sans" panose="02000504030000020004" pitchFamily="2" charset="-78"/>
                <a:cs typeface="Ubisoft Sans" panose="02000504030000020004" pitchFamily="2" charset="-78"/>
              </a:rPr>
              <a:t>mathematically represented </a:t>
            </a:r>
            <a:r>
              <a:rPr lang="en-US" dirty="0">
                <a:solidFill>
                  <a:schemeClr val="bg1"/>
                </a:solidFill>
                <a:latin typeface="Ubisoft Sans" panose="02000504030000020004" pitchFamily="2" charset="-78"/>
                <a:cs typeface="Ubisoft Sans" panose="02000504030000020004" pitchFamily="2" charset="-78"/>
              </a:rPr>
              <a:t>and </a:t>
            </a:r>
            <a:r>
              <a:rPr lang="en-US" b="1" dirty="0">
                <a:solidFill>
                  <a:schemeClr val="bg1"/>
                </a:solidFill>
                <a:latin typeface="Ubisoft Sans" panose="02000504030000020004" pitchFamily="2" charset="-78"/>
                <a:cs typeface="Ubisoft Sans" panose="02000504030000020004" pitchFamily="2" charset="-78"/>
              </a:rPr>
              <a:t>visualized</a:t>
            </a:r>
            <a:endParaRPr lang="fr-FR"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670873183"/>
      </p:ext>
    </p:extLst>
  </p:cSld>
  <p:clrMapOvr>
    <a:masterClrMapping/>
  </p:clrMapOvr>
  <p:transition spd="me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1914525" y="1708119"/>
            <a:ext cx="8362949" cy="4401033"/>
          </a:xfrm>
          <a:prstGeom prst="rect">
            <a:avLst/>
          </a:prstGeom>
        </p:spPr>
      </p:pic>
    </p:spTree>
    <p:extLst>
      <p:ext uri="{BB962C8B-B14F-4D97-AF65-F5344CB8AC3E}">
        <p14:creationId xmlns:p14="http://schemas.microsoft.com/office/powerpoint/2010/main" val="36795890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http://4humwhatevery1says.pbworks.com/w/file/fetch/104940498/tiar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5656" y="1479891"/>
            <a:ext cx="7980687" cy="454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0172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http://4humwhatevery1says.pbworks.com/w/file/fetch/104940516/tome-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452857"/>
            <a:ext cx="8077200" cy="45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7166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9937" name="Picture 1" descr="Sirnilarty to &quot;Turing Machnes&quot; &#10;0.0 &#10;0.1 &#10;02 &#10;set Tt•eory &#10;12 • 28 &#10;0.3 &#10;0.4 &#10;0.6 &#10;0.7 &#10;0.8 &#10;09 &#10;Snny•• to •TLri-g MEW-es&quot; &#10;00 &#10;0.1 &#10;02 &#10;03 &#10;0.4 &#10;os &#10;06 &#10;0.7 &#10;08 &#10;and Luge &#10;Somßtö*y md Complexiy &#10;jype &#10;Set Theory: Constructive md htutionistic ZF &#10;•onanrtive Mahernaics &#10;•ernaive Axiomajc Set &#10;jhe Axiom of Choice &#10;'the of Boolem Alg&amp;a &#10;•ewry Theory &#10;in of Mahemaics &#10;Model &#10;gussers Prox &#10;blew &#10;•rtes Provan &#10;20 Topics &#10;Tre cru.re•v-nrng Thesis &#10;SernatZ &#10;The Room Arg* Il &#10;Q.Bürn &#10;The Modern Hstory of C*mg &#10;The Of &#10;Ar•ünd &#10;The* of Cmterv &#10;The S—_ &#10;40 Topics ordered by T I Wring—machine ) &#10;8. &#10;11 &#10;16 &#10;18 &#10;10 &#10;12 &#10;14 &#10;13 &#10;19 &#10;10 &#10;19 &#10;36 &#10;11 &#10;32 &#10;26 &#10;25 &#10;33 — 37 &#10;Topic 3: &#10;set theory, theorem, l, one, &#10;sets. x, n. proof, &#10;14 &#10;15 &#10;17 &#10;18 &#10;29 &#10;7 &#10;16 &#10;31 &#10;30 &#10;27 &#10;20 &#10;34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5" y="1863543"/>
            <a:ext cx="11187149" cy="3774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6522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http://4humwhatevery1says.pbworks.com/w/file/fetch/104940468/ConVisI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168" y="1418416"/>
            <a:ext cx="9879664" cy="458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306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TOPICS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6"/>
          <a:srcRect l="3355"/>
          <a:stretch/>
        </p:blipFill>
        <p:spPr>
          <a:xfrm>
            <a:off x="720828" y="1760907"/>
            <a:ext cx="10750344" cy="4030060"/>
          </a:xfrm>
          <a:prstGeom prst="rect">
            <a:avLst/>
          </a:prstGeom>
        </p:spPr>
      </p:pic>
    </p:spTree>
    <p:extLst>
      <p:ext uri="{BB962C8B-B14F-4D97-AF65-F5344CB8AC3E}">
        <p14:creationId xmlns:p14="http://schemas.microsoft.com/office/powerpoint/2010/main" val="26787036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SENTIMENT ANANLYSIS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Image for po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1852612"/>
            <a:ext cx="6705600" cy="408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93416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SENTIMENT ANANLYSIS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3793" name="Picture 1" descr="Most positive tweets &#10;Most negative tweets &#10;Love those smiles! Have a great trip @holla_ &#10;Stuck in Atlanta all day Of _ &#10;@OeIta thanks for wavin_ &#10;A g @Delta thanks CteW/paSSengetS for at my dt SchiphOl today!! you had a good flight _ _ &#10;THIN Sentiment .4082483 &#10;@VirginAtlantiC @Oelta Ig &#10;@BCusterTV @OeIta But hey Brian rememb_ &#10;Delta be getting mad but horwstly ifs the b. &#10;When a guy is fixing the rudder of your &#10;RT Waking With @De_ &#10;RT @BCust8TV: When a guy is fixing the ru— &#10;@Delta Why don't you give t &#10;So@OeIta if your seat was moved next to &#10;My husband and Were flying @Delta and w. &#10;@sosebeeglobal ODeIta Wcnq! Smh is @De— &#10;(mean) &#10;•-0.2886751 .0,25815a7 &#10;*dll 79Sschiphcl &#10;@sosebeeglobdl @DeIta Wow! Smh is @DeItd n. &#10;My I Were flying and were &#10;So@OeIta if your seat *'as moved next to cabin &#10;@Delta Why give the p. &#10;RT @BCusterTV: When a guy is fixing the rudder. &#10;RT @Noahsyndergaartf With &#10;When d gl_0' is the rudde of your @OeItd fL &#10;Delta be getting mad but it'S the best ai_ &#10;@BCusterTV @DeIta But hey Brian remember &#10;@VirginAtlantiC the fl. &#10;THINK AGAIN! This is disgraceful and you show &#10;A great behind the scenes Shot With @ericries &#10;@OeIta thanks crew.'passengers for waving at &#10;in Atlanta all day because Of@Delta airlin_ &#10;Lwe those smiles! Have a great trip @hona30CO &#10;Sentiment (mean) &#10;•-0.2886751 'C,2581S47 ..8049845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291" y="1838207"/>
            <a:ext cx="11755418" cy="382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5166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SENTIMENT ANANLYSIS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Score ">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6737" y="1450506"/>
            <a:ext cx="3438525" cy="46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932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SENTIMENT ANANLYSIS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E M 0 0 N S &#10;3 072 &#10;SUrprlSe ">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2162" y="1965550"/>
            <a:ext cx="80676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819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64"/>
            <a:ext cx="12201625" cy="6867964"/>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0" y="-9964"/>
            <a:ext cx="12201625" cy="6882476"/>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431" name="Title"/>
          <p:cNvSpPr txBox="1">
            <a:spLocks noGrp="1"/>
          </p:cNvSpPr>
          <p:nvPr>
            <p:ph type="title"/>
          </p:nvPr>
        </p:nvSpPr>
        <p:spPr>
          <a:xfrm>
            <a:off x="279167" y="1190879"/>
            <a:ext cx="11633667" cy="4476244"/>
          </a:xfrm>
          <a:prstGeom prst="rect">
            <a:avLst/>
          </a:prstGeom>
        </p:spPr>
        <p:txBody>
          <a:bodyPr/>
          <a:lstStyle/>
          <a:p>
            <a:r>
              <a:rPr lang="fr-FR" sz="1600" b="1" dirty="0">
                <a:solidFill>
                  <a:schemeClr val="bg1"/>
                </a:solidFill>
                <a:latin typeface="Ubisoft Sans" pitchFamily="50" charset="0"/>
              </a:rPr>
              <a:t>PART 2</a:t>
            </a:r>
            <a:br>
              <a:rPr lang="fr-FR" sz="2667" b="1" dirty="0">
                <a:solidFill>
                  <a:schemeClr val="bg1"/>
                </a:solidFill>
                <a:latin typeface="Ubisoft Sans" pitchFamily="50" charset="0"/>
              </a:rPr>
            </a:br>
            <a:r>
              <a:rPr lang="fr-FR" sz="3600" b="1" dirty="0">
                <a:solidFill>
                  <a:schemeClr val="bg1"/>
                </a:solidFill>
                <a:latin typeface="Ubisoft Sans" panose="02000504030000020004" pitchFamily="2" charset="-78"/>
                <a:cs typeface="Ubisoft Sans" panose="02000504030000020004" pitchFamily="2" charset="-78"/>
              </a:rPr>
              <a:t>TEXT REPRESENTATION 101</a:t>
            </a:r>
            <a:endParaRPr sz="3600" b="1" dirty="0">
              <a:solidFill>
                <a:schemeClr val="bg1"/>
              </a:solidFill>
              <a:latin typeface="Ubisoft Sans" pitchFamily="50" charset="0"/>
            </a:endParaRPr>
          </a:p>
        </p:txBody>
      </p:sp>
      <p:pic>
        <p:nvPicPr>
          <p:cNvPr id="7"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756494"/>
      </p:ext>
    </p:extLst>
  </p:cSld>
  <p:clrMapOvr>
    <a:masterClrMapping/>
  </p:clrMapOvr>
  <p:transition spd="me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SENTIMENT ANANLYSIS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 sur ť*al bbmbre ">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475" y="2193156"/>
            <a:ext cx="2305050"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0256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SENTIMENT ANANLYSIS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6865" name="Picture 1" descr="OEACTNAT'OH &#10;' тм-з.ров &#10;' mws.po. &#10;АС твдтюн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8372" y="1508577"/>
            <a:ext cx="459105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624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SENTIMENT ANANLYSIS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http://www.neoformix.com/2013/NovelViews3_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6881" y="1308100"/>
            <a:ext cx="8758239" cy="5004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8465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NLP DATA VISUALIZATION: NER</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stretch>
            <a:fillRect/>
          </a:stretch>
        </p:blipFill>
        <p:spPr>
          <a:xfrm>
            <a:off x="2366963" y="1865638"/>
            <a:ext cx="7458075" cy="1085850"/>
          </a:xfrm>
          <a:prstGeom prst="rect">
            <a:avLst/>
          </a:prstGeom>
        </p:spPr>
      </p:pic>
      <p:pic>
        <p:nvPicPr>
          <p:cNvPr id="3" name="Picture 2"/>
          <p:cNvPicPr>
            <a:picLocks noChangeAspect="1"/>
          </p:cNvPicPr>
          <p:nvPr/>
        </p:nvPicPr>
        <p:blipFill>
          <a:blip r:embed="rId7"/>
          <a:stretch>
            <a:fillRect/>
          </a:stretch>
        </p:blipFill>
        <p:spPr>
          <a:xfrm>
            <a:off x="2963715" y="3184231"/>
            <a:ext cx="6264570" cy="2731737"/>
          </a:xfrm>
          <a:prstGeom prst="rect">
            <a:avLst/>
          </a:prstGeom>
        </p:spPr>
      </p:pic>
    </p:spTree>
    <p:extLst>
      <p:ext uri="{BB962C8B-B14F-4D97-AF65-F5344CB8AC3E}">
        <p14:creationId xmlns:p14="http://schemas.microsoft.com/office/powerpoint/2010/main" val="38979396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4"/>
          <p:cNvPicPr>
            <a:picLocks noChangeAspect="1"/>
          </p:cNvPicPr>
          <p:nvPr/>
        </p:nvPicPr>
        <p:blipFill rotWithShape="1">
          <a:blip r:embed="rId2" cstate="print">
            <a:extLst>
              <a:ext uri="{28A0092B-C50C-407E-A947-70E740481C1C}">
                <a14:useLocalDpi xmlns:a14="http://schemas.microsoft.com/office/drawing/2010/main" val="0"/>
              </a:ext>
            </a:extLst>
          </a:blip>
          <a:srcRect b="80926"/>
          <a:stretch/>
        </p:blipFill>
        <p:spPr>
          <a:xfrm>
            <a:off x="2" y="1"/>
            <a:ext cx="12191997" cy="1308099"/>
          </a:xfrm>
          <a:prstGeom prst="rect">
            <a:avLst/>
          </a:prstGeom>
        </p:spPr>
      </p:pic>
      <p:sp>
        <p:nvSpPr>
          <p:cNvPr id="7" name="Rectangle 6"/>
          <p:cNvSpPr/>
          <p:nvPr/>
        </p:nvSpPr>
        <p:spPr>
          <a:xfrm>
            <a:off x="2" y="-12700"/>
            <a:ext cx="12199920" cy="13208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317191" y="343584"/>
            <a:ext cx="11557618" cy="646331"/>
          </a:xfrm>
          <a:prstGeom prst="rect">
            <a:avLst/>
          </a:prstGeom>
          <a:noFill/>
        </p:spPr>
        <p:txBody>
          <a:bodyPr wrap="square" rtlCol="0">
            <a:spAutoFit/>
          </a:bodyPr>
          <a:lstStyle/>
          <a:p>
            <a:pPr algn="ctr"/>
            <a:r>
              <a:rPr lang="fr-FR" sz="3600" b="1" dirty="0">
                <a:solidFill>
                  <a:schemeClr val="bg1"/>
                </a:solidFill>
                <a:latin typeface="Ubisoft Sans" pitchFamily="50" charset="0"/>
              </a:rPr>
              <a:t>HOW TO BUILD SUCH DATA VISUALIZATION?</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45066" name="Picture 10" descr="Fichier:Logo Matplotlib.svg — Wikipé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576" y="2750592"/>
            <a:ext cx="3483352" cy="639522"/>
          </a:xfrm>
          <a:prstGeom prst="rect">
            <a:avLst/>
          </a:prstGeom>
          <a:noFill/>
          <a:extLst>
            <a:ext uri="{909E8E84-426E-40DD-AFC4-6F175D3DCCD1}">
              <a14:hiddenFill xmlns:a14="http://schemas.microsoft.com/office/drawing/2010/main">
                <a:solidFill>
                  <a:srgbClr val="FFFFFF"/>
                </a:solidFill>
              </a14:hiddenFill>
            </a:ext>
          </a:extLst>
        </p:spPr>
      </p:pic>
      <p:pic>
        <p:nvPicPr>
          <p:cNvPr id="45068" name="Picture 12" descr="Plotly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6374" y="2663812"/>
            <a:ext cx="2439249" cy="813083"/>
          </a:xfrm>
          <a:prstGeom prst="rect">
            <a:avLst/>
          </a:prstGeom>
          <a:noFill/>
          <a:extLst>
            <a:ext uri="{909E8E84-426E-40DD-AFC4-6F175D3DCCD1}">
              <a14:hiddenFill xmlns:a14="http://schemas.microsoft.com/office/drawing/2010/main">
                <a:solidFill>
                  <a:srgbClr val="FFFFFF"/>
                </a:solidFill>
              </a14:hiddenFill>
            </a:ext>
          </a:extLst>
        </p:spPr>
      </p:pic>
      <p:pic>
        <p:nvPicPr>
          <p:cNvPr id="45072" name="Picture 16" descr="Bokeh - Full Stack Pyth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1398" y="2642003"/>
            <a:ext cx="2578102" cy="834892"/>
          </a:xfrm>
          <a:prstGeom prst="rect">
            <a:avLst/>
          </a:prstGeom>
          <a:noFill/>
          <a:extLst>
            <a:ext uri="{909E8E84-426E-40DD-AFC4-6F175D3DCCD1}">
              <a14:hiddenFill xmlns:a14="http://schemas.microsoft.com/office/drawing/2010/main">
                <a:solidFill>
                  <a:srgbClr val="FFFFFF"/>
                </a:solidFill>
              </a14:hiddenFill>
            </a:ext>
          </a:extLst>
        </p:spPr>
      </p:pic>
      <p:pic>
        <p:nvPicPr>
          <p:cNvPr id="45074" name="Picture 18" descr="RAPIDS + Plotly Dash | RAPID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70566" y="3716129"/>
            <a:ext cx="2650866" cy="1988150"/>
          </a:xfrm>
          <a:prstGeom prst="rect">
            <a:avLst/>
          </a:prstGeom>
          <a:noFill/>
          <a:extLst>
            <a:ext uri="{909E8E84-426E-40DD-AFC4-6F175D3DCCD1}">
              <a14:hiddenFill xmlns:a14="http://schemas.microsoft.com/office/drawing/2010/main">
                <a:solidFill>
                  <a:srgbClr val="FFFFFF"/>
                </a:solidFill>
              </a14:hiddenFill>
            </a:ext>
          </a:extLst>
        </p:spPr>
      </p:pic>
      <p:pic>
        <p:nvPicPr>
          <p:cNvPr id="45076" name="Picture 20" descr="D3.js Reviews: Pricing &amp; Software Features 2020 - Financesonline.co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9800" y="4149484"/>
            <a:ext cx="2741298" cy="1121440"/>
          </a:xfrm>
          <a:prstGeom prst="rect">
            <a:avLst/>
          </a:prstGeom>
          <a:noFill/>
          <a:extLst>
            <a:ext uri="{909E8E84-426E-40DD-AFC4-6F175D3DCCD1}">
              <a14:hiddenFill xmlns:a14="http://schemas.microsoft.com/office/drawing/2010/main">
                <a:solidFill>
                  <a:srgbClr val="FFFFFF"/>
                </a:solidFill>
              </a14:hiddenFill>
            </a:ext>
          </a:extLst>
        </p:spPr>
      </p:pic>
      <p:pic>
        <p:nvPicPr>
          <p:cNvPr id="45078" name="Picture 22" descr="Brand | Streamlit — The fastest way to create data app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3100" y="4110863"/>
            <a:ext cx="3704304" cy="119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957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191997" cy="6857998"/>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2" y="-1451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0"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Section key </a:t>
            </a:r>
            <a:r>
              <a:rPr lang="fr-FR" sz="3600" b="1" dirty="0" err="1">
                <a:solidFill>
                  <a:schemeClr val="bg1"/>
                </a:solidFill>
                <a:latin typeface="Ubisoft Sans" pitchFamily="50" charset="0"/>
              </a:rPr>
              <a:t>takeaways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2786743" y="1769202"/>
            <a:ext cx="6618514" cy="1200329"/>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Building a good data visualization is a </a:t>
            </a:r>
            <a:r>
              <a:rPr lang="en-US" b="1" dirty="0">
                <a:solidFill>
                  <a:schemeClr val="bg1"/>
                </a:solidFill>
                <a:latin typeface="Ubisoft Sans" panose="02000504030000020004" pitchFamily="2" charset="-78"/>
                <a:cs typeface="Ubisoft Sans" panose="02000504030000020004" pitchFamily="2" charset="-78"/>
              </a:rPr>
              <a:t>complex but necessary </a:t>
            </a:r>
            <a:r>
              <a:rPr lang="en-US" dirty="0">
                <a:solidFill>
                  <a:schemeClr val="bg1"/>
                </a:solidFill>
                <a:latin typeface="Ubisoft Sans" panose="02000504030000020004" pitchFamily="2" charset="-78"/>
                <a:cs typeface="Ubisoft Sans" panose="02000504030000020004" pitchFamily="2" charset="-78"/>
              </a:rPr>
              <a:t> process. </a:t>
            </a:r>
            <a:r>
              <a:rPr lang="en-US" b="1" dirty="0">
                <a:solidFill>
                  <a:schemeClr val="bg1"/>
                </a:solidFill>
                <a:latin typeface="Ubisoft Sans" panose="02000504030000020004" pitchFamily="2" charset="-78"/>
                <a:cs typeface="Ubisoft Sans" panose="02000504030000020004" pitchFamily="2" charset="-78"/>
              </a:rPr>
              <a:t>Human bias </a:t>
            </a:r>
            <a:r>
              <a:rPr lang="en-US" dirty="0">
                <a:solidFill>
                  <a:schemeClr val="bg1"/>
                </a:solidFill>
                <a:latin typeface="Ubisoft Sans" panose="02000504030000020004" pitchFamily="2" charset="-78"/>
                <a:cs typeface="Ubisoft Sans" panose="02000504030000020004" pitchFamily="2" charset="-78"/>
              </a:rPr>
              <a:t>must be taken into account to </a:t>
            </a:r>
            <a:r>
              <a:rPr lang="en-US" b="1" dirty="0">
                <a:solidFill>
                  <a:schemeClr val="bg1"/>
                </a:solidFill>
                <a:latin typeface="Ubisoft Sans" panose="02000504030000020004" pitchFamily="2" charset="-78"/>
                <a:cs typeface="Ubisoft Sans" panose="02000504030000020004" pitchFamily="2" charset="-78"/>
              </a:rPr>
              <a:t>avoid misinformation/disinformation</a:t>
            </a:r>
            <a:r>
              <a:rPr lang="en-US" dirty="0">
                <a:solidFill>
                  <a:schemeClr val="bg1"/>
                </a:solidFill>
                <a:latin typeface="Ubisoft Sans" panose="02000504030000020004" pitchFamily="2" charset="-78"/>
                <a:cs typeface="Ubisoft Sans" panose="02000504030000020004" pitchFamily="2" charset="-78"/>
              </a:rPr>
              <a:t> and </a:t>
            </a:r>
            <a:r>
              <a:rPr lang="en-US" b="1" dirty="0">
                <a:solidFill>
                  <a:schemeClr val="bg1"/>
                </a:solidFill>
                <a:latin typeface="Ubisoft Sans" panose="02000504030000020004" pitchFamily="2" charset="-78"/>
                <a:cs typeface="Ubisoft Sans" panose="02000504030000020004" pitchFamily="2" charset="-78"/>
              </a:rPr>
              <a:t>facilitate the comprehension process</a:t>
            </a:r>
            <a:r>
              <a:rPr lang="en-US" dirty="0">
                <a:solidFill>
                  <a:schemeClr val="bg1"/>
                </a:solidFill>
                <a:latin typeface="Ubisoft Sans" panose="02000504030000020004" pitchFamily="2" charset="-78"/>
                <a:cs typeface="Ubisoft Sans" panose="02000504030000020004" pitchFamily="2" charset="-78"/>
              </a:rPr>
              <a:t> of end-users.</a:t>
            </a:r>
          </a:p>
        </p:txBody>
      </p:sp>
      <p:sp>
        <p:nvSpPr>
          <p:cNvPr id="15" name="Rectangle 14"/>
          <p:cNvSpPr/>
          <p:nvPr/>
        </p:nvSpPr>
        <p:spPr>
          <a:xfrm>
            <a:off x="2786743" y="3229679"/>
            <a:ext cx="6618514" cy="923330"/>
          </a:xfrm>
          <a:prstGeom prst="rect">
            <a:avLst/>
          </a:prstGeom>
        </p:spPr>
        <p:txBody>
          <a:bodyPr wrap="square">
            <a:spAutoFit/>
          </a:bodyPr>
          <a:lstStyle/>
          <a:p>
            <a:pPr algn="just"/>
            <a:r>
              <a:rPr lang="en-US" b="1" dirty="0">
                <a:solidFill>
                  <a:schemeClr val="bg1"/>
                </a:solidFill>
                <a:latin typeface="Ubisoft Sans" panose="02000504030000020004" pitchFamily="2" charset="-78"/>
                <a:cs typeface="Ubisoft Sans" panose="02000504030000020004" pitchFamily="2" charset="-78"/>
              </a:rPr>
              <a:t>Adapting data visualizations </a:t>
            </a:r>
            <a:r>
              <a:rPr lang="en-US" dirty="0">
                <a:solidFill>
                  <a:schemeClr val="bg1"/>
                </a:solidFill>
                <a:latin typeface="Ubisoft Sans" panose="02000504030000020004" pitchFamily="2" charset="-78"/>
                <a:cs typeface="Ubisoft Sans" panose="02000504030000020004" pitchFamily="2" charset="-78"/>
              </a:rPr>
              <a:t>to the </a:t>
            </a:r>
            <a:r>
              <a:rPr lang="en-US" b="1" dirty="0">
                <a:solidFill>
                  <a:schemeClr val="bg1"/>
                </a:solidFill>
                <a:latin typeface="Ubisoft Sans" panose="02000504030000020004" pitchFamily="2" charset="-78"/>
                <a:cs typeface="Ubisoft Sans" panose="02000504030000020004" pitchFamily="2" charset="-78"/>
              </a:rPr>
              <a:t>undertaken task </a:t>
            </a:r>
            <a:r>
              <a:rPr lang="en-US" dirty="0">
                <a:solidFill>
                  <a:schemeClr val="bg1"/>
                </a:solidFill>
                <a:latin typeface="Ubisoft Sans" panose="02000504030000020004" pitchFamily="2" charset="-78"/>
                <a:cs typeface="Ubisoft Sans" panose="02000504030000020004" pitchFamily="2" charset="-78"/>
              </a:rPr>
              <a:t>and the </a:t>
            </a:r>
            <a:r>
              <a:rPr lang="en-US" b="1" dirty="0">
                <a:solidFill>
                  <a:schemeClr val="bg1"/>
                </a:solidFill>
                <a:latin typeface="Ubisoft Sans" panose="02000504030000020004" pitchFamily="2" charset="-78"/>
                <a:cs typeface="Ubisoft Sans" panose="02000504030000020004" pitchFamily="2" charset="-78"/>
              </a:rPr>
              <a:t>target audience </a:t>
            </a:r>
            <a:r>
              <a:rPr lang="en-US" dirty="0">
                <a:solidFill>
                  <a:schemeClr val="bg1"/>
                </a:solidFill>
                <a:latin typeface="Ubisoft Sans" panose="02000504030000020004" pitchFamily="2" charset="-78"/>
                <a:cs typeface="Ubisoft Sans" panose="02000504030000020004" pitchFamily="2" charset="-78"/>
              </a:rPr>
              <a:t>is key to leveraging the capabilities of the systems you build.</a:t>
            </a:r>
          </a:p>
        </p:txBody>
      </p:sp>
      <p:sp>
        <p:nvSpPr>
          <p:cNvPr id="16" name="Rectangle 15"/>
          <p:cNvSpPr/>
          <p:nvPr/>
        </p:nvSpPr>
        <p:spPr>
          <a:xfrm>
            <a:off x="2786743" y="4413157"/>
            <a:ext cx="6618514" cy="1477328"/>
          </a:xfrm>
          <a:prstGeom prst="rect">
            <a:avLst/>
          </a:prstGeom>
        </p:spPr>
        <p:txBody>
          <a:bodyPr wrap="square">
            <a:spAutoFit/>
          </a:bodyPr>
          <a:lstStyle/>
          <a:p>
            <a:pPr algn="just"/>
            <a:r>
              <a:rPr lang="en-US" dirty="0">
                <a:solidFill>
                  <a:schemeClr val="bg1"/>
                </a:solidFill>
                <a:latin typeface="Ubisoft Sans" panose="02000504030000020004" pitchFamily="2" charset="-78"/>
                <a:cs typeface="Ubisoft Sans" panose="02000504030000020004" pitchFamily="2" charset="-78"/>
              </a:rPr>
              <a:t>Each NLP task has its own specific data visualizations. Given its young age, you’ll often have to build your own visualizations from scratch. Building a </a:t>
            </a:r>
            <a:r>
              <a:rPr lang="en-US" b="1" dirty="0">
                <a:solidFill>
                  <a:schemeClr val="bg1"/>
                </a:solidFill>
                <a:latin typeface="Ubisoft Sans" panose="02000504030000020004" pitchFamily="2" charset="-78"/>
                <a:cs typeface="Ubisoft Sans" panose="02000504030000020004" pitchFamily="2" charset="-78"/>
              </a:rPr>
              <a:t>database of visualizations</a:t>
            </a:r>
            <a:r>
              <a:rPr lang="en-US" dirty="0">
                <a:solidFill>
                  <a:schemeClr val="bg1"/>
                </a:solidFill>
                <a:latin typeface="Ubisoft Sans" panose="02000504030000020004" pitchFamily="2" charset="-78"/>
                <a:cs typeface="Ubisoft Sans" panose="02000504030000020004" pitchFamily="2" charset="-78"/>
              </a:rPr>
              <a:t> you encounter is a good way to foster creativity when creating visualizations for upcoming projects.</a:t>
            </a:r>
            <a:endParaRPr lang="en-US" i="1" dirty="0">
              <a:solidFill>
                <a:schemeClr val="bg1"/>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784589122"/>
      </p:ext>
    </p:extLst>
  </p:cSld>
  <p:clrMapOvr>
    <a:masterClrMapping/>
  </p:clrMapOvr>
  <p:transition spd="me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75"/>
            <a:ext cx="12192000" cy="6861175"/>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580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Resources</a:t>
            </a:r>
            <a:r>
              <a:rPr lang="fr-FR" sz="3600" b="1" dirty="0">
                <a:solidFill>
                  <a:schemeClr val="bg1"/>
                </a:solidFill>
                <a:latin typeface="Ubisoft Sans" pitchFamily="50" charset="0"/>
              </a:rPr>
              <a:t> – Blogs</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3" name="Group 2"/>
          <p:cNvGrpSpPr/>
          <p:nvPr/>
        </p:nvGrpSpPr>
        <p:grpSpPr>
          <a:xfrm>
            <a:off x="1244356" y="5364437"/>
            <a:ext cx="8593472" cy="523220"/>
            <a:chOff x="1575471" y="1608926"/>
            <a:chExt cx="8593472" cy="523220"/>
          </a:xfrm>
        </p:grpSpPr>
        <p:sp>
          <p:nvSpPr>
            <p:cNvPr id="2" name="Rectangle 1"/>
            <p:cNvSpPr/>
            <p:nvPr/>
          </p:nvSpPr>
          <p:spPr>
            <a:xfrm>
              <a:off x="1575471" y="1685871"/>
              <a:ext cx="2615460" cy="369332"/>
            </a:xfrm>
            <a:prstGeom prst="rect">
              <a:avLst/>
            </a:prstGeom>
          </p:spPr>
          <p:txBody>
            <a:bodyPr wrap="none">
              <a:spAutoFit/>
            </a:bodyPr>
            <a:lstStyle/>
            <a:p>
              <a:r>
                <a:rPr lang="fr-FR" b="1" dirty="0" err="1">
                  <a:solidFill>
                    <a:schemeClr val="bg1"/>
                  </a:solidFill>
                </a:rPr>
                <a:t>Sebastian</a:t>
              </a:r>
              <a:r>
                <a:rPr lang="fr-FR" dirty="0">
                  <a:solidFill>
                    <a:schemeClr val="bg1"/>
                  </a:solidFill>
                </a:rPr>
                <a:t> </a:t>
              </a:r>
              <a:r>
                <a:rPr lang="fr-FR" b="1" dirty="0" err="1">
                  <a:solidFill>
                    <a:schemeClr val="bg1"/>
                  </a:solidFill>
                </a:rPr>
                <a:t>Ruder</a:t>
              </a:r>
              <a:r>
                <a:rPr lang="fr-FR" dirty="0">
                  <a:solidFill>
                    <a:schemeClr val="bg1"/>
                  </a:solidFill>
                </a:rPr>
                <a:t> </a:t>
              </a:r>
              <a:r>
                <a:rPr lang="fr-FR" b="1" dirty="0">
                  <a:solidFill>
                    <a:schemeClr val="bg1"/>
                  </a:solidFill>
                </a:rPr>
                <a:t>NLP</a:t>
              </a:r>
              <a:r>
                <a:rPr lang="fr-FR" dirty="0">
                  <a:solidFill>
                    <a:schemeClr val="bg1"/>
                  </a:solidFill>
                </a:rPr>
                <a:t> </a:t>
              </a:r>
              <a:r>
                <a:rPr lang="fr-FR" b="1" dirty="0">
                  <a:solidFill>
                    <a:schemeClr val="bg1"/>
                  </a:solidFill>
                </a:rPr>
                <a:t>Blog</a:t>
              </a:r>
            </a:p>
          </p:txBody>
        </p:sp>
        <p:sp>
          <p:nvSpPr>
            <p:cNvPr id="15" name="Rectangle 14"/>
            <p:cNvSpPr/>
            <p:nvPr/>
          </p:nvSpPr>
          <p:spPr>
            <a:xfrm>
              <a:off x="8962138" y="1732036"/>
              <a:ext cx="1206805" cy="276999"/>
            </a:xfrm>
            <a:prstGeom prst="rect">
              <a:avLst/>
            </a:prstGeom>
          </p:spPr>
          <p:txBody>
            <a:bodyPr wrap="none">
              <a:spAutoFit/>
            </a:bodyPr>
            <a:lstStyle/>
            <a:p>
              <a:r>
                <a:rPr lang="fr-FR" sz="1200" dirty="0">
                  <a:solidFill>
                    <a:schemeClr val="bg1"/>
                  </a:solidFill>
                </a:rPr>
                <a:t>https://ruder.io/</a:t>
              </a:r>
            </a:p>
          </p:txBody>
        </p:sp>
        <p:sp>
          <p:nvSpPr>
            <p:cNvPr id="19" name="Rectangle 18"/>
            <p:cNvSpPr/>
            <p:nvPr/>
          </p:nvSpPr>
          <p:spPr>
            <a:xfrm>
              <a:off x="4365558" y="1608926"/>
              <a:ext cx="4102474" cy="523220"/>
            </a:xfrm>
            <a:prstGeom prst="rect">
              <a:avLst/>
            </a:prstGeom>
          </p:spPr>
          <p:txBody>
            <a:bodyPr wrap="square">
              <a:spAutoFit/>
            </a:bodyPr>
            <a:lstStyle/>
            <a:p>
              <a:pPr algn="just"/>
              <a:r>
                <a:rPr lang="fr-FR" sz="1400" dirty="0" err="1">
                  <a:solidFill>
                    <a:schemeClr val="bg1"/>
                  </a:solidFill>
                </a:rPr>
                <a:t>Your</a:t>
              </a:r>
              <a:r>
                <a:rPr lang="fr-FR" sz="1400" dirty="0">
                  <a:solidFill>
                    <a:schemeClr val="bg1"/>
                  </a:solidFill>
                </a:rPr>
                <a:t> </a:t>
              </a:r>
              <a:r>
                <a:rPr lang="fr-FR" sz="1400" dirty="0" err="1">
                  <a:solidFill>
                    <a:schemeClr val="bg1"/>
                  </a:solidFill>
                </a:rPr>
                <a:t>general</a:t>
              </a:r>
              <a:r>
                <a:rPr lang="fr-FR" sz="1400" dirty="0">
                  <a:solidFill>
                    <a:schemeClr val="bg1"/>
                  </a:solidFill>
                </a:rPr>
                <a:t> NLP blog and </a:t>
              </a:r>
              <a:r>
                <a:rPr lang="fr-FR" sz="1400" dirty="0" err="1">
                  <a:solidFill>
                    <a:schemeClr val="bg1"/>
                  </a:solidFill>
                </a:rPr>
                <a:t>probably</a:t>
              </a:r>
              <a:r>
                <a:rPr lang="fr-FR" sz="1400" dirty="0">
                  <a:solidFill>
                    <a:schemeClr val="bg1"/>
                  </a:solidFill>
                </a:rPr>
                <a:t> one of the </a:t>
              </a:r>
              <a:r>
                <a:rPr lang="fr-FR" sz="1400" dirty="0" err="1">
                  <a:solidFill>
                    <a:schemeClr val="bg1"/>
                  </a:solidFill>
                </a:rPr>
                <a:t>most</a:t>
              </a:r>
              <a:r>
                <a:rPr lang="fr-FR" sz="1400" dirty="0">
                  <a:solidFill>
                    <a:schemeClr val="bg1"/>
                  </a:solidFill>
                </a:rPr>
                <a:t> </a:t>
              </a:r>
              <a:r>
                <a:rPr lang="fr-FR" sz="1400" dirty="0" err="1">
                  <a:solidFill>
                    <a:schemeClr val="bg1"/>
                  </a:solidFill>
                </a:rPr>
                <a:t>useful</a:t>
              </a:r>
              <a:r>
                <a:rPr lang="fr-FR" sz="1400" dirty="0">
                  <a:solidFill>
                    <a:schemeClr val="bg1"/>
                  </a:solidFill>
                </a:rPr>
                <a:t> NLP Newsletter out </a:t>
              </a:r>
              <a:r>
                <a:rPr lang="fr-FR" sz="1400" dirty="0" err="1">
                  <a:solidFill>
                    <a:schemeClr val="bg1"/>
                  </a:solidFill>
                </a:rPr>
                <a:t>there</a:t>
              </a:r>
              <a:r>
                <a:rPr lang="fr-FR" sz="1400" dirty="0">
                  <a:solidFill>
                    <a:schemeClr val="bg1"/>
                  </a:solidFill>
                </a:rPr>
                <a:t>.</a:t>
              </a:r>
            </a:p>
          </p:txBody>
        </p:sp>
      </p:grpSp>
      <p:grpSp>
        <p:nvGrpSpPr>
          <p:cNvPr id="5" name="Group 4"/>
          <p:cNvGrpSpPr/>
          <p:nvPr/>
        </p:nvGrpSpPr>
        <p:grpSpPr>
          <a:xfrm>
            <a:off x="1244356" y="1127074"/>
            <a:ext cx="10522301" cy="738664"/>
            <a:chOff x="1581209" y="2172420"/>
            <a:chExt cx="10522301" cy="738664"/>
          </a:xfrm>
        </p:grpSpPr>
        <p:sp>
          <p:nvSpPr>
            <p:cNvPr id="9" name="Rectangle 8"/>
            <p:cNvSpPr/>
            <p:nvPr/>
          </p:nvSpPr>
          <p:spPr>
            <a:xfrm>
              <a:off x="1581209" y="2357087"/>
              <a:ext cx="2470100" cy="369332"/>
            </a:xfrm>
            <a:prstGeom prst="rect">
              <a:avLst/>
            </a:prstGeom>
          </p:spPr>
          <p:txBody>
            <a:bodyPr wrap="none">
              <a:spAutoFit/>
            </a:bodyPr>
            <a:lstStyle/>
            <a:p>
              <a:r>
                <a:rPr lang="fr-FR" b="1" dirty="0">
                  <a:solidFill>
                    <a:schemeClr val="bg1"/>
                  </a:solidFill>
                </a:rPr>
                <a:t>Andrew </a:t>
              </a:r>
              <a:r>
                <a:rPr lang="fr-FR" b="1" dirty="0" err="1">
                  <a:solidFill>
                    <a:schemeClr val="bg1"/>
                  </a:solidFill>
                </a:rPr>
                <a:t>Kaparthy’s</a:t>
              </a:r>
              <a:r>
                <a:rPr lang="fr-FR" b="1" dirty="0">
                  <a:solidFill>
                    <a:schemeClr val="bg1"/>
                  </a:solidFill>
                </a:rPr>
                <a:t> Blog</a:t>
              </a:r>
            </a:p>
          </p:txBody>
        </p:sp>
        <p:sp>
          <p:nvSpPr>
            <p:cNvPr id="17" name="Rectangle 16"/>
            <p:cNvSpPr/>
            <p:nvPr/>
          </p:nvSpPr>
          <p:spPr>
            <a:xfrm>
              <a:off x="8962138" y="2310920"/>
              <a:ext cx="3141372" cy="461665"/>
            </a:xfrm>
            <a:prstGeom prst="rect">
              <a:avLst/>
            </a:prstGeom>
          </p:spPr>
          <p:txBody>
            <a:bodyPr wrap="square">
              <a:spAutoFit/>
            </a:bodyPr>
            <a:lstStyle/>
            <a:p>
              <a:r>
                <a:rPr lang="fr-FR" sz="1200" dirty="0">
                  <a:solidFill>
                    <a:schemeClr val="bg1"/>
                  </a:solidFill>
                </a:rPr>
                <a:t>http://karpathy.github.io/2015/05/21/rnn-effectiveness/)</a:t>
              </a:r>
            </a:p>
          </p:txBody>
        </p:sp>
        <p:sp>
          <p:nvSpPr>
            <p:cNvPr id="20" name="Rectangle 19"/>
            <p:cNvSpPr/>
            <p:nvPr/>
          </p:nvSpPr>
          <p:spPr>
            <a:xfrm>
              <a:off x="4365558" y="2172420"/>
              <a:ext cx="4102474" cy="738664"/>
            </a:xfrm>
            <a:prstGeom prst="rect">
              <a:avLst/>
            </a:prstGeom>
          </p:spPr>
          <p:txBody>
            <a:bodyPr wrap="square">
              <a:spAutoFit/>
            </a:bodyPr>
            <a:lstStyle/>
            <a:p>
              <a:pPr algn="just"/>
              <a:r>
                <a:rPr lang="fr-FR" sz="1400" dirty="0">
                  <a:solidFill>
                    <a:schemeClr val="bg1"/>
                  </a:solidFill>
                </a:rPr>
                <a:t>Machine </a:t>
              </a:r>
              <a:r>
                <a:rPr lang="fr-FR" sz="1400" dirty="0" err="1">
                  <a:solidFill>
                    <a:schemeClr val="bg1"/>
                  </a:solidFill>
                </a:rPr>
                <a:t>learning</a:t>
              </a:r>
              <a:r>
                <a:rPr lang="fr-FR" sz="1400" dirty="0">
                  <a:solidFill>
                    <a:schemeClr val="bg1"/>
                  </a:solidFill>
                </a:rPr>
                <a:t> blog </a:t>
              </a:r>
              <a:r>
                <a:rPr lang="fr-FR" sz="1400" dirty="0" err="1">
                  <a:solidFill>
                    <a:schemeClr val="bg1"/>
                  </a:solidFill>
                </a:rPr>
                <a:t>with</a:t>
              </a:r>
              <a:r>
                <a:rPr lang="fr-FR" sz="1400" dirty="0">
                  <a:solidFill>
                    <a:schemeClr val="bg1"/>
                  </a:solidFill>
                </a:rPr>
                <a:t> </a:t>
              </a:r>
              <a:r>
                <a:rPr lang="fr-FR" sz="1400" dirty="0" err="1">
                  <a:solidFill>
                    <a:schemeClr val="bg1"/>
                  </a:solidFill>
                </a:rPr>
                <a:t>some</a:t>
              </a:r>
              <a:r>
                <a:rPr lang="fr-FR" sz="1400" dirty="0">
                  <a:solidFill>
                    <a:schemeClr val="bg1"/>
                  </a:solidFill>
                </a:rPr>
                <a:t> NLP articles; the RNN </a:t>
              </a:r>
              <a:r>
                <a:rPr lang="fr-FR" sz="1400" dirty="0" err="1">
                  <a:solidFill>
                    <a:schemeClr val="bg1"/>
                  </a:solidFill>
                </a:rPr>
                <a:t>effectiveness</a:t>
              </a:r>
              <a:r>
                <a:rPr lang="fr-FR" sz="1400" dirty="0">
                  <a:solidFill>
                    <a:schemeClr val="bg1"/>
                  </a:solidFill>
                </a:rPr>
                <a:t> article </a:t>
              </a:r>
              <a:r>
                <a:rPr lang="fr-FR" sz="1400" dirty="0" err="1">
                  <a:solidFill>
                    <a:schemeClr val="bg1"/>
                  </a:solidFill>
                </a:rPr>
                <a:t>is</a:t>
              </a:r>
              <a:r>
                <a:rPr lang="fr-FR" sz="1400" dirty="0">
                  <a:solidFill>
                    <a:schemeClr val="bg1"/>
                  </a:solidFill>
                </a:rPr>
                <a:t> a go-to for </a:t>
              </a:r>
              <a:r>
                <a:rPr lang="fr-FR" sz="1400" dirty="0" err="1">
                  <a:solidFill>
                    <a:schemeClr val="bg1"/>
                  </a:solidFill>
                </a:rPr>
                <a:t>understanding</a:t>
              </a:r>
              <a:r>
                <a:rPr lang="fr-FR" sz="1400" dirty="0">
                  <a:solidFill>
                    <a:schemeClr val="bg1"/>
                  </a:solidFill>
                </a:rPr>
                <a:t> RNN for </a:t>
              </a:r>
              <a:r>
                <a:rPr lang="fr-FR" sz="1400" dirty="0" err="1">
                  <a:solidFill>
                    <a:schemeClr val="bg1"/>
                  </a:solidFill>
                </a:rPr>
                <a:t>texts</a:t>
              </a:r>
              <a:r>
                <a:rPr lang="fr-FR" sz="1400" dirty="0">
                  <a:solidFill>
                    <a:schemeClr val="bg1"/>
                  </a:solidFill>
                </a:rPr>
                <a:t>.</a:t>
              </a:r>
            </a:p>
          </p:txBody>
        </p:sp>
      </p:grpSp>
      <p:grpSp>
        <p:nvGrpSpPr>
          <p:cNvPr id="6" name="Group 5"/>
          <p:cNvGrpSpPr/>
          <p:nvPr/>
        </p:nvGrpSpPr>
        <p:grpSpPr>
          <a:xfrm>
            <a:off x="1244356" y="2951286"/>
            <a:ext cx="9222682" cy="523220"/>
            <a:chOff x="1575471" y="2951359"/>
            <a:chExt cx="9222682" cy="523220"/>
          </a:xfrm>
        </p:grpSpPr>
        <p:sp>
          <p:nvSpPr>
            <p:cNvPr id="10" name="Rectangle 9"/>
            <p:cNvSpPr/>
            <p:nvPr/>
          </p:nvSpPr>
          <p:spPr>
            <a:xfrm>
              <a:off x="8962138" y="3076320"/>
              <a:ext cx="1836015" cy="276999"/>
            </a:xfrm>
            <a:prstGeom prst="rect">
              <a:avLst/>
            </a:prstGeom>
          </p:spPr>
          <p:txBody>
            <a:bodyPr wrap="none">
              <a:spAutoFit/>
            </a:bodyPr>
            <a:lstStyle/>
            <a:p>
              <a:r>
                <a:rPr lang="fr-FR" sz="1200" dirty="0">
                  <a:solidFill>
                    <a:schemeClr val="bg1"/>
                  </a:solidFill>
                </a:rPr>
                <a:t>http://jalammar.github.io/</a:t>
              </a:r>
            </a:p>
          </p:txBody>
        </p:sp>
        <p:sp>
          <p:nvSpPr>
            <p:cNvPr id="24" name="Rectangle 23"/>
            <p:cNvSpPr/>
            <p:nvPr/>
          </p:nvSpPr>
          <p:spPr>
            <a:xfrm>
              <a:off x="1575471" y="3028303"/>
              <a:ext cx="2457083" cy="369332"/>
            </a:xfrm>
            <a:prstGeom prst="rect">
              <a:avLst/>
            </a:prstGeom>
          </p:spPr>
          <p:txBody>
            <a:bodyPr wrap="none">
              <a:spAutoFit/>
            </a:bodyPr>
            <a:lstStyle/>
            <a:p>
              <a:r>
                <a:rPr lang="fr-FR" b="1" dirty="0">
                  <a:solidFill>
                    <a:schemeClr val="bg1"/>
                  </a:solidFill>
                </a:rPr>
                <a:t>Jay </a:t>
              </a:r>
              <a:r>
                <a:rPr lang="fr-FR" b="1" dirty="0" err="1">
                  <a:solidFill>
                    <a:schemeClr val="bg1"/>
                  </a:solidFill>
                </a:rPr>
                <a:t>Alammar’s</a:t>
              </a:r>
              <a:r>
                <a:rPr lang="fr-FR" b="1" dirty="0">
                  <a:solidFill>
                    <a:schemeClr val="bg1"/>
                  </a:solidFill>
                </a:rPr>
                <a:t> NLP Blog</a:t>
              </a:r>
            </a:p>
          </p:txBody>
        </p:sp>
        <p:sp>
          <p:nvSpPr>
            <p:cNvPr id="25" name="Rectangle 24"/>
            <p:cNvSpPr/>
            <p:nvPr/>
          </p:nvSpPr>
          <p:spPr>
            <a:xfrm>
              <a:off x="4365558" y="2951359"/>
              <a:ext cx="4102474" cy="523220"/>
            </a:xfrm>
            <a:prstGeom prst="rect">
              <a:avLst/>
            </a:prstGeom>
          </p:spPr>
          <p:txBody>
            <a:bodyPr wrap="square">
              <a:spAutoFit/>
            </a:bodyPr>
            <a:lstStyle/>
            <a:p>
              <a:pPr algn="just"/>
              <a:r>
                <a:rPr lang="fr-FR" sz="1400" dirty="0">
                  <a:solidFill>
                    <a:schemeClr val="bg1"/>
                  </a:solidFill>
                </a:rPr>
                <a:t>Great </a:t>
              </a:r>
              <a:r>
                <a:rPr lang="fr-FR" sz="1400" dirty="0" err="1">
                  <a:solidFill>
                    <a:schemeClr val="bg1"/>
                  </a:solidFill>
                </a:rPr>
                <a:t>visual</a:t>
              </a:r>
              <a:r>
                <a:rPr lang="fr-FR" sz="1400" dirty="0">
                  <a:solidFill>
                    <a:schemeClr val="bg1"/>
                  </a:solidFill>
                </a:rPr>
                <a:t> of </a:t>
              </a:r>
              <a:r>
                <a:rPr lang="fr-FR" sz="1400" dirty="0" err="1">
                  <a:solidFill>
                    <a:schemeClr val="bg1"/>
                  </a:solidFill>
                </a:rPr>
                <a:t>recent</a:t>
              </a:r>
              <a:r>
                <a:rPr lang="fr-FR" sz="1400" dirty="0">
                  <a:solidFill>
                    <a:schemeClr val="bg1"/>
                  </a:solidFill>
                </a:rPr>
                <a:t> NLP </a:t>
              </a:r>
              <a:r>
                <a:rPr lang="fr-FR" sz="1400" dirty="0" err="1">
                  <a:solidFill>
                    <a:schemeClr val="bg1"/>
                  </a:solidFill>
                </a:rPr>
                <a:t>Language</a:t>
              </a:r>
              <a:r>
                <a:rPr lang="fr-FR" sz="1400" dirty="0">
                  <a:solidFill>
                    <a:schemeClr val="bg1"/>
                  </a:solidFill>
                </a:rPr>
                <a:t> </a:t>
              </a:r>
              <a:r>
                <a:rPr lang="fr-FR" sz="1400" dirty="0" err="1">
                  <a:solidFill>
                    <a:schemeClr val="bg1"/>
                  </a:solidFill>
                </a:rPr>
                <a:t>models</a:t>
              </a:r>
              <a:r>
                <a:rPr lang="fr-FR" sz="1400" dirty="0">
                  <a:solidFill>
                    <a:schemeClr val="bg1"/>
                  </a:solidFill>
                </a:rPr>
                <a:t> </a:t>
              </a:r>
              <a:r>
                <a:rPr lang="fr-FR" sz="1400" dirty="0" err="1">
                  <a:solidFill>
                    <a:schemeClr val="bg1"/>
                  </a:solidFill>
                </a:rPr>
                <a:t>with</a:t>
              </a:r>
              <a:r>
                <a:rPr lang="fr-FR" sz="1400" dirty="0">
                  <a:solidFill>
                    <a:schemeClr val="bg1"/>
                  </a:solidFill>
                </a:rPr>
                <a:t> simple </a:t>
              </a:r>
              <a:r>
                <a:rPr lang="fr-FR" sz="1400" dirty="0" err="1">
                  <a:solidFill>
                    <a:schemeClr val="bg1"/>
                  </a:solidFill>
                </a:rPr>
                <a:t>yet</a:t>
              </a:r>
              <a:r>
                <a:rPr lang="fr-FR" sz="1400" dirty="0">
                  <a:solidFill>
                    <a:schemeClr val="bg1"/>
                  </a:solidFill>
                </a:rPr>
                <a:t> </a:t>
              </a:r>
              <a:r>
                <a:rPr lang="fr-FR" sz="1400" dirty="0" err="1">
                  <a:solidFill>
                    <a:schemeClr val="bg1"/>
                  </a:solidFill>
                </a:rPr>
                <a:t>complete</a:t>
              </a:r>
              <a:r>
                <a:rPr lang="fr-FR" sz="1400" dirty="0">
                  <a:solidFill>
                    <a:schemeClr val="bg1"/>
                  </a:solidFill>
                </a:rPr>
                <a:t> </a:t>
              </a:r>
              <a:r>
                <a:rPr lang="fr-FR" sz="1400" dirty="0" err="1">
                  <a:solidFill>
                    <a:schemeClr val="bg1"/>
                  </a:solidFill>
                </a:rPr>
                <a:t>explanations</a:t>
              </a:r>
              <a:endParaRPr lang="fr-FR" sz="1400" dirty="0">
                <a:solidFill>
                  <a:schemeClr val="bg1"/>
                </a:solidFill>
              </a:endParaRPr>
            </a:p>
          </p:txBody>
        </p:sp>
      </p:grpSp>
      <p:grpSp>
        <p:nvGrpSpPr>
          <p:cNvPr id="13" name="Group 12"/>
          <p:cNvGrpSpPr/>
          <p:nvPr/>
        </p:nvGrpSpPr>
        <p:grpSpPr>
          <a:xfrm>
            <a:off x="1244356" y="3755670"/>
            <a:ext cx="9985968" cy="523220"/>
            <a:chOff x="1575471" y="3660190"/>
            <a:chExt cx="9985968" cy="523220"/>
          </a:xfrm>
        </p:grpSpPr>
        <p:sp>
          <p:nvSpPr>
            <p:cNvPr id="12" name="Rectangle 11"/>
            <p:cNvSpPr/>
            <p:nvPr/>
          </p:nvSpPr>
          <p:spPr>
            <a:xfrm>
              <a:off x="8962138" y="3660190"/>
              <a:ext cx="2599301" cy="276999"/>
            </a:xfrm>
            <a:prstGeom prst="rect">
              <a:avLst/>
            </a:prstGeom>
          </p:spPr>
          <p:txBody>
            <a:bodyPr wrap="none">
              <a:spAutoFit/>
            </a:bodyPr>
            <a:lstStyle/>
            <a:p>
              <a:r>
                <a:rPr lang="fr-FR" sz="1200" dirty="0">
                  <a:solidFill>
                    <a:schemeClr val="bg1"/>
                  </a:solidFill>
                </a:rPr>
                <a:t>https://lena-voita.github.io/posts.html</a:t>
              </a:r>
            </a:p>
          </p:txBody>
        </p:sp>
        <p:sp>
          <p:nvSpPr>
            <p:cNvPr id="27" name="Rectangle 26"/>
            <p:cNvSpPr/>
            <p:nvPr/>
          </p:nvSpPr>
          <p:spPr>
            <a:xfrm>
              <a:off x="1575471" y="3737134"/>
              <a:ext cx="2220223" cy="369332"/>
            </a:xfrm>
            <a:prstGeom prst="rect">
              <a:avLst/>
            </a:prstGeom>
          </p:spPr>
          <p:txBody>
            <a:bodyPr wrap="none">
              <a:spAutoFit/>
            </a:bodyPr>
            <a:lstStyle/>
            <a:p>
              <a:r>
                <a:rPr lang="fr-FR" b="1" dirty="0">
                  <a:solidFill>
                    <a:schemeClr val="bg1"/>
                  </a:solidFill>
                </a:rPr>
                <a:t>Lena </a:t>
              </a:r>
              <a:r>
                <a:rPr lang="fr-FR" b="1" dirty="0" err="1">
                  <a:solidFill>
                    <a:schemeClr val="bg1"/>
                  </a:solidFill>
                </a:rPr>
                <a:t>Voita’s</a:t>
              </a:r>
              <a:r>
                <a:rPr lang="fr-FR" b="1" dirty="0">
                  <a:solidFill>
                    <a:schemeClr val="bg1"/>
                  </a:solidFill>
                </a:rPr>
                <a:t> NLP Blog</a:t>
              </a:r>
            </a:p>
          </p:txBody>
        </p:sp>
        <p:sp>
          <p:nvSpPr>
            <p:cNvPr id="28" name="Rectangle 27"/>
            <p:cNvSpPr/>
            <p:nvPr/>
          </p:nvSpPr>
          <p:spPr>
            <a:xfrm>
              <a:off x="4365558" y="3660190"/>
              <a:ext cx="4102474" cy="523220"/>
            </a:xfrm>
            <a:prstGeom prst="rect">
              <a:avLst/>
            </a:prstGeom>
          </p:spPr>
          <p:txBody>
            <a:bodyPr wrap="square">
              <a:spAutoFit/>
            </a:bodyPr>
            <a:lstStyle/>
            <a:p>
              <a:pPr algn="just"/>
              <a:r>
                <a:rPr lang="fr-FR" sz="1400" dirty="0" err="1">
                  <a:solidFill>
                    <a:schemeClr val="bg1"/>
                  </a:solidFill>
                </a:rPr>
                <a:t>Detailed</a:t>
              </a:r>
              <a:r>
                <a:rPr lang="fr-FR" sz="1400" dirty="0">
                  <a:solidFill>
                    <a:schemeClr val="bg1"/>
                  </a:solidFill>
                </a:rPr>
                <a:t> </a:t>
              </a:r>
              <a:r>
                <a:rPr lang="fr-FR" sz="1400" dirty="0" err="1">
                  <a:solidFill>
                    <a:schemeClr val="bg1"/>
                  </a:solidFill>
                </a:rPr>
                <a:t>explanations</a:t>
              </a:r>
              <a:r>
                <a:rPr lang="fr-FR" sz="1400" dirty="0">
                  <a:solidFill>
                    <a:schemeClr val="bg1"/>
                  </a:solidFill>
                </a:rPr>
                <a:t> of key NLP techniques and </a:t>
              </a:r>
              <a:r>
                <a:rPr lang="fr-FR" sz="1400" dirty="0" err="1">
                  <a:solidFill>
                    <a:schemeClr val="bg1"/>
                  </a:solidFill>
                </a:rPr>
                <a:t>algorithms</a:t>
              </a:r>
              <a:endParaRPr lang="fr-FR" sz="1400" dirty="0">
                <a:solidFill>
                  <a:schemeClr val="bg1"/>
                </a:solidFill>
              </a:endParaRPr>
            </a:p>
          </p:txBody>
        </p:sp>
      </p:grpSp>
      <p:grpSp>
        <p:nvGrpSpPr>
          <p:cNvPr id="33" name="Group 32"/>
          <p:cNvGrpSpPr/>
          <p:nvPr/>
        </p:nvGrpSpPr>
        <p:grpSpPr>
          <a:xfrm>
            <a:off x="1244356" y="4560054"/>
            <a:ext cx="9743851" cy="523220"/>
            <a:chOff x="1575471" y="4288735"/>
            <a:chExt cx="9743851" cy="523220"/>
          </a:xfrm>
        </p:grpSpPr>
        <p:sp>
          <p:nvSpPr>
            <p:cNvPr id="26" name="Rectangle 25"/>
            <p:cNvSpPr/>
            <p:nvPr/>
          </p:nvSpPr>
          <p:spPr>
            <a:xfrm>
              <a:off x="8962138" y="4411845"/>
              <a:ext cx="2357184" cy="276999"/>
            </a:xfrm>
            <a:prstGeom prst="rect">
              <a:avLst/>
            </a:prstGeom>
          </p:spPr>
          <p:txBody>
            <a:bodyPr wrap="none">
              <a:spAutoFit/>
            </a:bodyPr>
            <a:lstStyle/>
            <a:p>
              <a:r>
                <a:rPr lang="fr-FR" sz="1200" dirty="0">
                  <a:solidFill>
                    <a:schemeClr val="bg1"/>
                  </a:solidFill>
                </a:rPr>
                <a:t>https://lilianweng.github.io/lil-log/</a:t>
              </a:r>
            </a:p>
          </p:txBody>
        </p:sp>
        <p:sp>
          <p:nvSpPr>
            <p:cNvPr id="29" name="Rectangle 28"/>
            <p:cNvSpPr/>
            <p:nvPr/>
          </p:nvSpPr>
          <p:spPr>
            <a:xfrm>
              <a:off x="1575471" y="4365679"/>
              <a:ext cx="2204001" cy="369332"/>
            </a:xfrm>
            <a:prstGeom prst="rect">
              <a:avLst/>
            </a:prstGeom>
          </p:spPr>
          <p:txBody>
            <a:bodyPr wrap="none">
              <a:spAutoFit/>
            </a:bodyPr>
            <a:lstStyle/>
            <a:p>
              <a:r>
                <a:rPr lang="fr-FR" b="1" dirty="0" err="1">
                  <a:solidFill>
                    <a:schemeClr val="bg1"/>
                  </a:solidFill>
                </a:rPr>
                <a:t>Lilan</a:t>
              </a:r>
              <a:r>
                <a:rPr lang="fr-FR" b="1" dirty="0">
                  <a:solidFill>
                    <a:schemeClr val="bg1"/>
                  </a:solidFill>
                </a:rPr>
                <a:t> </a:t>
              </a:r>
              <a:r>
                <a:rPr lang="fr-FR" b="1" dirty="0" err="1">
                  <a:solidFill>
                    <a:schemeClr val="bg1"/>
                  </a:solidFill>
                </a:rPr>
                <a:t>Weng’s</a:t>
              </a:r>
              <a:r>
                <a:rPr lang="fr-FR" b="1" dirty="0">
                  <a:solidFill>
                    <a:schemeClr val="bg1"/>
                  </a:solidFill>
                </a:rPr>
                <a:t> ML Blog</a:t>
              </a:r>
            </a:p>
          </p:txBody>
        </p:sp>
        <p:sp>
          <p:nvSpPr>
            <p:cNvPr id="30" name="Rectangle 29"/>
            <p:cNvSpPr/>
            <p:nvPr/>
          </p:nvSpPr>
          <p:spPr>
            <a:xfrm>
              <a:off x="4365558" y="4288735"/>
              <a:ext cx="4102474" cy="523220"/>
            </a:xfrm>
            <a:prstGeom prst="rect">
              <a:avLst/>
            </a:prstGeom>
          </p:spPr>
          <p:txBody>
            <a:bodyPr wrap="square">
              <a:spAutoFit/>
            </a:bodyPr>
            <a:lstStyle/>
            <a:p>
              <a:pPr algn="just"/>
              <a:r>
                <a:rPr lang="fr-FR" sz="1400" dirty="0" err="1">
                  <a:solidFill>
                    <a:schemeClr val="bg1"/>
                  </a:solidFill>
                </a:rPr>
                <a:t>Detailed</a:t>
              </a:r>
              <a:r>
                <a:rPr lang="fr-FR" sz="1400" dirty="0">
                  <a:solidFill>
                    <a:schemeClr val="bg1"/>
                  </a:solidFill>
                </a:rPr>
                <a:t> </a:t>
              </a:r>
              <a:r>
                <a:rPr lang="fr-FR" sz="1400" dirty="0" err="1">
                  <a:solidFill>
                    <a:schemeClr val="bg1"/>
                  </a:solidFill>
                </a:rPr>
                <a:t>explanations</a:t>
              </a:r>
              <a:r>
                <a:rPr lang="fr-FR" sz="1400" dirty="0">
                  <a:solidFill>
                    <a:schemeClr val="bg1"/>
                  </a:solidFill>
                </a:rPr>
                <a:t> of </a:t>
              </a:r>
              <a:r>
                <a:rPr lang="fr-FR" sz="1400" dirty="0" err="1">
                  <a:solidFill>
                    <a:schemeClr val="bg1"/>
                  </a:solidFill>
                </a:rPr>
                <a:t>various</a:t>
              </a:r>
              <a:r>
                <a:rPr lang="fr-FR" sz="1400" dirty="0">
                  <a:solidFill>
                    <a:schemeClr val="bg1"/>
                  </a:solidFill>
                </a:rPr>
                <a:t> ML techniques, </a:t>
              </a:r>
              <a:r>
                <a:rPr lang="fr-FR" sz="1400" dirty="0" err="1">
                  <a:solidFill>
                    <a:schemeClr val="bg1"/>
                  </a:solidFill>
                </a:rPr>
                <a:t>including</a:t>
              </a:r>
              <a:r>
                <a:rPr lang="fr-FR" sz="1400" dirty="0">
                  <a:solidFill>
                    <a:schemeClr val="bg1"/>
                  </a:solidFill>
                </a:rPr>
                <a:t> NLP, </a:t>
              </a:r>
              <a:r>
                <a:rPr lang="fr-FR" sz="1400" dirty="0" err="1">
                  <a:solidFill>
                    <a:schemeClr val="bg1"/>
                  </a:solidFill>
                </a:rPr>
                <a:t>Reinforcement</a:t>
              </a:r>
              <a:r>
                <a:rPr lang="fr-FR" sz="1400" dirty="0">
                  <a:solidFill>
                    <a:schemeClr val="bg1"/>
                  </a:solidFill>
                </a:rPr>
                <a:t> Learning, …</a:t>
              </a:r>
            </a:p>
          </p:txBody>
        </p:sp>
      </p:grpSp>
      <p:grpSp>
        <p:nvGrpSpPr>
          <p:cNvPr id="34" name="Group 33"/>
          <p:cNvGrpSpPr/>
          <p:nvPr/>
        </p:nvGrpSpPr>
        <p:grpSpPr>
          <a:xfrm>
            <a:off x="1244356" y="2146902"/>
            <a:ext cx="10470716" cy="523220"/>
            <a:chOff x="1575471" y="5010087"/>
            <a:chExt cx="10470716" cy="523220"/>
          </a:xfrm>
        </p:grpSpPr>
        <p:sp>
          <p:nvSpPr>
            <p:cNvPr id="14" name="Rectangle 13"/>
            <p:cNvSpPr/>
            <p:nvPr/>
          </p:nvSpPr>
          <p:spPr>
            <a:xfrm>
              <a:off x="8962138" y="5080498"/>
              <a:ext cx="3084049" cy="276999"/>
            </a:xfrm>
            <a:prstGeom prst="rect">
              <a:avLst/>
            </a:prstGeom>
          </p:spPr>
          <p:txBody>
            <a:bodyPr wrap="none">
              <a:spAutoFit/>
            </a:bodyPr>
            <a:lstStyle/>
            <a:p>
              <a:r>
                <a:rPr lang="fr-FR" sz="1200" dirty="0">
                  <a:solidFill>
                    <a:schemeClr val="bg1"/>
                  </a:solidFill>
                </a:rPr>
                <a:t>https://guides.library.duke.edu/datavis/topten</a:t>
              </a:r>
            </a:p>
          </p:txBody>
        </p:sp>
        <p:sp>
          <p:nvSpPr>
            <p:cNvPr id="31" name="Rectangle 30"/>
            <p:cNvSpPr/>
            <p:nvPr/>
          </p:nvSpPr>
          <p:spPr>
            <a:xfrm>
              <a:off x="1575471" y="5087031"/>
              <a:ext cx="2598532" cy="369332"/>
            </a:xfrm>
            <a:prstGeom prst="rect">
              <a:avLst/>
            </a:prstGeom>
          </p:spPr>
          <p:txBody>
            <a:bodyPr wrap="none">
              <a:spAutoFit/>
            </a:bodyPr>
            <a:lstStyle/>
            <a:p>
              <a:r>
                <a:rPr lang="fr-FR" b="1" dirty="0" err="1">
                  <a:solidFill>
                    <a:schemeClr val="bg1"/>
                  </a:solidFill>
                </a:rPr>
                <a:t>Dataviz</a:t>
              </a:r>
              <a:r>
                <a:rPr lang="fr-FR" b="1" dirty="0">
                  <a:solidFill>
                    <a:schemeClr val="bg1"/>
                  </a:solidFill>
                </a:rPr>
                <a:t> – </a:t>
              </a:r>
              <a:r>
                <a:rPr lang="fr-FR" b="1" dirty="0" err="1">
                  <a:solidFill>
                    <a:schemeClr val="bg1"/>
                  </a:solidFill>
                </a:rPr>
                <a:t>Do’s</a:t>
              </a:r>
              <a:r>
                <a:rPr lang="fr-FR" b="1" dirty="0">
                  <a:solidFill>
                    <a:schemeClr val="bg1"/>
                  </a:solidFill>
                </a:rPr>
                <a:t> and </a:t>
              </a:r>
              <a:r>
                <a:rPr lang="fr-FR" b="1" dirty="0" err="1">
                  <a:solidFill>
                    <a:schemeClr val="bg1"/>
                  </a:solidFill>
                </a:rPr>
                <a:t>Dont’s</a:t>
              </a:r>
              <a:endParaRPr lang="fr-FR" b="1" dirty="0">
                <a:solidFill>
                  <a:schemeClr val="bg1"/>
                </a:solidFill>
              </a:endParaRPr>
            </a:p>
          </p:txBody>
        </p:sp>
        <p:sp>
          <p:nvSpPr>
            <p:cNvPr id="32" name="Rectangle 31"/>
            <p:cNvSpPr/>
            <p:nvPr/>
          </p:nvSpPr>
          <p:spPr>
            <a:xfrm>
              <a:off x="4365558" y="5010087"/>
              <a:ext cx="4102474" cy="523220"/>
            </a:xfrm>
            <a:prstGeom prst="rect">
              <a:avLst/>
            </a:prstGeom>
          </p:spPr>
          <p:txBody>
            <a:bodyPr wrap="square">
              <a:spAutoFit/>
            </a:bodyPr>
            <a:lstStyle/>
            <a:p>
              <a:pPr algn="just"/>
              <a:r>
                <a:rPr lang="fr-FR" sz="1400" dirty="0">
                  <a:solidFill>
                    <a:schemeClr val="bg1"/>
                  </a:solidFill>
                </a:rPr>
                <a:t>Blog post from Duke </a:t>
              </a:r>
              <a:r>
                <a:rPr lang="fr-FR" sz="1400" dirty="0" err="1">
                  <a:solidFill>
                    <a:schemeClr val="bg1"/>
                  </a:solidFill>
                </a:rPr>
                <a:t>university</a:t>
              </a:r>
              <a:r>
                <a:rPr lang="fr-FR" sz="1400" dirty="0">
                  <a:solidFill>
                    <a:schemeClr val="bg1"/>
                  </a:solidFill>
                </a:rPr>
                <a:t> </a:t>
              </a:r>
              <a:r>
                <a:rPr lang="fr-FR" sz="1400" dirty="0" err="1">
                  <a:solidFill>
                    <a:schemeClr val="bg1"/>
                  </a:solidFill>
                </a:rPr>
                <a:t>that</a:t>
              </a:r>
              <a:r>
                <a:rPr lang="fr-FR" sz="1400" dirty="0">
                  <a:solidFill>
                    <a:schemeClr val="bg1"/>
                  </a:solidFill>
                </a:rPr>
                <a:t> </a:t>
              </a:r>
              <a:r>
                <a:rPr lang="fr-FR" sz="1400" dirty="0" err="1">
                  <a:solidFill>
                    <a:schemeClr val="bg1"/>
                  </a:solidFill>
                </a:rPr>
                <a:t>highlights</a:t>
              </a:r>
              <a:r>
                <a:rPr lang="fr-FR" sz="1400" dirty="0">
                  <a:solidFill>
                    <a:schemeClr val="bg1"/>
                  </a:solidFill>
                </a:rPr>
                <a:t> the </a:t>
              </a:r>
              <a:r>
                <a:rPr lang="fr-FR" sz="1400" dirty="0" err="1">
                  <a:solidFill>
                    <a:schemeClr val="bg1"/>
                  </a:solidFill>
                </a:rPr>
                <a:t>Do’s</a:t>
              </a:r>
              <a:r>
                <a:rPr lang="fr-FR" sz="1400" dirty="0">
                  <a:solidFill>
                    <a:schemeClr val="bg1"/>
                  </a:solidFill>
                </a:rPr>
                <a:t> and </a:t>
              </a:r>
              <a:r>
                <a:rPr lang="fr-FR" sz="1400" dirty="0" err="1">
                  <a:solidFill>
                    <a:schemeClr val="bg1"/>
                  </a:solidFill>
                </a:rPr>
                <a:t>Dont’s</a:t>
              </a:r>
              <a:r>
                <a:rPr lang="fr-FR" sz="1400" dirty="0">
                  <a:solidFill>
                    <a:schemeClr val="bg1"/>
                  </a:solidFill>
                </a:rPr>
                <a:t> in data </a:t>
              </a:r>
              <a:r>
                <a:rPr lang="fr-FR" sz="1400" dirty="0" err="1">
                  <a:solidFill>
                    <a:schemeClr val="bg1"/>
                  </a:solidFill>
                </a:rPr>
                <a:t>visualization</a:t>
              </a:r>
              <a:endParaRPr lang="fr-FR" sz="1400" dirty="0">
                <a:solidFill>
                  <a:schemeClr val="bg1"/>
                </a:solidFill>
              </a:endParaRPr>
            </a:p>
          </p:txBody>
        </p:sp>
      </p:grpSp>
    </p:spTree>
    <p:extLst>
      <p:ext uri="{BB962C8B-B14F-4D97-AF65-F5344CB8AC3E}">
        <p14:creationId xmlns:p14="http://schemas.microsoft.com/office/powerpoint/2010/main" val="2813326432"/>
      </p:ext>
    </p:extLst>
  </p:cSld>
  <p:clrMapOvr>
    <a:masterClrMapping/>
  </p:clrMapOvr>
  <p:transition spd="me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75"/>
            <a:ext cx="12192000" cy="6861175"/>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580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pic>
        <p:nvPicPr>
          <p:cNvPr id="8"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1"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Resources</a:t>
            </a:r>
            <a:r>
              <a:rPr lang="fr-FR" sz="3600" b="1" dirty="0">
                <a:solidFill>
                  <a:schemeClr val="bg1"/>
                </a:solidFill>
                <a:latin typeface="Ubisoft Sans" pitchFamily="50" charset="0"/>
              </a:rPr>
              <a:t> - </a:t>
            </a:r>
            <a:r>
              <a:rPr lang="fr-FR" sz="3600" b="1" dirty="0" err="1">
                <a:solidFill>
                  <a:schemeClr val="bg1"/>
                </a:solidFill>
                <a:latin typeface="Ubisoft Sans" pitchFamily="50" charset="0"/>
              </a:rPr>
              <a:t>Websites</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19" name="Group 18"/>
          <p:cNvGrpSpPr/>
          <p:nvPr/>
        </p:nvGrpSpPr>
        <p:grpSpPr>
          <a:xfrm>
            <a:off x="1239546" y="1214060"/>
            <a:ext cx="9477111" cy="523220"/>
            <a:chOff x="1575471" y="1608926"/>
            <a:chExt cx="9477111" cy="523220"/>
          </a:xfrm>
        </p:grpSpPr>
        <p:sp>
          <p:nvSpPr>
            <p:cNvPr id="20" name="Rectangle 19"/>
            <p:cNvSpPr/>
            <p:nvPr/>
          </p:nvSpPr>
          <p:spPr>
            <a:xfrm>
              <a:off x="1575471" y="1685871"/>
              <a:ext cx="1892698" cy="369332"/>
            </a:xfrm>
            <a:prstGeom prst="rect">
              <a:avLst/>
            </a:prstGeom>
          </p:spPr>
          <p:txBody>
            <a:bodyPr wrap="none">
              <a:spAutoFit/>
            </a:bodyPr>
            <a:lstStyle/>
            <a:p>
              <a:r>
                <a:rPr lang="fr-FR" b="1" dirty="0" err="1">
                  <a:solidFill>
                    <a:schemeClr val="bg1"/>
                  </a:solidFill>
                </a:rPr>
                <a:t>Dataviz</a:t>
              </a:r>
              <a:r>
                <a:rPr lang="fr-FR" b="1" dirty="0">
                  <a:solidFill>
                    <a:schemeClr val="bg1"/>
                  </a:solidFill>
                </a:rPr>
                <a:t> Catalogue</a:t>
              </a:r>
            </a:p>
          </p:txBody>
        </p:sp>
        <p:sp>
          <p:nvSpPr>
            <p:cNvPr id="23" name="Rectangle 22"/>
            <p:cNvSpPr/>
            <p:nvPr/>
          </p:nvSpPr>
          <p:spPr>
            <a:xfrm>
              <a:off x="8962138" y="1732036"/>
              <a:ext cx="2090444" cy="276999"/>
            </a:xfrm>
            <a:prstGeom prst="rect">
              <a:avLst/>
            </a:prstGeom>
          </p:spPr>
          <p:txBody>
            <a:bodyPr wrap="none">
              <a:spAutoFit/>
            </a:bodyPr>
            <a:lstStyle/>
            <a:p>
              <a:r>
                <a:rPr lang="fr-FR" sz="1200" dirty="0">
                  <a:solidFill>
                    <a:schemeClr val="bg1"/>
                  </a:solidFill>
                </a:rPr>
                <a:t>https://datavizcatalogue.com/</a:t>
              </a:r>
            </a:p>
          </p:txBody>
        </p:sp>
        <p:sp>
          <p:nvSpPr>
            <p:cNvPr id="24" name="Rectangle 23"/>
            <p:cNvSpPr/>
            <p:nvPr/>
          </p:nvSpPr>
          <p:spPr>
            <a:xfrm>
              <a:off x="4365558" y="1608926"/>
              <a:ext cx="4102474" cy="523220"/>
            </a:xfrm>
            <a:prstGeom prst="rect">
              <a:avLst/>
            </a:prstGeom>
          </p:spPr>
          <p:txBody>
            <a:bodyPr wrap="square">
              <a:spAutoFit/>
            </a:bodyPr>
            <a:lstStyle/>
            <a:p>
              <a:pPr algn="just"/>
              <a:r>
                <a:rPr lang="fr-FR" sz="1400" dirty="0" err="1">
                  <a:solidFill>
                    <a:schemeClr val="bg1"/>
                  </a:solidFill>
                </a:rPr>
                <a:t>Website</a:t>
              </a:r>
              <a:r>
                <a:rPr lang="fr-FR" sz="1400" dirty="0">
                  <a:solidFill>
                    <a:schemeClr val="bg1"/>
                  </a:solidFill>
                </a:rPr>
                <a:t> listing lots of possible data </a:t>
              </a:r>
              <a:r>
                <a:rPr lang="fr-FR" sz="1400" dirty="0" err="1">
                  <a:solidFill>
                    <a:schemeClr val="bg1"/>
                  </a:solidFill>
                </a:rPr>
                <a:t>visualizations</a:t>
              </a:r>
              <a:r>
                <a:rPr lang="fr-FR" sz="1400" dirty="0">
                  <a:solidFill>
                    <a:schemeClr val="bg1"/>
                  </a:solidFill>
                </a:rPr>
                <a:t> </a:t>
              </a:r>
              <a:r>
                <a:rPr lang="fr-FR" sz="1400" dirty="0" err="1">
                  <a:solidFill>
                    <a:schemeClr val="bg1"/>
                  </a:solidFill>
                </a:rPr>
                <a:t>with</a:t>
              </a:r>
              <a:r>
                <a:rPr lang="fr-FR" sz="1400" dirty="0">
                  <a:solidFill>
                    <a:schemeClr val="bg1"/>
                  </a:solidFill>
                </a:rPr>
                <a:t> </a:t>
              </a:r>
              <a:r>
                <a:rPr lang="fr-FR" sz="1400" dirty="0" err="1">
                  <a:solidFill>
                    <a:schemeClr val="bg1"/>
                  </a:solidFill>
                </a:rPr>
                <a:t>entrypoints</a:t>
              </a:r>
              <a:r>
                <a:rPr lang="fr-FR" sz="1400" dirty="0">
                  <a:solidFill>
                    <a:schemeClr val="bg1"/>
                  </a:solidFill>
                </a:rPr>
                <a:t> by </a:t>
              </a:r>
              <a:r>
                <a:rPr lang="fr-FR" sz="1400" dirty="0" err="1">
                  <a:solidFill>
                    <a:schemeClr val="bg1"/>
                  </a:solidFill>
                </a:rPr>
                <a:t>task</a:t>
              </a:r>
              <a:r>
                <a:rPr lang="fr-FR" sz="1400" dirty="0">
                  <a:solidFill>
                    <a:schemeClr val="bg1"/>
                  </a:solidFill>
                </a:rPr>
                <a:t> or </a:t>
              </a:r>
              <a:r>
                <a:rPr lang="fr-FR" sz="1400" dirty="0" err="1">
                  <a:solidFill>
                    <a:schemeClr val="bg1"/>
                  </a:solidFill>
                </a:rPr>
                <a:t>datatype</a:t>
              </a:r>
              <a:endParaRPr lang="fr-FR" sz="1400" dirty="0">
                <a:solidFill>
                  <a:schemeClr val="bg1"/>
                </a:solidFill>
              </a:endParaRPr>
            </a:p>
          </p:txBody>
        </p:sp>
      </p:grpSp>
      <p:grpSp>
        <p:nvGrpSpPr>
          <p:cNvPr id="25" name="Group 24"/>
          <p:cNvGrpSpPr/>
          <p:nvPr/>
        </p:nvGrpSpPr>
        <p:grpSpPr>
          <a:xfrm>
            <a:off x="1239460" y="1920733"/>
            <a:ext cx="9299819" cy="523220"/>
            <a:chOff x="1575471" y="1608926"/>
            <a:chExt cx="9299819" cy="523220"/>
          </a:xfrm>
        </p:grpSpPr>
        <p:sp>
          <p:nvSpPr>
            <p:cNvPr id="26" name="Rectangle 25"/>
            <p:cNvSpPr/>
            <p:nvPr/>
          </p:nvSpPr>
          <p:spPr>
            <a:xfrm>
              <a:off x="1575471" y="1685871"/>
              <a:ext cx="1616918" cy="369332"/>
            </a:xfrm>
            <a:prstGeom prst="rect">
              <a:avLst/>
            </a:prstGeom>
          </p:spPr>
          <p:txBody>
            <a:bodyPr wrap="none">
              <a:spAutoFit/>
            </a:bodyPr>
            <a:lstStyle/>
            <a:p>
              <a:r>
                <a:rPr lang="fr-FR" b="1" dirty="0" err="1">
                  <a:solidFill>
                    <a:schemeClr val="bg1"/>
                  </a:solidFill>
                </a:rPr>
                <a:t>Dataviz</a:t>
              </a:r>
              <a:r>
                <a:rPr lang="fr-FR" b="1" dirty="0">
                  <a:solidFill>
                    <a:schemeClr val="bg1"/>
                  </a:solidFill>
                </a:rPr>
                <a:t> Project</a:t>
              </a:r>
            </a:p>
          </p:txBody>
        </p:sp>
        <p:sp>
          <p:nvSpPr>
            <p:cNvPr id="27" name="Rectangle 26"/>
            <p:cNvSpPr/>
            <p:nvPr/>
          </p:nvSpPr>
          <p:spPr>
            <a:xfrm>
              <a:off x="8962138" y="1732036"/>
              <a:ext cx="1913152" cy="276999"/>
            </a:xfrm>
            <a:prstGeom prst="rect">
              <a:avLst/>
            </a:prstGeom>
          </p:spPr>
          <p:txBody>
            <a:bodyPr wrap="none">
              <a:spAutoFit/>
            </a:bodyPr>
            <a:lstStyle/>
            <a:p>
              <a:r>
                <a:rPr lang="fr-FR" sz="1200" dirty="0">
                  <a:solidFill>
                    <a:schemeClr val="bg1"/>
                  </a:solidFill>
                </a:rPr>
                <a:t>https://datavizproject.com/</a:t>
              </a:r>
            </a:p>
          </p:txBody>
        </p:sp>
        <p:sp>
          <p:nvSpPr>
            <p:cNvPr id="28" name="Rectangle 27"/>
            <p:cNvSpPr/>
            <p:nvPr/>
          </p:nvSpPr>
          <p:spPr>
            <a:xfrm>
              <a:off x="4365558" y="1608926"/>
              <a:ext cx="4102474" cy="523220"/>
            </a:xfrm>
            <a:prstGeom prst="rect">
              <a:avLst/>
            </a:prstGeom>
          </p:spPr>
          <p:txBody>
            <a:bodyPr wrap="square">
              <a:spAutoFit/>
            </a:bodyPr>
            <a:lstStyle/>
            <a:p>
              <a:pPr algn="just"/>
              <a:r>
                <a:rPr lang="fr-FR" sz="1400" dirty="0" err="1">
                  <a:solidFill>
                    <a:schemeClr val="bg1"/>
                  </a:solidFill>
                </a:rPr>
                <a:t>Website</a:t>
              </a:r>
              <a:r>
                <a:rPr lang="fr-FR" sz="1400" dirty="0">
                  <a:solidFill>
                    <a:schemeClr val="bg1"/>
                  </a:solidFill>
                </a:rPr>
                <a:t> listing lots of possible data </a:t>
              </a:r>
              <a:r>
                <a:rPr lang="fr-FR" sz="1400" dirty="0" err="1">
                  <a:solidFill>
                    <a:schemeClr val="bg1"/>
                  </a:solidFill>
                </a:rPr>
                <a:t>visualizations</a:t>
              </a:r>
              <a:r>
                <a:rPr lang="fr-FR" sz="1400" dirty="0">
                  <a:solidFill>
                    <a:schemeClr val="bg1"/>
                  </a:solidFill>
                </a:rPr>
                <a:t> </a:t>
              </a:r>
              <a:r>
                <a:rPr lang="fr-FR" sz="1400" dirty="0" err="1">
                  <a:solidFill>
                    <a:schemeClr val="bg1"/>
                  </a:solidFill>
                </a:rPr>
                <a:t>with</a:t>
              </a:r>
              <a:r>
                <a:rPr lang="fr-FR" sz="1400" dirty="0">
                  <a:solidFill>
                    <a:schemeClr val="bg1"/>
                  </a:solidFill>
                </a:rPr>
                <a:t> </a:t>
              </a:r>
              <a:r>
                <a:rPr lang="fr-FR" sz="1400" dirty="0" err="1">
                  <a:solidFill>
                    <a:schemeClr val="bg1"/>
                  </a:solidFill>
                </a:rPr>
                <a:t>entrypoints</a:t>
              </a:r>
              <a:r>
                <a:rPr lang="fr-FR" sz="1400" dirty="0">
                  <a:solidFill>
                    <a:schemeClr val="bg1"/>
                  </a:solidFill>
                </a:rPr>
                <a:t> by </a:t>
              </a:r>
              <a:r>
                <a:rPr lang="fr-FR" sz="1400" dirty="0" err="1">
                  <a:solidFill>
                    <a:schemeClr val="bg1"/>
                  </a:solidFill>
                </a:rPr>
                <a:t>task</a:t>
              </a:r>
              <a:r>
                <a:rPr lang="fr-FR" sz="1400" dirty="0">
                  <a:solidFill>
                    <a:schemeClr val="bg1"/>
                  </a:solidFill>
                </a:rPr>
                <a:t> or </a:t>
              </a:r>
              <a:r>
                <a:rPr lang="fr-FR" sz="1400" dirty="0" err="1">
                  <a:solidFill>
                    <a:schemeClr val="bg1"/>
                  </a:solidFill>
                </a:rPr>
                <a:t>datatype</a:t>
              </a:r>
              <a:endParaRPr lang="fr-FR" sz="1400" dirty="0">
                <a:solidFill>
                  <a:schemeClr val="bg1"/>
                </a:solidFill>
              </a:endParaRPr>
            </a:p>
          </p:txBody>
        </p:sp>
      </p:grpSp>
      <p:grpSp>
        <p:nvGrpSpPr>
          <p:cNvPr id="29" name="Group 28"/>
          <p:cNvGrpSpPr/>
          <p:nvPr/>
        </p:nvGrpSpPr>
        <p:grpSpPr>
          <a:xfrm>
            <a:off x="1239460" y="2627406"/>
            <a:ext cx="9445372" cy="523220"/>
            <a:chOff x="1575471" y="1608926"/>
            <a:chExt cx="9445372" cy="523220"/>
          </a:xfrm>
        </p:grpSpPr>
        <p:sp>
          <p:nvSpPr>
            <p:cNvPr id="30" name="Rectangle 29"/>
            <p:cNvSpPr/>
            <p:nvPr/>
          </p:nvSpPr>
          <p:spPr>
            <a:xfrm>
              <a:off x="1575471" y="1685871"/>
              <a:ext cx="1677960" cy="369332"/>
            </a:xfrm>
            <a:prstGeom prst="rect">
              <a:avLst/>
            </a:prstGeom>
          </p:spPr>
          <p:txBody>
            <a:bodyPr wrap="none">
              <a:spAutoFit/>
            </a:bodyPr>
            <a:lstStyle/>
            <a:p>
              <a:r>
                <a:rPr lang="fr-FR" b="1" dirty="0" err="1">
                  <a:solidFill>
                    <a:schemeClr val="bg1"/>
                  </a:solidFill>
                </a:rPr>
                <a:t>Dataviz</a:t>
              </a:r>
              <a:r>
                <a:rPr lang="fr-FR" b="1" dirty="0">
                  <a:solidFill>
                    <a:schemeClr val="bg1"/>
                  </a:solidFill>
                </a:rPr>
                <a:t> </a:t>
              </a:r>
              <a:r>
                <a:rPr lang="fr-FR" b="1" dirty="0" err="1">
                  <a:solidFill>
                    <a:schemeClr val="bg1"/>
                  </a:solidFill>
                </a:rPr>
                <a:t>Caveats</a:t>
              </a:r>
              <a:endParaRPr lang="fr-FR" b="1" dirty="0">
                <a:solidFill>
                  <a:schemeClr val="bg1"/>
                </a:solidFill>
              </a:endParaRPr>
            </a:p>
          </p:txBody>
        </p:sp>
        <p:sp>
          <p:nvSpPr>
            <p:cNvPr id="31" name="Rectangle 30"/>
            <p:cNvSpPr/>
            <p:nvPr/>
          </p:nvSpPr>
          <p:spPr>
            <a:xfrm>
              <a:off x="8962138" y="1732036"/>
              <a:ext cx="2058705" cy="276999"/>
            </a:xfrm>
            <a:prstGeom prst="rect">
              <a:avLst/>
            </a:prstGeom>
          </p:spPr>
          <p:txBody>
            <a:bodyPr wrap="none">
              <a:spAutoFit/>
            </a:bodyPr>
            <a:lstStyle/>
            <a:p>
              <a:r>
                <a:rPr lang="fr-FR" sz="1200" dirty="0">
                  <a:solidFill>
                    <a:schemeClr val="bg1"/>
                  </a:solidFill>
                </a:rPr>
                <a:t>https://www.data-to-viz.com/</a:t>
              </a:r>
            </a:p>
          </p:txBody>
        </p:sp>
        <p:sp>
          <p:nvSpPr>
            <p:cNvPr id="32" name="Rectangle 31"/>
            <p:cNvSpPr/>
            <p:nvPr/>
          </p:nvSpPr>
          <p:spPr>
            <a:xfrm>
              <a:off x="4365558" y="1608926"/>
              <a:ext cx="4102474" cy="523220"/>
            </a:xfrm>
            <a:prstGeom prst="rect">
              <a:avLst/>
            </a:prstGeom>
          </p:spPr>
          <p:txBody>
            <a:bodyPr wrap="square">
              <a:spAutoFit/>
            </a:bodyPr>
            <a:lstStyle/>
            <a:p>
              <a:pPr algn="just"/>
              <a:r>
                <a:rPr lang="fr-FR" sz="1400" dirty="0" err="1">
                  <a:solidFill>
                    <a:schemeClr val="bg1"/>
                  </a:solidFill>
                </a:rPr>
                <a:t>Website</a:t>
              </a:r>
              <a:r>
                <a:rPr lang="fr-FR" sz="1400" dirty="0">
                  <a:solidFill>
                    <a:schemeClr val="bg1"/>
                  </a:solidFill>
                </a:rPr>
                <a:t> </a:t>
              </a:r>
              <a:r>
                <a:rPr lang="fr-FR" sz="1400" dirty="0" err="1">
                  <a:solidFill>
                    <a:schemeClr val="bg1"/>
                  </a:solidFill>
                </a:rPr>
                <a:t>detailing</a:t>
              </a:r>
              <a:r>
                <a:rPr lang="fr-FR" sz="1400" dirty="0">
                  <a:solidFill>
                    <a:schemeClr val="bg1"/>
                  </a:solidFill>
                </a:rPr>
                <a:t> </a:t>
              </a:r>
              <a:r>
                <a:rPr lang="fr-FR" sz="1400" dirty="0" err="1">
                  <a:solidFill>
                    <a:schemeClr val="bg1"/>
                  </a:solidFill>
                </a:rPr>
                <a:t>visual</a:t>
              </a:r>
              <a:r>
                <a:rPr lang="fr-FR" sz="1400" dirty="0">
                  <a:solidFill>
                    <a:schemeClr val="bg1"/>
                  </a:solidFill>
                </a:rPr>
                <a:t> </a:t>
              </a:r>
              <a:r>
                <a:rPr lang="fr-FR" sz="1400" dirty="0" err="1">
                  <a:solidFill>
                    <a:schemeClr val="bg1"/>
                  </a:solidFill>
                </a:rPr>
                <a:t>caveats</a:t>
              </a:r>
              <a:r>
                <a:rPr lang="fr-FR" sz="1400" dirty="0">
                  <a:solidFill>
                    <a:schemeClr val="bg1"/>
                  </a:solidFill>
                </a:rPr>
                <a:t> </a:t>
              </a:r>
              <a:r>
                <a:rPr lang="fr-FR" sz="1400" dirty="0" err="1">
                  <a:solidFill>
                    <a:schemeClr val="bg1"/>
                  </a:solidFill>
                </a:rPr>
                <a:t>related</a:t>
              </a:r>
              <a:r>
                <a:rPr lang="fr-FR" sz="1400" dirty="0">
                  <a:solidFill>
                    <a:schemeClr val="bg1"/>
                  </a:solidFill>
                </a:rPr>
                <a:t> to </a:t>
              </a:r>
              <a:r>
                <a:rPr lang="fr-FR" sz="1400" dirty="0" err="1">
                  <a:solidFill>
                    <a:schemeClr val="bg1"/>
                  </a:solidFill>
                </a:rPr>
                <a:t>specific</a:t>
              </a:r>
              <a:r>
                <a:rPr lang="fr-FR" sz="1400" dirty="0">
                  <a:solidFill>
                    <a:schemeClr val="bg1"/>
                  </a:solidFill>
                </a:rPr>
                <a:t> types of graphs</a:t>
              </a:r>
            </a:p>
          </p:txBody>
        </p:sp>
      </p:grpSp>
      <p:grpSp>
        <p:nvGrpSpPr>
          <p:cNvPr id="33" name="Group 32"/>
          <p:cNvGrpSpPr/>
          <p:nvPr/>
        </p:nvGrpSpPr>
        <p:grpSpPr>
          <a:xfrm>
            <a:off x="1271285" y="4040752"/>
            <a:ext cx="9781746" cy="523220"/>
            <a:chOff x="1575471" y="1608926"/>
            <a:chExt cx="9781746" cy="523220"/>
          </a:xfrm>
        </p:grpSpPr>
        <p:sp>
          <p:nvSpPr>
            <p:cNvPr id="34" name="Rectangle 33"/>
            <p:cNvSpPr/>
            <p:nvPr/>
          </p:nvSpPr>
          <p:spPr>
            <a:xfrm>
              <a:off x="1575471" y="1685871"/>
              <a:ext cx="2269467" cy="369332"/>
            </a:xfrm>
            <a:prstGeom prst="rect">
              <a:avLst/>
            </a:prstGeom>
          </p:spPr>
          <p:txBody>
            <a:bodyPr wrap="none">
              <a:spAutoFit/>
            </a:bodyPr>
            <a:lstStyle/>
            <a:p>
              <a:r>
                <a:rPr lang="fr-FR" b="1" dirty="0">
                  <a:solidFill>
                    <a:schemeClr val="bg1"/>
                  </a:solidFill>
                </a:rPr>
                <a:t>NLP </a:t>
              </a:r>
              <a:r>
                <a:rPr lang="fr-FR" b="1" dirty="0" err="1">
                  <a:solidFill>
                    <a:schemeClr val="bg1"/>
                  </a:solidFill>
                </a:rPr>
                <a:t>Dataset</a:t>
              </a:r>
              <a:r>
                <a:rPr lang="fr-FR" b="1" dirty="0">
                  <a:solidFill>
                    <a:schemeClr val="bg1"/>
                  </a:solidFill>
                </a:rPr>
                <a:t> </a:t>
              </a:r>
              <a:r>
                <a:rPr lang="fr-FR" b="1" dirty="0" err="1">
                  <a:solidFill>
                    <a:schemeClr val="bg1"/>
                  </a:solidFill>
                </a:rPr>
                <a:t>database</a:t>
              </a:r>
              <a:endParaRPr lang="fr-FR" b="1" dirty="0">
                <a:solidFill>
                  <a:schemeClr val="bg1"/>
                </a:solidFill>
              </a:endParaRPr>
            </a:p>
          </p:txBody>
        </p:sp>
        <p:sp>
          <p:nvSpPr>
            <p:cNvPr id="35" name="Rectangle 34"/>
            <p:cNvSpPr/>
            <p:nvPr/>
          </p:nvSpPr>
          <p:spPr>
            <a:xfrm>
              <a:off x="8962138" y="1732036"/>
              <a:ext cx="2395079" cy="276999"/>
            </a:xfrm>
            <a:prstGeom prst="rect">
              <a:avLst/>
            </a:prstGeom>
          </p:spPr>
          <p:txBody>
            <a:bodyPr wrap="none">
              <a:spAutoFit/>
            </a:bodyPr>
            <a:lstStyle/>
            <a:p>
              <a:r>
                <a:rPr lang="fr-FR" sz="1200" dirty="0">
                  <a:solidFill>
                    <a:schemeClr val="bg1"/>
                  </a:solidFill>
                </a:rPr>
                <a:t>https://datasets.quantumstat.com/</a:t>
              </a:r>
            </a:p>
          </p:txBody>
        </p:sp>
        <p:sp>
          <p:nvSpPr>
            <p:cNvPr id="36" name="Rectangle 35"/>
            <p:cNvSpPr/>
            <p:nvPr/>
          </p:nvSpPr>
          <p:spPr>
            <a:xfrm>
              <a:off x="4365558" y="1608926"/>
              <a:ext cx="4102474" cy="523220"/>
            </a:xfrm>
            <a:prstGeom prst="rect">
              <a:avLst/>
            </a:prstGeom>
          </p:spPr>
          <p:txBody>
            <a:bodyPr wrap="square">
              <a:spAutoFit/>
            </a:bodyPr>
            <a:lstStyle/>
            <a:p>
              <a:pPr algn="just"/>
              <a:r>
                <a:rPr lang="fr-FR" sz="1400" dirty="0">
                  <a:solidFill>
                    <a:schemeClr val="bg1"/>
                  </a:solidFill>
                </a:rPr>
                <a:t>More </a:t>
              </a:r>
              <a:r>
                <a:rPr lang="fr-FR" sz="1400" dirty="0" err="1">
                  <a:solidFill>
                    <a:schemeClr val="bg1"/>
                  </a:solidFill>
                </a:rPr>
                <a:t>than</a:t>
              </a:r>
              <a:r>
                <a:rPr lang="fr-FR" sz="1400" dirty="0">
                  <a:solidFill>
                    <a:schemeClr val="bg1"/>
                  </a:solidFill>
                </a:rPr>
                <a:t> 200 NLP </a:t>
              </a:r>
              <a:r>
                <a:rPr lang="fr-FR" sz="1400" dirty="0" err="1">
                  <a:solidFill>
                    <a:schemeClr val="bg1"/>
                  </a:solidFill>
                </a:rPr>
                <a:t>datasets</a:t>
              </a:r>
              <a:r>
                <a:rPr lang="fr-FR" sz="1400" dirty="0">
                  <a:solidFill>
                    <a:schemeClr val="bg1"/>
                  </a:solidFill>
                </a:rPr>
                <a:t> </a:t>
              </a:r>
              <a:r>
                <a:rPr lang="fr-FR" sz="1400" dirty="0" err="1">
                  <a:solidFill>
                    <a:schemeClr val="bg1"/>
                  </a:solidFill>
                </a:rPr>
                <a:t>with</a:t>
              </a:r>
              <a:r>
                <a:rPr lang="fr-FR" sz="1400" dirty="0">
                  <a:solidFill>
                    <a:schemeClr val="bg1"/>
                  </a:solidFill>
                </a:rPr>
                <a:t> lots of </a:t>
              </a:r>
              <a:r>
                <a:rPr lang="fr-FR" sz="1400" dirty="0" err="1">
                  <a:solidFill>
                    <a:schemeClr val="bg1"/>
                  </a:solidFill>
                </a:rPr>
                <a:t>different</a:t>
              </a:r>
              <a:r>
                <a:rPr lang="fr-FR" sz="1400" dirty="0">
                  <a:solidFill>
                    <a:schemeClr val="bg1"/>
                  </a:solidFill>
                </a:rPr>
                <a:t> </a:t>
              </a:r>
              <a:r>
                <a:rPr lang="fr-FR" sz="1400" dirty="0" err="1">
                  <a:solidFill>
                    <a:schemeClr val="bg1"/>
                  </a:solidFill>
                </a:rPr>
                <a:t>tasks</a:t>
              </a:r>
              <a:r>
                <a:rPr lang="fr-FR" sz="1400" dirty="0">
                  <a:solidFill>
                    <a:schemeClr val="bg1"/>
                  </a:solidFill>
                </a:rPr>
                <a:t> </a:t>
              </a:r>
              <a:r>
                <a:rPr lang="fr-FR" sz="1400" dirty="0" err="1">
                  <a:solidFill>
                    <a:schemeClr val="bg1"/>
                  </a:solidFill>
                </a:rPr>
                <a:t>available</a:t>
              </a:r>
              <a:endParaRPr lang="fr-FR" sz="1400" dirty="0">
                <a:solidFill>
                  <a:schemeClr val="bg1"/>
                </a:solidFill>
              </a:endParaRPr>
            </a:p>
          </p:txBody>
        </p:sp>
      </p:grpSp>
      <p:grpSp>
        <p:nvGrpSpPr>
          <p:cNvPr id="37" name="Group 36"/>
          <p:cNvGrpSpPr/>
          <p:nvPr/>
        </p:nvGrpSpPr>
        <p:grpSpPr>
          <a:xfrm>
            <a:off x="1271285" y="3334079"/>
            <a:ext cx="8721007" cy="523220"/>
            <a:chOff x="1575471" y="1608926"/>
            <a:chExt cx="8721007" cy="523220"/>
          </a:xfrm>
        </p:grpSpPr>
        <p:sp>
          <p:nvSpPr>
            <p:cNvPr id="38" name="Rectangle 37"/>
            <p:cNvSpPr/>
            <p:nvPr/>
          </p:nvSpPr>
          <p:spPr>
            <a:xfrm>
              <a:off x="1575471" y="1685871"/>
              <a:ext cx="1155124" cy="369332"/>
            </a:xfrm>
            <a:prstGeom prst="rect">
              <a:avLst/>
            </a:prstGeom>
          </p:spPr>
          <p:txBody>
            <a:bodyPr wrap="none">
              <a:spAutoFit/>
            </a:bodyPr>
            <a:lstStyle/>
            <a:p>
              <a:r>
                <a:rPr lang="fr-FR" b="1" dirty="0">
                  <a:solidFill>
                    <a:schemeClr val="bg1"/>
                  </a:solidFill>
                </a:rPr>
                <a:t>Distill.pub</a:t>
              </a:r>
            </a:p>
          </p:txBody>
        </p:sp>
        <p:sp>
          <p:nvSpPr>
            <p:cNvPr id="39" name="Rectangle 38"/>
            <p:cNvSpPr/>
            <p:nvPr/>
          </p:nvSpPr>
          <p:spPr>
            <a:xfrm>
              <a:off x="8962138" y="1732036"/>
              <a:ext cx="1334340" cy="276999"/>
            </a:xfrm>
            <a:prstGeom prst="rect">
              <a:avLst/>
            </a:prstGeom>
          </p:spPr>
          <p:txBody>
            <a:bodyPr wrap="none">
              <a:spAutoFit/>
            </a:bodyPr>
            <a:lstStyle/>
            <a:p>
              <a:r>
                <a:rPr lang="fr-FR" sz="1200" dirty="0">
                  <a:solidFill>
                    <a:schemeClr val="bg1"/>
                  </a:solidFill>
                </a:rPr>
                <a:t>https://distill.pub/</a:t>
              </a:r>
            </a:p>
          </p:txBody>
        </p:sp>
        <p:sp>
          <p:nvSpPr>
            <p:cNvPr id="40" name="Rectangle 39"/>
            <p:cNvSpPr/>
            <p:nvPr/>
          </p:nvSpPr>
          <p:spPr>
            <a:xfrm>
              <a:off x="4365558" y="1608926"/>
              <a:ext cx="4102474" cy="523220"/>
            </a:xfrm>
            <a:prstGeom prst="rect">
              <a:avLst/>
            </a:prstGeom>
          </p:spPr>
          <p:txBody>
            <a:bodyPr wrap="square">
              <a:spAutoFit/>
            </a:bodyPr>
            <a:lstStyle/>
            <a:p>
              <a:pPr algn="just"/>
              <a:r>
                <a:rPr lang="fr-FR" sz="1400" dirty="0" err="1">
                  <a:solidFill>
                    <a:schemeClr val="bg1"/>
                  </a:solidFill>
                </a:rPr>
                <a:t>Vulgarization</a:t>
              </a:r>
              <a:r>
                <a:rPr lang="fr-FR" sz="1400" dirty="0">
                  <a:solidFill>
                    <a:schemeClr val="bg1"/>
                  </a:solidFill>
                </a:rPr>
                <a:t> articles </a:t>
              </a:r>
              <a:r>
                <a:rPr lang="fr-FR" sz="1400" dirty="0" err="1">
                  <a:solidFill>
                    <a:schemeClr val="bg1"/>
                  </a:solidFill>
                </a:rPr>
                <a:t>dealing</a:t>
              </a:r>
              <a:r>
                <a:rPr lang="fr-FR" sz="1400" dirty="0">
                  <a:solidFill>
                    <a:schemeClr val="bg1"/>
                  </a:solidFill>
                </a:rPr>
                <a:t> </a:t>
              </a:r>
              <a:r>
                <a:rPr lang="fr-FR" sz="1400" dirty="0" err="1">
                  <a:solidFill>
                    <a:schemeClr val="bg1"/>
                  </a:solidFill>
                </a:rPr>
                <a:t>with</a:t>
              </a:r>
              <a:r>
                <a:rPr lang="fr-FR" sz="1400" dirty="0">
                  <a:solidFill>
                    <a:schemeClr val="bg1"/>
                  </a:solidFill>
                </a:rPr>
                <a:t> </a:t>
              </a:r>
              <a:r>
                <a:rPr lang="fr-FR" sz="1400" dirty="0" err="1">
                  <a:solidFill>
                    <a:schemeClr val="bg1"/>
                  </a:solidFill>
                </a:rPr>
                <a:t>complex</a:t>
              </a:r>
              <a:r>
                <a:rPr lang="fr-FR" sz="1400" dirty="0">
                  <a:solidFill>
                    <a:schemeClr val="bg1"/>
                  </a:solidFill>
                </a:rPr>
                <a:t> ML concepts. </a:t>
              </a:r>
              <a:r>
                <a:rPr lang="fr-FR" sz="1400" dirty="0" err="1">
                  <a:solidFill>
                    <a:schemeClr val="bg1"/>
                  </a:solidFill>
                </a:rPr>
                <a:t>Very</a:t>
              </a:r>
              <a:r>
                <a:rPr lang="fr-FR" sz="1400" dirty="0">
                  <a:solidFill>
                    <a:schemeClr val="bg1"/>
                  </a:solidFill>
                </a:rPr>
                <a:t> high </a:t>
              </a:r>
              <a:r>
                <a:rPr lang="fr-FR" sz="1400" dirty="0" err="1">
                  <a:solidFill>
                    <a:schemeClr val="bg1"/>
                  </a:solidFill>
                </a:rPr>
                <a:t>quality</a:t>
              </a:r>
              <a:r>
                <a:rPr lang="fr-FR" sz="1400" dirty="0">
                  <a:solidFill>
                    <a:schemeClr val="bg1"/>
                  </a:solidFill>
                </a:rPr>
                <a:t> content</a:t>
              </a:r>
            </a:p>
          </p:txBody>
        </p:sp>
      </p:grpSp>
      <p:grpSp>
        <p:nvGrpSpPr>
          <p:cNvPr id="41" name="Group 40"/>
          <p:cNvGrpSpPr/>
          <p:nvPr/>
        </p:nvGrpSpPr>
        <p:grpSpPr>
          <a:xfrm>
            <a:off x="1271285" y="4747425"/>
            <a:ext cx="10665079" cy="738664"/>
            <a:chOff x="1575471" y="1608926"/>
            <a:chExt cx="10665079" cy="738664"/>
          </a:xfrm>
        </p:grpSpPr>
        <p:sp>
          <p:nvSpPr>
            <p:cNvPr id="42" name="Rectangle 41"/>
            <p:cNvSpPr/>
            <p:nvPr/>
          </p:nvSpPr>
          <p:spPr>
            <a:xfrm>
              <a:off x="1575471" y="1793592"/>
              <a:ext cx="1820883" cy="369332"/>
            </a:xfrm>
            <a:prstGeom prst="rect">
              <a:avLst/>
            </a:prstGeom>
          </p:spPr>
          <p:txBody>
            <a:bodyPr wrap="none">
              <a:spAutoFit/>
            </a:bodyPr>
            <a:lstStyle/>
            <a:p>
              <a:r>
                <a:rPr lang="fr-FR" b="1" dirty="0" err="1">
                  <a:solidFill>
                    <a:schemeClr val="bg1"/>
                  </a:solidFill>
                </a:rPr>
                <a:t>Papers</a:t>
              </a:r>
              <a:r>
                <a:rPr lang="fr-FR" b="1" dirty="0">
                  <a:solidFill>
                    <a:schemeClr val="bg1"/>
                  </a:solidFill>
                </a:rPr>
                <a:t> </a:t>
              </a:r>
              <a:r>
                <a:rPr lang="fr-FR" b="1" dirty="0" err="1">
                  <a:solidFill>
                    <a:schemeClr val="bg1"/>
                  </a:solidFill>
                </a:rPr>
                <a:t>with</a:t>
              </a:r>
              <a:r>
                <a:rPr lang="fr-FR" b="1" dirty="0">
                  <a:solidFill>
                    <a:schemeClr val="bg1"/>
                  </a:solidFill>
                </a:rPr>
                <a:t> code</a:t>
              </a:r>
            </a:p>
          </p:txBody>
        </p:sp>
        <p:sp>
          <p:nvSpPr>
            <p:cNvPr id="43" name="Rectangle 42"/>
            <p:cNvSpPr/>
            <p:nvPr/>
          </p:nvSpPr>
          <p:spPr>
            <a:xfrm>
              <a:off x="8962138" y="1751962"/>
              <a:ext cx="3278412" cy="461665"/>
            </a:xfrm>
            <a:prstGeom prst="rect">
              <a:avLst/>
            </a:prstGeom>
          </p:spPr>
          <p:txBody>
            <a:bodyPr wrap="square">
              <a:spAutoFit/>
            </a:bodyPr>
            <a:lstStyle/>
            <a:p>
              <a:r>
                <a:rPr lang="fr-FR" sz="1200" dirty="0">
                  <a:solidFill>
                    <a:schemeClr val="bg1"/>
                  </a:solidFill>
                </a:rPr>
                <a:t>https://paperswithcode.com/area/natural-language-processing</a:t>
              </a:r>
            </a:p>
          </p:txBody>
        </p:sp>
        <p:sp>
          <p:nvSpPr>
            <p:cNvPr id="44" name="Rectangle 43"/>
            <p:cNvSpPr/>
            <p:nvPr/>
          </p:nvSpPr>
          <p:spPr>
            <a:xfrm>
              <a:off x="4365558" y="1608926"/>
              <a:ext cx="4102474" cy="738664"/>
            </a:xfrm>
            <a:prstGeom prst="rect">
              <a:avLst/>
            </a:prstGeom>
          </p:spPr>
          <p:txBody>
            <a:bodyPr wrap="square">
              <a:spAutoFit/>
            </a:bodyPr>
            <a:lstStyle/>
            <a:p>
              <a:pPr algn="just"/>
              <a:r>
                <a:rPr lang="fr-FR" sz="1400" dirty="0">
                  <a:solidFill>
                    <a:schemeClr val="bg1"/>
                  </a:solidFill>
                </a:rPr>
                <a:t>Live benchmark of ML </a:t>
              </a:r>
              <a:r>
                <a:rPr lang="fr-FR" sz="1400" dirty="0" err="1">
                  <a:solidFill>
                    <a:schemeClr val="bg1"/>
                  </a:solidFill>
                </a:rPr>
                <a:t>models</a:t>
              </a:r>
              <a:r>
                <a:rPr lang="fr-FR" sz="1400" dirty="0">
                  <a:solidFill>
                    <a:schemeClr val="bg1"/>
                  </a:solidFill>
                </a:rPr>
                <a:t> on </a:t>
              </a:r>
              <a:r>
                <a:rPr lang="fr-FR" sz="1400" dirty="0" err="1">
                  <a:solidFill>
                    <a:schemeClr val="bg1"/>
                  </a:solidFill>
                </a:rPr>
                <a:t>various</a:t>
              </a:r>
              <a:r>
                <a:rPr lang="fr-FR" sz="1400" dirty="0">
                  <a:solidFill>
                    <a:schemeClr val="bg1"/>
                  </a:solidFill>
                </a:rPr>
                <a:t> </a:t>
              </a:r>
              <a:r>
                <a:rPr lang="fr-FR" sz="1400" dirty="0" err="1">
                  <a:solidFill>
                    <a:schemeClr val="bg1"/>
                  </a:solidFill>
                </a:rPr>
                <a:t>domains</a:t>
              </a:r>
              <a:r>
                <a:rPr lang="fr-FR" sz="1400" dirty="0">
                  <a:solidFill>
                    <a:schemeClr val="bg1"/>
                  </a:solidFill>
                </a:rPr>
                <a:t>, </a:t>
              </a:r>
              <a:r>
                <a:rPr lang="fr-FR" sz="1400" dirty="0" err="1">
                  <a:solidFill>
                    <a:schemeClr val="bg1"/>
                  </a:solidFill>
                </a:rPr>
                <a:t>including</a:t>
              </a:r>
              <a:r>
                <a:rPr lang="fr-FR" sz="1400" dirty="0">
                  <a:solidFill>
                    <a:schemeClr val="bg1"/>
                  </a:solidFill>
                </a:rPr>
                <a:t> NLP. All </a:t>
              </a:r>
              <a:r>
                <a:rPr lang="fr-FR" sz="1400" dirty="0" err="1">
                  <a:solidFill>
                    <a:schemeClr val="bg1"/>
                  </a:solidFill>
                </a:rPr>
                <a:t>models</a:t>
              </a:r>
              <a:r>
                <a:rPr lang="fr-FR" sz="1400" dirty="0">
                  <a:solidFill>
                    <a:schemeClr val="bg1"/>
                  </a:solidFill>
                </a:rPr>
                <a:t> must have a </a:t>
              </a:r>
              <a:r>
                <a:rPr lang="fr-FR" sz="1400" dirty="0" err="1">
                  <a:solidFill>
                    <a:schemeClr val="bg1"/>
                  </a:solidFill>
                </a:rPr>
                <a:t>reproducible</a:t>
              </a:r>
              <a:r>
                <a:rPr lang="fr-FR" sz="1400" dirty="0">
                  <a:solidFill>
                    <a:schemeClr val="bg1"/>
                  </a:solidFill>
                </a:rPr>
                <a:t> </a:t>
              </a:r>
              <a:r>
                <a:rPr lang="fr-FR" sz="1400" dirty="0" err="1">
                  <a:solidFill>
                    <a:schemeClr val="bg1"/>
                  </a:solidFill>
                </a:rPr>
                <a:t>codebase</a:t>
              </a:r>
              <a:r>
                <a:rPr lang="fr-FR" sz="1400" dirty="0">
                  <a:solidFill>
                    <a:schemeClr val="bg1"/>
                  </a:solidFill>
                </a:rPr>
                <a:t> to </a:t>
              </a:r>
              <a:r>
                <a:rPr lang="fr-FR" sz="1400" dirty="0" err="1">
                  <a:solidFill>
                    <a:schemeClr val="bg1"/>
                  </a:solidFill>
                </a:rPr>
                <a:t>be</a:t>
              </a:r>
              <a:r>
                <a:rPr lang="fr-FR" sz="1400" dirty="0">
                  <a:solidFill>
                    <a:schemeClr val="bg1"/>
                  </a:solidFill>
                </a:rPr>
                <a:t> </a:t>
              </a:r>
              <a:r>
                <a:rPr lang="fr-FR" sz="1400" dirty="0" err="1">
                  <a:solidFill>
                    <a:schemeClr val="bg1"/>
                  </a:solidFill>
                </a:rPr>
                <a:t>added</a:t>
              </a:r>
              <a:r>
                <a:rPr lang="fr-FR" sz="1400" dirty="0">
                  <a:solidFill>
                    <a:schemeClr val="bg1"/>
                  </a:solidFill>
                </a:rPr>
                <a:t> </a:t>
              </a:r>
              <a:r>
                <a:rPr lang="fr-FR" sz="1400" dirty="0" err="1">
                  <a:solidFill>
                    <a:schemeClr val="bg1"/>
                  </a:solidFill>
                </a:rPr>
                <a:t>here</a:t>
              </a:r>
              <a:r>
                <a:rPr lang="fr-FR" sz="1400" dirty="0">
                  <a:solidFill>
                    <a:schemeClr val="bg1"/>
                  </a:solidFill>
                </a:rPr>
                <a:t>.</a:t>
              </a:r>
            </a:p>
          </p:txBody>
        </p:sp>
      </p:grpSp>
      <p:grpSp>
        <p:nvGrpSpPr>
          <p:cNvPr id="45" name="Group 44"/>
          <p:cNvGrpSpPr/>
          <p:nvPr/>
        </p:nvGrpSpPr>
        <p:grpSpPr>
          <a:xfrm>
            <a:off x="1278620" y="5669543"/>
            <a:ext cx="10657744" cy="523220"/>
            <a:chOff x="1582806" y="1608926"/>
            <a:chExt cx="10657744" cy="523220"/>
          </a:xfrm>
        </p:grpSpPr>
        <p:sp>
          <p:nvSpPr>
            <p:cNvPr id="46" name="Rectangle 45"/>
            <p:cNvSpPr/>
            <p:nvPr/>
          </p:nvSpPr>
          <p:spPr>
            <a:xfrm>
              <a:off x="1582806" y="1705795"/>
              <a:ext cx="1386149" cy="369332"/>
            </a:xfrm>
            <a:prstGeom prst="rect">
              <a:avLst/>
            </a:prstGeom>
          </p:spPr>
          <p:txBody>
            <a:bodyPr wrap="none">
              <a:spAutoFit/>
            </a:bodyPr>
            <a:lstStyle/>
            <a:p>
              <a:r>
                <a:rPr lang="fr-FR" b="1" dirty="0">
                  <a:solidFill>
                    <a:schemeClr val="bg1"/>
                  </a:solidFill>
                </a:rPr>
                <a:t>The gradient</a:t>
              </a:r>
            </a:p>
          </p:txBody>
        </p:sp>
        <p:sp>
          <p:nvSpPr>
            <p:cNvPr id="47" name="Rectangle 46"/>
            <p:cNvSpPr/>
            <p:nvPr/>
          </p:nvSpPr>
          <p:spPr>
            <a:xfrm>
              <a:off x="8962138" y="1729060"/>
              <a:ext cx="3278412" cy="276999"/>
            </a:xfrm>
            <a:prstGeom prst="rect">
              <a:avLst/>
            </a:prstGeom>
          </p:spPr>
          <p:txBody>
            <a:bodyPr wrap="square">
              <a:spAutoFit/>
            </a:bodyPr>
            <a:lstStyle/>
            <a:p>
              <a:r>
                <a:rPr lang="fr-FR" sz="1200" dirty="0">
                  <a:solidFill>
                    <a:schemeClr val="bg1"/>
                  </a:solidFill>
                </a:rPr>
                <a:t>https://thegradient.pub/</a:t>
              </a:r>
            </a:p>
          </p:txBody>
        </p:sp>
        <p:sp>
          <p:nvSpPr>
            <p:cNvPr id="48" name="Rectangle 47"/>
            <p:cNvSpPr/>
            <p:nvPr/>
          </p:nvSpPr>
          <p:spPr>
            <a:xfrm>
              <a:off x="4365558" y="1608926"/>
              <a:ext cx="4102474" cy="523220"/>
            </a:xfrm>
            <a:prstGeom prst="rect">
              <a:avLst/>
            </a:prstGeom>
          </p:spPr>
          <p:txBody>
            <a:bodyPr wrap="square">
              <a:spAutoFit/>
            </a:bodyPr>
            <a:lstStyle/>
            <a:p>
              <a:pPr algn="just"/>
              <a:r>
                <a:rPr lang="fr-FR" sz="1400" dirty="0" err="1">
                  <a:solidFill>
                    <a:schemeClr val="bg1"/>
                  </a:solidFill>
                </a:rPr>
                <a:t>Vulgarization</a:t>
              </a:r>
              <a:r>
                <a:rPr lang="fr-FR" sz="1400" dirty="0">
                  <a:solidFill>
                    <a:schemeClr val="bg1"/>
                  </a:solidFill>
                </a:rPr>
                <a:t> articles </a:t>
              </a:r>
              <a:r>
                <a:rPr lang="fr-FR" sz="1400" dirty="0" err="1">
                  <a:solidFill>
                    <a:schemeClr val="bg1"/>
                  </a:solidFill>
                </a:rPr>
                <a:t>dealing</a:t>
              </a:r>
              <a:r>
                <a:rPr lang="fr-FR" sz="1400" dirty="0">
                  <a:solidFill>
                    <a:schemeClr val="bg1"/>
                  </a:solidFill>
                </a:rPr>
                <a:t> </a:t>
              </a:r>
              <a:r>
                <a:rPr lang="fr-FR" sz="1400" dirty="0" err="1">
                  <a:solidFill>
                    <a:schemeClr val="bg1"/>
                  </a:solidFill>
                </a:rPr>
                <a:t>with</a:t>
              </a:r>
              <a:r>
                <a:rPr lang="fr-FR" sz="1400" dirty="0">
                  <a:solidFill>
                    <a:schemeClr val="bg1"/>
                  </a:solidFill>
                </a:rPr>
                <a:t> </a:t>
              </a:r>
              <a:r>
                <a:rPr lang="fr-FR" sz="1400" dirty="0" err="1">
                  <a:solidFill>
                    <a:schemeClr val="bg1"/>
                  </a:solidFill>
                </a:rPr>
                <a:t>complex</a:t>
              </a:r>
              <a:r>
                <a:rPr lang="fr-FR" sz="1400" dirty="0">
                  <a:solidFill>
                    <a:schemeClr val="bg1"/>
                  </a:solidFill>
                </a:rPr>
                <a:t> ML concepts. </a:t>
              </a:r>
              <a:r>
                <a:rPr lang="fr-FR" sz="1400" dirty="0" err="1">
                  <a:solidFill>
                    <a:schemeClr val="bg1"/>
                  </a:solidFill>
                </a:rPr>
                <a:t>Very</a:t>
              </a:r>
              <a:r>
                <a:rPr lang="fr-FR" sz="1400" dirty="0">
                  <a:solidFill>
                    <a:schemeClr val="bg1"/>
                  </a:solidFill>
                </a:rPr>
                <a:t> high </a:t>
              </a:r>
              <a:r>
                <a:rPr lang="fr-FR" sz="1400" dirty="0" err="1">
                  <a:solidFill>
                    <a:schemeClr val="bg1"/>
                  </a:solidFill>
                </a:rPr>
                <a:t>quality</a:t>
              </a:r>
              <a:r>
                <a:rPr lang="fr-FR" sz="1400" dirty="0">
                  <a:solidFill>
                    <a:schemeClr val="bg1"/>
                  </a:solidFill>
                </a:rPr>
                <a:t> content</a:t>
              </a:r>
            </a:p>
          </p:txBody>
        </p:sp>
      </p:grpSp>
    </p:spTree>
    <p:extLst>
      <p:ext uri="{BB962C8B-B14F-4D97-AF65-F5344CB8AC3E}">
        <p14:creationId xmlns:p14="http://schemas.microsoft.com/office/powerpoint/2010/main" val="3707376799"/>
      </p:ext>
    </p:extLst>
  </p:cSld>
  <p:clrMapOvr>
    <a:masterClrMapping/>
  </p:clrMapOvr>
  <p:transition spd="me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75"/>
            <a:ext cx="12192000" cy="6861175"/>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580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Resources</a:t>
            </a:r>
            <a:r>
              <a:rPr lang="fr-FR" sz="3600" b="1" dirty="0">
                <a:solidFill>
                  <a:schemeClr val="bg1"/>
                </a:solidFill>
                <a:latin typeface="Ubisoft Sans" pitchFamily="50" charset="0"/>
              </a:rPr>
              <a:t> - NLP Librairies</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14" name="Group 13"/>
          <p:cNvGrpSpPr/>
          <p:nvPr/>
        </p:nvGrpSpPr>
        <p:grpSpPr>
          <a:xfrm>
            <a:off x="1278874" y="1214060"/>
            <a:ext cx="10001485" cy="523220"/>
            <a:chOff x="1575471" y="1608926"/>
            <a:chExt cx="10001485" cy="523220"/>
          </a:xfrm>
        </p:grpSpPr>
        <p:sp>
          <p:nvSpPr>
            <p:cNvPr id="15" name="Rectangle 14"/>
            <p:cNvSpPr/>
            <p:nvPr/>
          </p:nvSpPr>
          <p:spPr>
            <a:xfrm>
              <a:off x="1575471" y="1685871"/>
              <a:ext cx="1050929" cy="369332"/>
            </a:xfrm>
            <a:prstGeom prst="rect">
              <a:avLst/>
            </a:prstGeom>
          </p:spPr>
          <p:txBody>
            <a:bodyPr wrap="none">
              <a:spAutoFit/>
            </a:bodyPr>
            <a:lstStyle/>
            <a:p>
              <a:r>
                <a:rPr lang="fr-FR" b="1" dirty="0" err="1">
                  <a:solidFill>
                    <a:schemeClr val="bg1"/>
                  </a:solidFill>
                </a:rPr>
                <a:t>Core</a:t>
              </a:r>
              <a:r>
                <a:rPr lang="fr-FR" b="1" dirty="0">
                  <a:solidFill>
                    <a:schemeClr val="bg1"/>
                  </a:solidFill>
                </a:rPr>
                <a:t> NLP</a:t>
              </a:r>
            </a:p>
          </p:txBody>
        </p:sp>
        <p:sp>
          <p:nvSpPr>
            <p:cNvPr id="16" name="Rectangle 15"/>
            <p:cNvSpPr/>
            <p:nvPr/>
          </p:nvSpPr>
          <p:spPr>
            <a:xfrm>
              <a:off x="8962138" y="1732036"/>
              <a:ext cx="2614818" cy="276999"/>
            </a:xfrm>
            <a:prstGeom prst="rect">
              <a:avLst/>
            </a:prstGeom>
          </p:spPr>
          <p:txBody>
            <a:bodyPr wrap="none">
              <a:spAutoFit/>
            </a:bodyPr>
            <a:lstStyle/>
            <a:p>
              <a:r>
                <a:rPr lang="fr-FR" sz="1200" dirty="0">
                  <a:solidFill>
                    <a:schemeClr val="bg1"/>
                  </a:solidFill>
                </a:rPr>
                <a:t>https://stanfordnlp.github.io/CoreNLP/</a:t>
              </a:r>
            </a:p>
          </p:txBody>
        </p:sp>
        <p:sp>
          <p:nvSpPr>
            <p:cNvPr id="17" name="Rectangle 16"/>
            <p:cNvSpPr/>
            <p:nvPr/>
          </p:nvSpPr>
          <p:spPr>
            <a:xfrm>
              <a:off x="4365558" y="1608926"/>
              <a:ext cx="4102474" cy="523220"/>
            </a:xfrm>
            <a:prstGeom prst="rect">
              <a:avLst/>
            </a:prstGeom>
          </p:spPr>
          <p:txBody>
            <a:bodyPr wrap="square">
              <a:spAutoFit/>
            </a:bodyPr>
            <a:lstStyle/>
            <a:p>
              <a:pPr algn="just"/>
              <a:r>
                <a:rPr lang="fr-FR" sz="1400" dirty="0">
                  <a:solidFill>
                    <a:schemeClr val="bg1"/>
                  </a:solidFill>
                </a:rPr>
                <a:t>Stanford java package </a:t>
              </a:r>
              <a:r>
                <a:rPr lang="fr-FR" sz="1400" dirty="0" err="1">
                  <a:solidFill>
                    <a:schemeClr val="bg1"/>
                  </a:solidFill>
                </a:rPr>
                <a:t>dedicated</a:t>
              </a:r>
              <a:r>
                <a:rPr lang="fr-FR" sz="1400" dirty="0">
                  <a:solidFill>
                    <a:schemeClr val="bg1"/>
                  </a:solidFill>
                </a:rPr>
                <a:t> to NLP annotations system (NER, </a:t>
              </a:r>
              <a:r>
                <a:rPr lang="fr-FR" sz="1400" dirty="0" err="1">
                  <a:solidFill>
                    <a:schemeClr val="bg1"/>
                  </a:solidFill>
                </a:rPr>
                <a:t>coreference</a:t>
              </a:r>
              <a:r>
                <a:rPr lang="fr-FR" sz="1400" dirty="0">
                  <a:solidFill>
                    <a:schemeClr val="bg1"/>
                  </a:solidFill>
                </a:rPr>
                <a:t>, etc.)</a:t>
              </a:r>
            </a:p>
          </p:txBody>
        </p:sp>
      </p:grpSp>
      <p:grpSp>
        <p:nvGrpSpPr>
          <p:cNvPr id="19" name="Group 18"/>
          <p:cNvGrpSpPr/>
          <p:nvPr/>
        </p:nvGrpSpPr>
        <p:grpSpPr>
          <a:xfrm>
            <a:off x="1278874" y="2255584"/>
            <a:ext cx="9771487" cy="523220"/>
            <a:chOff x="1575471" y="1608926"/>
            <a:chExt cx="9771487" cy="523220"/>
          </a:xfrm>
        </p:grpSpPr>
        <p:sp>
          <p:nvSpPr>
            <p:cNvPr id="20" name="Rectangle 19"/>
            <p:cNvSpPr/>
            <p:nvPr/>
          </p:nvSpPr>
          <p:spPr>
            <a:xfrm>
              <a:off x="1575471" y="1685871"/>
              <a:ext cx="906017" cy="369332"/>
            </a:xfrm>
            <a:prstGeom prst="rect">
              <a:avLst/>
            </a:prstGeom>
          </p:spPr>
          <p:txBody>
            <a:bodyPr wrap="none">
              <a:spAutoFit/>
            </a:bodyPr>
            <a:lstStyle/>
            <a:p>
              <a:r>
                <a:rPr lang="fr-FR" b="1" dirty="0" err="1">
                  <a:solidFill>
                    <a:schemeClr val="bg1"/>
                  </a:solidFill>
                </a:rPr>
                <a:t>Gensim</a:t>
              </a:r>
              <a:endParaRPr lang="fr-FR" b="1" dirty="0">
                <a:solidFill>
                  <a:schemeClr val="bg1"/>
                </a:solidFill>
              </a:endParaRPr>
            </a:p>
          </p:txBody>
        </p:sp>
        <p:sp>
          <p:nvSpPr>
            <p:cNvPr id="23" name="Rectangle 22"/>
            <p:cNvSpPr/>
            <p:nvPr/>
          </p:nvSpPr>
          <p:spPr>
            <a:xfrm>
              <a:off x="8962138" y="1732036"/>
              <a:ext cx="2384820" cy="276999"/>
            </a:xfrm>
            <a:prstGeom prst="rect">
              <a:avLst/>
            </a:prstGeom>
          </p:spPr>
          <p:txBody>
            <a:bodyPr wrap="none">
              <a:spAutoFit/>
            </a:bodyPr>
            <a:lstStyle/>
            <a:p>
              <a:r>
                <a:rPr lang="fr-FR" sz="1200" dirty="0">
                  <a:solidFill>
                    <a:schemeClr val="bg1"/>
                  </a:solidFill>
                </a:rPr>
                <a:t>https://radimrehurek.com/gensim/</a:t>
              </a:r>
            </a:p>
          </p:txBody>
        </p:sp>
        <p:sp>
          <p:nvSpPr>
            <p:cNvPr id="24" name="Rectangle 23"/>
            <p:cNvSpPr/>
            <p:nvPr/>
          </p:nvSpPr>
          <p:spPr>
            <a:xfrm>
              <a:off x="4365558" y="1608926"/>
              <a:ext cx="4102474" cy="523220"/>
            </a:xfrm>
            <a:prstGeom prst="rect">
              <a:avLst/>
            </a:prstGeom>
          </p:spPr>
          <p:txBody>
            <a:bodyPr wrap="square">
              <a:spAutoFit/>
            </a:bodyPr>
            <a:lstStyle/>
            <a:p>
              <a:pPr algn="just"/>
              <a:r>
                <a:rPr lang="fr-FR" sz="1400" dirty="0">
                  <a:solidFill>
                    <a:schemeClr val="bg1"/>
                  </a:solidFill>
                </a:rPr>
                <a:t>Topic </a:t>
              </a:r>
              <a:r>
                <a:rPr lang="fr-FR" sz="1400" dirty="0" err="1">
                  <a:solidFill>
                    <a:schemeClr val="bg1"/>
                  </a:solidFill>
                </a:rPr>
                <a:t>modeling</a:t>
              </a:r>
              <a:r>
                <a:rPr lang="fr-FR" sz="1400" dirty="0">
                  <a:solidFill>
                    <a:schemeClr val="bg1"/>
                  </a:solidFill>
                </a:rPr>
                <a:t> for </a:t>
              </a:r>
              <a:r>
                <a:rPr lang="fr-FR" sz="1400" dirty="0" err="1">
                  <a:solidFill>
                    <a:schemeClr val="bg1"/>
                  </a:solidFill>
                </a:rPr>
                <a:t>human</a:t>
              </a:r>
              <a:r>
                <a:rPr lang="fr-FR" sz="1400" dirty="0">
                  <a:solidFill>
                    <a:schemeClr val="bg1"/>
                  </a:solidFill>
                </a:rPr>
                <a:t> – python </a:t>
              </a:r>
              <a:r>
                <a:rPr lang="fr-FR" sz="1400" dirty="0" err="1">
                  <a:solidFill>
                    <a:schemeClr val="bg1"/>
                  </a:solidFill>
                </a:rPr>
                <a:t>library</a:t>
              </a:r>
              <a:r>
                <a:rPr lang="fr-FR" sz="1400" dirty="0">
                  <a:solidFill>
                    <a:schemeClr val="bg1"/>
                  </a:solidFill>
                </a:rPr>
                <a:t> </a:t>
              </a:r>
              <a:r>
                <a:rPr lang="fr-FR" sz="1400" dirty="0" err="1">
                  <a:solidFill>
                    <a:schemeClr val="bg1"/>
                  </a:solidFill>
                </a:rPr>
                <a:t>including</a:t>
              </a:r>
              <a:r>
                <a:rPr lang="fr-FR" sz="1400" dirty="0">
                  <a:solidFill>
                    <a:schemeClr val="bg1"/>
                  </a:solidFill>
                </a:rPr>
                <a:t> lot of </a:t>
              </a:r>
              <a:r>
                <a:rPr lang="fr-FR" sz="1400" dirty="0" err="1">
                  <a:solidFill>
                    <a:schemeClr val="bg1"/>
                  </a:solidFill>
                </a:rPr>
                <a:t>text</a:t>
              </a:r>
              <a:r>
                <a:rPr lang="fr-FR" sz="1400" dirty="0">
                  <a:solidFill>
                    <a:schemeClr val="bg1"/>
                  </a:solidFill>
                </a:rPr>
                <a:t> </a:t>
              </a:r>
              <a:r>
                <a:rPr lang="fr-FR" sz="1400" dirty="0" err="1">
                  <a:solidFill>
                    <a:schemeClr val="bg1"/>
                  </a:solidFill>
                </a:rPr>
                <a:t>preprocessing</a:t>
              </a:r>
              <a:r>
                <a:rPr lang="fr-FR" sz="1400" dirty="0">
                  <a:solidFill>
                    <a:schemeClr val="bg1"/>
                  </a:solidFill>
                </a:rPr>
                <a:t> </a:t>
              </a:r>
              <a:r>
                <a:rPr lang="fr-FR" sz="1400" dirty="0" err="1">
                  <a:solidFill>
                    <a:schemeClr val="bg1"/>
                  </a:solidFill>
                </a:rPr>
                <a:t>steps</a:t>
              </a:r>
              <a:r>
                <a:rPr lang="fr-FR" sz="1400" dirty="0">
                  <a:solidFill>
                    <a:schemeClr val="bg1"/>
                  </a:solidFill>
                </a:rPr>
                <a:t> </a:t>
              </a:r>
              <a:r>
                <a:rPr lang="fr-FR" sz="1400" dirty="0" err="1">
                  <a:solidFill>
                    <a:schemeClr val="bg1"/>
                  </a:solidFill>
                </a:rPr>
                <a:t>alongside</a:t>
              </a:r>
              <a:r>
                <a:rPr lang="fr-FR" sz="1400" dirty="0">
                  <a:solidFill>
                    <a:schemeClr val="bg1"/>
                  </a:solidFill>
                </a:rPr>
                <a:t> TM </a:t>
              </a:r>
              <a:r>
                <a:rPr lang="fr-FR" sz="1400" dirty="0" err="1">
                  <a:solidFill>
                    <a:schemeClr val="bg1"/>
                  </a:solidFill>
                </a:rPr>
                <a:t>methods</a:t>
              </a:r>
              <a:endParaRPr lang="fr-FR" sz="1400" dirty="0">
                <a:solidFill>
                  <a:schemeClr val="bg1"/>
                </a:solidFill>
              </a:endParaRPr>
            </a:p>
          </p:txBody>
        </p:sp>
      </p:grpSp>
      <p:grpSp>
        <p:nvGrpSpPr>
          <p:cNvPr id="25" name="Group 24"/>
          <p:cNvGrpSpPr/>
          <p:nvPr/>
        </p:nvGrpSpPr>
        <p:grpSpPr>
          <a:xfrm>
            <a:off x="1278874" y="3297108"/>
            <a:ext cx="9048469" cy="523220"/>
            <a:chOff x="1575471" y="1608926"/>
            <a:chExt cx="9048469" cy="523220"/>
          </a:xfrm>
        </p:grpSpPr>
        <p:sp>
          <p:nvSpPr>
            <p:cNvPr id="26" name="Rectangle 25"/>
            <p:cNvSpPr/>
            <p:nvPr/>
          </p:nvSpPr>
          <p:spPr>
            <a:xfrm>
              <a:off x="1575471" y="1685871"/>
              <a:ext cx="1357872" cy="369332"/>
            </a:xfrm>
            <a:prstGeom prst="rect">
              <a:avLst/>
            </a:prstGeom>
          </p:spPr>
          <p:txBody>
            <a:bodyPr wrap="none">
              <a:spAutoFit/>
            </a:bodyPr>
            <a:lstStyle/>
            <a:p>
              <a:r>
                <a:rPr lang="fr-FR" b="1" dirty="0" err="1">
                  <a:solidFill>
                    <a:schemeClr val="bg1"/>
                  </a:solidFill>
                </a:rPr>
                <a:t>Huggingface</a:t>
              </a:r>
              <a:endParaRPr lang="fr-FR" b="1" dirty="0">
                <a:solidFill>
                  <a:schemeClr val="bg1"/>
                </a:solidFill>
              </a:endParaRPr>
            </a:p>
          </p:txBody>
        </p:sp>
        <p:sp>
          <p:nvSpPr>
            <p:cNvPr id="27" name="Rectangle 26"/>
            <p:cNvSpPr/>
            <p:nvPr/>
          </p:nvSpPr>
          <p:spPr>
            <a:xfrm>
              <a:off x="8962138" y="1732036"/>
              <a:ext cx="1661802" cy="276999"/>
            </a:xfrm>
            <a:prstGeom prst="rect">
              <a:avLst/>
            </a:prstGeom>
          </p:spPr>
          <p:txBody>
            <a:bodyPr wrap="none">
              <a:spAutoFit/>
            </a:bodyPr>
            <a:lstStyle/>
            <a:p>
              <a:r>
                <a:rPr lang="fr-FR" sz="1200" dirty="0">
                  <a:solidFill>
                    <a:schemeClr val="bg1"/>
                  </a:solidFill>
                </a:rPr>
                <a:t>https://huggingface.co/</a:t>
              </a:r>
            </a:p>
          </p:txBody>
        </p:sp>
        <p:sp>
          <p:nvSpPr>
            <p:cNvPr id="28" name="Rectangle 27"/>
            <p:cNvSpPr/>
            <p:nvPr/>
          </p:nvSpPr>
          <p:spPr>
            <a:xfrm>
              <a:off x="4365558" y="1608926"/>
              <a:ext cx="4180306" cy="523220"/>
            </a:xfrm>
            <a:prstGeom prst="rect">
              <a:avLst/>
            </a:prstGeom>
          </p:spPr>
          <p:txBody>
            <a:bodyPr wrap="square">
              <a:spAutoFit/>
            </a:bodyPr>
            <a:lstStyle/>
            <a:p>
              <a:pPr algn="just"/>
              <a:r>
                <a:rPr lang="fr-FR" sz="1400" dirty="0" err="1">
                  <a:solidFill>
                    <a:schemeClr val="bg1"/>
                  </a:solidFill>
                </a:rPr>
                <a:t>Your</a:t>
              </a:r>
              <a:r>
                <a:rPr lang="fr-FR" sz="1400" dirty="0">
                  <a:solidFill>
                    <a:schemeClr val="bg1"/>
                  </a:solidFill>
                </a:rPr>
                <a:t> </a:t>
              </a:r>
              <a:r>
                <a:rPr lang="fr-FR" sz="1400" dirty="0" err="1">
                  <a:solidFill>
                    <a:schemeClr val="bg1"/>
                  </a:solidFill>
                </a:rPr>
                <a:t>one-stop</a:t>
              </a:r>
              <a:r>
                <a:rPr lang="fr-FR" sz="1400" dirty="0">
                  <a:solidFill>
                    <a:schemeClr val="bg1"/>
                  </a:solidFill>
                </a:rPr>
                <a:t> shop for </a:t>
              </a:r>
              <a:r>
                <a:rPr lang="fr-FR" sz="1400" dirty="0" err="1">
                  <a:solidFill>
                    <a:schemeClr val="bg1"/>
                  </a:solidFill>
                </a:rPr>
                <a:t>everything</a:t>
              </a:r>
              <a:r>
                <a:rPr lang="fr-FR" sz="1400" dirty="0">
                  <a:solidFill>
                    <a:schemeClr val="bg1"/>
                  </a:solidFill>
                </a:rPr>
                <a:t> </a:t>
              </a:r>
              <a:r>
                <a:rPr lang="fr-FR" sz="1400" dirty="0" err="1">
                  <a:solidFill>
                    <a:schemeClr val="bg1"/>
                  </a:solidFill>
                </a:rPr>
                <a:t>related</a:t>
              </a:r>
              <a:r>
                <a:rPr lang="fr-FR" sz="1400" dirty="0">
                  <a:solidFill>
                    <a:schemeClr val="bg1"/>
                  </a:solidFill>
                </a:rPr>
                <a:t> to </a:t>
              </a:r>
              <a:r>
                <a:rPr lang="fr-FR" sz="1400" dirty="0" err="1">
                  <a:solidFill>
                    <a:schemeClr val="bg1"/>
                  </a:solidFill>
                </a:rPr>
                <a:t>NLP’s</a:t>
              </a:r>
              <a:r>
                <a:rPr lang="fr-FR" sz="1400" dirty="0">
                  <a:solidFill>
                    <a:schemeClr val="bg1"/>
                  </a:solidFill>
                </a:rPr>
                <a:t> neural network: </a:t>
              </a:r>
              <a:r>
                <a:rPr lang="fr-FR" sz="1400" dirty="0" err="1">
                  <a:solidFill>
                    <a:schemeClr val="bg1"/>
                  </a:solidFill>
                </a:rPr>
                <a:t>pretrained</a:t>
              </a:r>
              <a:r>
                <a:rPr lang="fr-FR" sz="1400" dirty="0">
                  <a:solidFill>
                    <a:schemeClr val="bg1"/>
                  </a:solidFill>
                </a:rPr>
                <a:t> </a:t>
              </a:r>
              <a:r>
                <a:rPr lang="fr-FR" sz="1400" dirty="0" err="1">
                  <a:solidFill>
                    <a:schemeClr val="bg1"/>
                  </a:solidFill>
                </a:rPr>
                <a:t>models</a:t>
              </a:r>
              <a:r>
                <a:rPr lang="fr-FR" sz="1400" dirty="0">
                  <a:solidFill>
                    <a:schemeClr val="bg1"/>
                  </a:solidFill>
                </a:rPr>
                <a:t>, 10-lines </a:t>
              </a:r>
              <a:r>
                <a:rPr lang="fr-FR" sz="1400" dirty="0" err="1">
                  <a:solidFill>
                    <a:schemeClr val="bg1"/>
                  </a:solidFill>
                </a:rPr>
                <a:t>models</a:t>
              </a:r>
              <a:r>
                <a:rPr lang="fr-FR" sz="1400" dirty="0">
                  <a:solidFill>
                    <a:schemeClr val="bg1"/>
                  </a:solidFill>
                </a:rPr>
                <a:t>, …</a:t>
              </a:r>
            </a:p>
          </p:txBody>
        </p:sp>
      </p:grpSp>
      <p:grpSp>
        <p:nvGrpSpPr>
          <p:cNvPr id="29" name="Group 28"/>
          <p:cNvGrpSpPr/>
          <p:nvPr/>
        </p:nvGrpSpPr>
        <p:grpSpPr>
          <a:xfrm>
            <a:off x="1278874" y="4338632"/>
            <a:ext cx="8957866" cy="523220"/>
            <a:chOff x="1575471" y="1608926"/>
            <a:chExt cx="8957866" cy="523220"/>
          </a:xfrm>
        </p:grpSpPr>
        <p:sp>
          <p:nvSpPr>
            <p:cNvPr id="30" name="Rectangle 29"/>
            <p:cNvSpPr/>
            <p:nvPr/>
          </p:nvSpPr>
          <p:spPr>
            <a:xfrm>
              <a:off x="1575471" y="1685871"/>
              <a:ext cx="2567562" cy="369332"/>
            </a:xfrm>
            <a:prstGeom prst="rect">
              <a:avLst/>
            </a:prstGeom>
          </p:spPr>
          <p:txBody>
            <a:bodyPr wrap="none">
              <a:spAutoFit/>
            </a:bodyPr>
            <a:lstStyle/>
            <a:p>
              <a:r>
                <a:rPr lang="fr-FR" b="1" dirty="0">
                  <a:solidFill>
                    <a:schemeClr val="bg1"/>
                  </a:solidFill>
                </a:rPr>
                <a:t>Natural </a:t>
              </a:r>
              <a:r>
                <a:rPr lang="fr-FR" b="1" dirty="0" err="1">
                  <a:solidFill>
                    <a:schemeClr val="bg1"/>
                  </a:solidFill>
                </a:rPr>
                <a:t>Language</a:t>
              </a:r>
              <a:r>
                <a:rPr lang="fr-FR" b="1" dirty="0">
                  <a:solidFill>
                    <a:schemeClr val="bg1"/>
                  </a:solidFill>
                </a:rPr>
                <a:t> </a:t>
              </a:r>
              <a:r>
                <a:rPr lang="fr-FR" b="1" dirty="0" err="1">
                  <a:solidFill>
                    <a:schemeClr val="bg1"/>
                  </a:solidFill>
                </a:rPr>
                <a:t>ToolKit</a:t>
              </a:r>
              <a:endParaRPr lang="fr-FR" b="1" dirty="0">
                <a:solidFill>
                  <a:schemeClr val="bg1"/>
                </a:solidFill>
              </a:endParaRPr>
            </a:p>
          </p:txBody>
        </p:sp>
        <p:sp>
          <p:nvSpPr>
            <p:cNvPr id="31" name="Rectangle 30"/>
            <p:cNvSpPr/>
            <p:nvPr/>
          </p:nvSpPr>
          <p:spPr>
            <a:xfrm>
              <a:off x="8962138" y="1732036"/>
              <a:ext cx="1571199" cy="276999"/>
            </a:xfrm>
            <a:prstGeom prst="rect">
              <a:avLst/>
            </a:prstGeom>
          </p:spPr>
          <p:txBody>
            <a:bodyPr wrap="none">
              <a:spAutoFit/>
            </a:bodyPr>
            <a:lstStyle/>
            <a:p>
              <a:r>
                <a:rPr lang="fr-FR" sz="1200" dirty="0">
                  <a:solidFill>
                    <a:schemeClr val="bg1"/>
                  </a:solidFill>
                </a:rPr>
                <a:t>https://www.nltk.org/</a:t>
              </a:r>
            </a:p>
          </p:txBody>
        </p:sp>
        <p:sp>
          <p:nvSpPr>
            <p:cNvPr id="32" name="Rectangle 31"/>
            <p:cNvSpPr/>
            <p:nvPr/>
          </p:nvSpPr>
          <p:spPr>
            <a:xfrm>
              <a:off x="4365558" y="1608926"/>
              <a:ext cx="4180306" cy="523220"/>
            </a:xfrm>
            <a:prstGeom prst="rect">
              <a:avLst/>
            </a:prstGeom>
          </p:spPr>
          <p:txBody>
            <a:bodyPr wrap="square">
              <a:spAutoFit/>
            </a:bodyPr>
            <a:lstStyle/>
            <a:p>
              <a:pPr algn="just"/>
              <a:r>
                <a:rPr lang="fr-FR" sz="1400" dirty="0">
                  <a:solidFill>
                    <a:schemeClr val="bg1"/>
                  </a:solidFill>
                </a:rPr>
                <a:t>Suite of </a:t>
              </a:r>
              <a:r>
                <a:rPr lang="fr-FR" sz="1400" dirty="0" err="1">
                  <a:solidFill>
                    <a:schemeClr val="bg1"/>
                  </a:solidFill>
                </a:rPr>
                <a:t>text</a:t>
              </a:r>
              <a:r>
                <a:rPr lang="fr-FR" sz="1400" dirty="0">
                  <a:solidFill>
                    <a:schemeClr val="bg1"/>
                  </a:solidFill>
                </a:rPr>
                <a:t> </a:t>
              </a:r>
              <a:r>
                <a:rPr lang="fr-FR" sz="1400" dirty="0" err="1">
                  <a:solidFill>
                    <a:schemeClr val="bg1"/>
                  </a:solidFill>
                </a:rPr>
                <a:t>preprocessing</a:t>
              </a:r>
              <a:r>
                <a:rPr lang="fr-FR" sz="1400" dirty="0">
                  <a:solidFill>
                    <a:schemeClr val="bg1"/>
                  </a:solidFill>
                </a:rPr>
                <a:t> for classification, </a:t>
              </a:r>
              <a:r>
                <a:rPr lang="fr-FR" sz="1400" dirty="0" err="1">
                  <a:solidFill>
                    <a:schemeClr val="bg1"/>
                  </a:solidFill>
                </a:rPr>
                <a:t>tokenization</a:t>
              </a:r>
              <a:r>
                <a:rPr lang="fr-FR" sz="1400" dirty="0">
                  <a:solidFill>
                    <a:schemeClr val="bg1"/>
                  </a:solidFill>
                </a:rPr>
                <a:t>, </a:t>
              </a:r>
              <a:r>
                <a:rPr lang="fr-FR" sz="1400" dirty="0" err="1">
                  <a:solidFill>
                    <a:schemeClr val="bg1"/>
                  </a:solidFill>
                </a:rPr>
                <a:t>stemming</a:t>
              </a:r>
              <a:r>
                <a:rPr lang="fr-FR" sz="1400" dirty="0">
                  <a:solidFill>
                    <a:schemeClr val="bg1"/>
                  </a:solidFill>
                </a:rPr>
                <a:t>, etc. at </a:t>
              </a:r>
              <a:r>
                <a:rPr lang="fr-FR" sz="1400" dirty="0" err="1">
                  <a:solidFill>
                    <a:schemeClr val="bg1"/>
                  </a:solidFill>
                </a:rPr>
                <a:t>industrial-scale</a:t>
              </a:r>
              <a:endParaRPr lang="fr-FR" sz="1400" dirty="0">
                <a:solidFill>
                  <a:schemeClr val="bg1"/>
                </a:solidFill>
              </a:endParaRPr>
            </a:p>
          </p:txBody>
        </p:sp>
      </p:grpSp>
      <p:grpSp>
        <p:nvGrpSpPr>
          <p:cNvPr id="33" name="Group 32"/>
          <p:cNvGrpSpPr/>
          <p:nvPr/>
        </p:nvGrpSpPr>
        <p:grpSpPr>
          <a:xfrm>
            <a:off x="1278874" y="5380155"/>
            <a:ext cx="8602256" cy="523220"/>
            <a:chOff x="1575471" y="1608926"/>
            <a:chExt cx="8602256" cy="523220"/>
          </a:xfrm>
        </p:grpSpPr>
        <p:sp>
          <p:nvSpPr>
            <p:cNvPr id="34" name="Rectangle 33"/>
            <p:cNvSpPr/>
            <p:nvPr/>
          </p:nvSpPr>
          <p:spPr>
            <a:xfrm>
              <a:off x="1575471" y="1685871"/>
              <a:ext cx="736099" cy="369332"/>
            </a:xfrm>
            <a:prstGeom prst="rect">
              <a:avLst/>
            </a:prstGeom>
          </p:spPr>
          <p:txBody>
            <a:bodyPr wrap="none">
              <a:spAutoFit/>
            </a:bodyPr>
            <a:lstStyle/>
            <a:p>
              <a:r>
                <a:rPr lang="fr-FR" b="1" dirty="0" err="1">
                  <a:solidFill>
                    <a:schemeClr val="bg1"/>
                  </a:solidFill>
                </a:rPr>
                <a:t>Spacy</a:t>
              </a:r>
              <a:endParaRPr lang="fr-FR" b="1" dirty="0">
                <a:solidFill>
                  <a:schemeClr val="bg1"/>
                </a:solidFill>
              </a:endParaRPr>
            </a:p>
          </p:txBody>
        </p:sp>
        <p:sp>
          <p:nvSpPr>
            <p:cNvPr id="35" name="Rectangle 34"/>
            <p:cNvSpPr/>
            <p:nvPr/>
          </p:nvSpPr>
          <p:spPr>
            <a:xfrm>
              <a:off x="8962138" y="1732036"/>
              <a:ext cx="1215589" cy="276999"/>
            </a:xfrm>
            <a:prstGeom prst="rect">
              <a:avLst/>
            </a:prstGeom>
          </p:spPr>
          <p:txBody>
            <a:bodyPr wrap="none">
              <a:spAutoFit/>
            </a:bodyPr>
            <a:lstStyle/>
            <a:p>
              <a:r>
                <a:rPr lang="fr-FR" sz="1200" dirty="0">
                  <a:solidFill>
                    <a:schemeClr val="bg1"/>
                  </a:solidFill>
                </a:rPr>
                <a:t>https://spacy.io/</a:t>
              </a:r>
            </a:p>
          </p:txBody>
        </p:sp>
        <p:sp>
          <p:nvSpPr>
            <p:cNvPr id="36" name="Rectangle 35"/>
            <p:cNvSpPr/>
            <p:nvPr/>
          </p:nvSpPr>
          <p:spPr>
            <a:xfrm>
              <a:off x="4365558" y="1608926"/>
              <a:ext cx="4180306" cy="523220"/>
            </a:xfrm>
            <a:prstGeom prst="rect">
              <a:avLst/>
            </a:prstGeom>
          </p:spPr>
          <p:txBody>
            <a:bodyPr wrap="square">
              <a:spAutoFit/>
            </a:bodyPr>
            <a:lstStyle/>
            <a:p>
              <a:pPr algn="just"/>
              <a:r>
                <a:rPr lang="fr-FR" sz="1400" dirty="0" err="1">
                  <a:solidFill>
                    <a:schemeClr val="bg1"/>
                  </a:solidFill>
                </a:rPr>
                <a:t>Industrial-strength</a:t>
              </a:r>
              <a:r>
                <a:rPr lang="fr-FR" sz="1400" dirty="0">
                  <a:solidFill>
                    <a:schemeClr val="bg1"/>
                  </a:solidFill>
                </a:rPr>
                <a:t> NLP </a:t>
              </a:r>
              <a:r>
                <a:rPr lang="fr-FR" sz="1400" dirty="0" err="1">
                  <a:solidFill>
                    <a:schemeClr val="bg1"/>
                  </a:solidFill>
                </a:rPr>
                <a:t>library</a:t>
              </a:r>
              <a:r>
                <a:rPr lang="fr-FR" sz="1400" dirty="0">
                  <a:solidFill>
                    <a:schemeClr val="bg1"/>
                  </a:solidFill>
                </a:rPr>
                <a:t>, </a:t>
              </a:r>
              <a:r>
                <a:rPr lang="fr-FR" sz="1400" dirty="0" err="1">
                  <a:solidFill>
                    <a:schemeClr val="bg1"/>
                  </a:solidFill>
                </a:rPr>
                <a:t>with</a:t>
              </a:r>
              <a:r>
                <a:rPr lang="fr-FR" sz="1400" dirty="0">
                  <a:solidFill>
                    <a:schemeClr val="bg1"/>
                  </a:solidFill>
                </a:rPr>
                <a:t> </a:t>
              </a:r>
              <a:r>
                <a:rPr lang="fr-FR" sz="1400" dirty="0" err="1">
                  <a:solidFill>
                    <a:schemeClr val="bg1"/>
                  </a:solidFill>
                </a:rPr>
                <a:t>loads</a:t>
              </a:r>
              <a:r>
                <a:rPr lang="fr-FR" sz="1400" dirty="0">
                  <a:solidFill>
                    <a:schemeClr val="bg1"/>
                  </a:solidFill>
                </a:rPr>
                <a:t> of </a:t>
              </a:r>
              <a:r>
                <a:rPr lang="fr-FR" sz="1400" dirty="0" err="1">
                  <a:solidFill>
                    <a:schemeClr val="bg1"/>
                  </a:solidFill>
                </a:rPr>
                <a:t>useful</a:t>
              </a:r>
              <a:r>
                <a:rPr lang="fr-FR" sz="1400" dirty="0">
                  <a:solidFill>
                    <a:schemeClr val="bg1"/>
                  </a:solidFill>
                </a:rPr>
                <a:t> </a:t>
              </a:r>
              <a:r>
                <a:rPr lang="fr-FR" sz="1400" dirty="0" err="1">
                  <a:solidFill>
                    <a:schemeClr val="bg1"/>
                  </a:solidFill>
                </a:rPr>
                <a:t>pretrained</a:t>
              </a:r>
              <a:r>
                <a:rPr lang="fr-FR" sz="1400" dirty="0">
                  <a:solidFill>
                    <a:schemeClr val="bg1"/>
                  </a:solidFill>
                </a:rPr>
                <a:t> </a:t>
              </a:r>
              <a:r>
                <a:rPr lang="fr-FR" sz="1400" dirty="0" err="1">
                  <a:solidFill>
                    <a:schemeClr val="bg1"/>
                  </a:solidFill>
                </a:rPr>
                <a:t>models</a:t>
              </a:r>
              <a:endParaRPr lang="fr-FR" sz="1400" dirty="0">
                <a:solidFill>
                  <a:schemeClr val="bg1"/>
                </a:solidFill>
              </a:endParaRPr>
            </a:p>
          </p:txBody>
        </p:sp>
      </p:grpSp>
    </p:spTree>
    <p:extLst>
      <p:ext uri="{BB962C8B-B14F-4D97-AF65-F5344CB8AC3E}">
        <p14:creationId xmlns:p14="http://schemas.microsoft.com/office/powerpoint/2010/main" val="715374680"/>
      </p:ext>
    </p:extLst>
  </p:cSld>
  <p:clrMapOvr>
    <a:masterClrMapping/>
  </p:clrMapOvr>
  <p:transition spd="me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75"/>
            <a:ext cx="12192000" cy="6861175"/>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580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62051" y="343584"/>
            <a:ext cx="9867898" cy="646331"/>
          </a:xfrm>
          <a:prstGeom prst="rect">
            <a:avLst/>
          </a:prstGeom>
          <a:noFill/>
        </p:spPr>
        <p:txBody>
          <a:bodyPr wrap="square" rtlCol="0">
            <a:spAutoFit/>
          </a:bodyPr>
          <a:lstStyle/>
          <a:p>
            <a:pPr algn="ctr"/>
            <a:r>
              <a:rPr lang="fr-FR" sz="3600" b="1" dirty="0" err="1">
                <a:solidFill>
                  <a:schemeClr val="bg1"/>
                </a:solidFill>
                <a:latin typeface="Ubisoft Sans" pitchFamily="50" charset="0"/>
              </a:rPr>
              <a:t>Resources</a:t>
            </a:r>
            <a:r>
              <a:rPr lang="fr-FR" sz="3600" b="1" dirty="0">
                <a:solidFill>
                  <a:schemeClr val="bg1"/>
                </a:solidFill>
                <a:latin typeface="Ubisoft Sans" pitchFamily="50" charset="0"/>
              </a:rPr>
              <a:t> - Tools</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19" name="Group 18"/>
          <p:cNvGrpSpPr/>
          <p:nvPr/>
        </p:nvGrpSpPr>
        <p:grpSpPr>
          <a:xfrm>
            <a:off x="1269042" y="1214060"/>
            <a:ext cx="9858113" cy="523220"/>
            <a:chOff x="1575471" y="1608926"/>
            <a:chExt cx="9858113" cy="523220"/>
          </a:xfrm>
        </p:grpSpPr>
        <p:sp>
          <p:nvSpPr>
            <p:cNvPr id="20" name="Rectangle 19"/>
            <p:cNvSpPr/>
            <p:nvPr/>
          </p:nvSpPr>
          <p:spPr>
            <a:xfrm>
              <a:off x="1575471" y="1685871"/>
              <a:ext cx="1903855" cy="369332"/>
            </a:xfrm>
            <a:prstGeom prst="rect">
              <a:avLst/>
            </a:prstGeom>
          </p:spPr>
          <p:txBody>
            <a:bodyPr wrap="none">
              <a:spAutoFit/>
            </a:bodyPr>
            <a:lstStyle/>
            <a:p>
              <a:r>
                <a:rPr lang="fr-FR" b="1" dirty="0" err="1">
                  <a:solidFill>
                    <a:schemeClr val="bg1"/>
                  </a:solidFill>
                </a:rPr>
                <a:t>Connected</a:t>
              </a:r>
              <a:r>
                <a:rPr lang="fr-FR" b="1" dirty="0">
                  <a:solidFill>
                    <a:schemeClr val="bg1"/>
                  </a:solidFill>
                </a:rPr>
                <a:t> </a:t>
              </a:r>
              <a:r>
                <a:rPr lang="fr-FR" b="1" dirty="0" err="1">
                  <a:solidFill>
                    <a:schemeClr val="bg1"/>
                  </a:solidFill>
                </a:rPr>
                <a:t>papers</a:t>
              </a:r>
              <a:endParaRPr lang="fr-FR" b="1" dirty="0">
                <a:solidFill>
                  <a:schemeClr val="bg1"/>
                </a:solidFill>
              </a:endParaRPr>
            </a:p>
          </p:txBody>
        </p:sp>
        <p:sp>
          <p:nvSpPr>
            <p:cNvPr id="23" name="Rectangle 22"/>
            <p:cNvSpPr/>
            <p:nvPr/>
          </p:nvSpPr>
          <p:spPr>
            <a:xfrm>
              <a:off x="8962138" y="1732036"/>
              <a:ext cx="2471446" cy="276999"/>
            </a:xfrm>
            <a:prstGeom prst="rect">
              <a:avLst/>
            </a:prstGeom>
          </p:spPr>
          <p:txBody>
            <a:bodyPr wrap="none">
              <a:spAutoFit/>
            </a:bodyPr>
            <a:lstStyle/>
            <a:p>
              <a:r>
                <a:rPr lang="fr-FR" sz="1200" dirty="0">
                  <a:solidFill>
                    <a:schemeClr val="bg1"/>
                  </a:solidFill>
                </a:rPr>
                <a:t>https://www.connectedpapers.com/</a:t>
              </a:r>
            </a:p>
          </p:txBody>
        </p:sp>
        <p:sp>
          <p:nvSpPr>
            <p:cNvPr id="24" name="Rectangle 23"/>
            <p:cNvSpPr/>
            <p:nvPr/>
          </p:nvSpPr>
          <p:spPr>
            <a:xfrm>
              <a:off x="4365558" y="1608926"/>
              <a:ext cx="4102474" cy="523220"/>
            </a:xfrm>
            <a:prstGeom prst="rect">
              <a:avLst/>
            </a:prstGeom>
          </p:spPr>
          <p:txBody>
            <a:bodyPr wrap="square">
              <a:spAutoFit/>
            </a:bodyPr>
            <a:lstStyle/>
            <a:p>
              <a:pPr algn="just"/>
              <a:r>
                <a:rPr lang="fr-FR" sz="1400" dirty="0">
                  <a:solidFill>
                    <a:schemeClr val="bg1"/>
                  </a:solidFill>
                </a:rPr>
                <a:t>Explore </a:t>
              </a:r>
              <a:r>
                <a:rPr lang="fr-FR" sz="1400" dirty="0" err="1">
                  <a:solidFill>
                    <a:schemeClr val="bg1"/>
                  </a:solidFill>
                </a:rPr>
                <a:t>connected</a:t>
              </a:r>
              <a:r>
                <a:rPr lang="fr-FR" sz="1400" dirty="0">
                  <a:solidFill>
                    <a:schemeClr val="bg1"/>
                  </a:solidFill>
                </a:rPr>
                <a:t> </a:t>
              </a:r>
              <a:r>
                <a:rPr lang="fr-FR" sz="1400" dirty="0" err="1">
                  <a:solidFill>
                    <a:schemeClr val="bg1"/>
                  </a:solidFill>
                </a:rPr>
                <a:t>papers</a:t>
              </a:r>
              <a:r>
                <a:rPr lang="fr-FR" sz="1400" dirty="0">
                  <a:solidFill>
                    <a:schemeClr val="bg1"/>
                  </a:solidFill>
                </a:rPr>
                <a:t> in a </a:t>
              </a:r>
              <a:r>
                <a:rPr lang="fr-FR" sz="1400" dirty="0" err="1">
                  <a:solidFill>
                    <a:schemeClr val="bg1"/>
                  </a:solidFill>
                </a:rPr>
                <a:t>visual</a:t>
              </a:r>
              <a:r>
                <a:rPr lang="fr-FR" sz="1400" dirty="0">
                  <a:solidFill>
                    <a:schemeClr val="bg1"/>
                  </a:solidFill>
                </a:rPr>
                <a:t> graph – </a:t>
              </a:r>
              <a:r>
                <a:rPr lang="fr-FR" sz="1400" dirty="0" err="1">
                  <a:solidFill>
                    <a:schemeClr val="bg1"/>
                  </a:solidFill>
                </a:rPr>
                <a:t>probably</a:t>
              </a:r>
              <a:r>
                <a:rPr lang="fr-FR" sz="1400" dirty="0">
                  <a:solidFill>
                    <a:schemeClr val="bg1"/>
                  </a:solidFill>
                </a:rPr>
                <a:t> one of the </a:t>
              </a:r>
              <a:r>
                <a:rPr lang="fr-FR" sz="1400" dirty="0" err="1">
                  <a:solidFill>
                    <a:schemeClr val="bg1"/>
                  </a:solidFill>
                </a:rPr>
                <a:t>most</a:t>
              </a:r>
              <a:r>
                <a:rPr lang="fr-FR" sz="1400" dirty="0">
                  <a:solidFill>
                    <a:schemeClr val="bg1"/>
                  </a:solidFill>
                </a:rPr>
                <a:t> </a:t>
              </a:r>
              <a:r>
                <a:rPr lang="fr-FR" sz="1400" dirty="0" err="1">
                  <a:solidFill>
                    <a:schemeClr val="bg1"/>
                  </a:solidFill>
                </a:rPr>
                <a:t>useful</a:t>
              </a:r>
              <a:r>
                <a:rPr lang="fr-FR" sz="1400" dirty="0">
                  <a:solidFill>
                    <a:schemeClr val="bg1"/>
                  </a:solidFill>
                </a:rPr>
                <a:t> </a:t>
              </a:r>
              <a:r>
                <a:rPr lang="fr-FR" sz="1400" dirty="0" err="1">
                  <a:solidFill>
                    <a:schemeClr val="bg1"/>
                  </a:solidFill>
                </a:rPr>
                <a:t>tool</a:t>
              </a:r>
              <a:r>
                <a:rPr lang="fr-FR" sz="1400" dirty="0">
                  <a:solidFill>
                    <a:schemeClr val="bg1"/>
                  </a:solidFill>
                </a:rPr>
                <a:t> for </a:t>
              </a:r>
              <a:r>
                <a:rPr lang="fr-FR" sz="1400" dirty="0" err="1">
                  <a:solidFill>
                    <a:schemeClr val="bg1"/>
                  </a:solidFill>
                </a:rPr>
                <a:t>SotA</a:t>
              </a:r>
              <a:r>
                <a:rPr lang="fr-FR" sz="1400" dirty="0">
                  <a:solidFill>
                    <a:schemeClr val="bg1"/>
                  </a:solidFill>
                </a:rPr>
                <a:t> </a:t>
              </a:r>
              <a:r>
                <a:rPr lang="fr-FR" sz="1400" dirty="0" err="1">
                  <a:solidFill>
                    <a:schemeClr val="bg1"/>
                  </a:solidFill>
                </a:rPr>
                <a:t>review</a:t>
              </a:r>
              <a:endParaRPr lang="fr-FR" sz="1400" dirty="0">
                <a:solidFill>
                  <a:schemeClr val="bg1"/>
                </a:solidFill>
              </a:endParaRPr>
            </a:p>
          </p:txBody>
        </p:sp>
      </p:grpSp>
      <p:grpSp>
        <p:nvGrpSpPr>
          <p:cNvPr id="25" name="Group 24"/>
          <p:cNvGrpSpPr/>
          <p:nvPr/>
        </p:nvGrpSpPr>
        <p:grpSpPr>
          <a:xfrm>
            <a:off x="1269042" y="1956640"/>
            <a:ext cx="8615530" cy="523220"/>
            <a:chOff x="1575471" y="1608926"/>
            <a:chExt cx="8615530" cy="523220"/>
          </a:xfrm>
        </p:grpSpPr>
        <p:sp>
          <p:nvSpPr>
            <p:cNvPr id="26" name="Rectangle 25"/>
            <p:cNvSpPr/>
            <p:nvPr/>
          </p:nvSpPr>
          <p:spPr>
            <a:xfrm>
              <a:off x="1575471" y="1685871"/>
              <a:ext cx="659155" cy="369332"/>
            </a:xfrm>
            <a:prstGeom prst="rect">
              <a:avLst/>
            </a:prstGeom>
          </p:spPr>
          <p:txBody>
            <a:bodyPr wrap="none">
              <a:spAutoFit/>
            </a:bodyPr>
            <a:lstStyle/>
            <a:p>
              <a:r>
                <a:rPr lang="fr-FR" b="1" dirty="0">
                  <a:solidFill>
                    <a:schemeClr val="bg1"/>
                  </a:solidFill>
                </a:rPr>
                <a:t>D3.js</a:t>
              </a:r>
            </a:p>
          </p:txBody>
        </p:sp>
        <p:sp>
          <p:nvSpPr>
            <p:cNvPr id="27" name="Rectangle 26"/>
            <p:cNvSpPr/>
            <p:nvPr/>
          </p:nvSpPr>
          <p:spPr>
            <a:xfrm>
              <a:off x="8962138" y="1732036"/>
              <a:ext cx="1228863" cy="276999"/>
            </a:xfrm>
            <a:prstGeom prst="rect">
              <a:avLst/>
            </a:prstGeom>
          </p:spPr>
          <p:txBody>
            <a:bodyPr wrap="none">
              <a:spAutoFit/>
            </a:bodyPr>
            <a:lstStyle/>
            <a:p>
              <a:r>
                <a:rPr lang="fr-FR" sz="1200" dirty="0">
                  <a:solidFill>
                    <a:schemeClr val="bg1"/>
                  </a:solidFill>
                </a:rPr>
                <a:t>https://d3js.org/</a:t>
              </a:r>
            </a:p>
          </p:txBody>
        </p:sp>
        <p:sp>
          <p:nvSpPr>
            <p:cNvPr id="28" name="Rectangle 27"/>
            <p:cNvSpPr/>
            <p:nvPr/>
          </p:nvSpPr>
          <p:spPr>
            <a:xfrm>
              <a:off x="4365558" y="1608926"/>
              <a:ext cx="4102474" cy="523220"/>
            </a:xfrm>
            <a:prstGeom prst="rect">
              <a:avLst/>
            </a:prstGeom>
          </p:spPr>
          <p:txBody>
            <a:bodyPr wrap="square">
              <a:spAutoFit/>
            </a:bodyPr>
            <a:lstStyle/>
            <a:p>
              <a:pPr algn="just"/>
              <a:r>
                <a:rPr lang="fr-FR" sz="1400" dirty="0">
                  <a:solidFill>
                    <a:schemeClr val="bg1"/>
                  </a:solidFill>
                </a:rPr>
                <a:t>One of the </a:t>
              </a:r>
              <a:r>
                <a:rPr lang="fr-FR" sz="1400" dirty="0" err="1">
                  <a:solidFill>
                    <a:schemeClr val="bg1"/>
                  </a:solidFill>
                </a:rPr>
                <a:t>most</a:t>
              </a:r>
              <a:r>
                <a:rPr lang="fr-FR" sz="1400" dirty="0">
                  <a:solidFill>
                    <a:schemeClr val="bg1"/>
                  </a:solidFill>
                </a:rPr>
                <a:t> </a:t>
              </a:r>
              <a:r>
                <a:rPr lang="fr-FR" sz="1400" dirty="0" err="1">
                  <a:solidFill>
                    <a:schemeClr val="bg1"/>
                  </a:solidFill>
                </a:rPr>
                <a:t>powerful</a:t>
              </a:r>
              <a:r>
                <a:rPr lang="fr-FR" sz="1400" dirty="0">
                  <a:solidFill>
                    <a:schemeClr val="bg1"/>
                  </a:solidFill>
                </a:rPr>
                <a:t> </a:t>
              </a:r>
              <a:r>
                <a:rPr lang="fr-FR" sz="1400" dirty="0" err="1">
                  <a:solidFill>
                    <a:schemeClr val="bg1"/>
                  </a:solidFill>
                </a:rPr>
                <a:t>customizable</a:t>
              </a:r>
              <a:r>
                <a:rPr lang="fr-FR" sz="1400" dirty="0">
                  <a:solidFill>
                    <a:schemeClr val="bg1"/>
                  </a:solidFill>
                </a:rPr>
                <a:t> </a:t>
              </a:r>
              <a:r>
                <a:rPr lang="fr-FR" sz="1400" dirty="0" err="1">
                  <a:solidFill>
                    <a:schemeClr val="bg1"/>
                  </a:solidFill>
                </a:rPr>
                <a:t>visualization</a:t>
              </a:r>
              <a:r>
                <a:rPr lang="fr-FR" sz="1400" dirty="0">
                  <a:solidFill>
                    <a:schemeClr val="bg1"/>
                  </a:solidFill>
                </a:rPr>
                <a:t> </a:t>
              </a:r>
              <a:r>
                <a:rPr lang="fr-FR" sz="1400" dirty="0" err="1">
                  <a:solidFill>
                    <a:schemeClr val="bg1"/>
                  </a:solidFill>
                </a:rPr>
                <a:t>library</a:t>
              </a:r>
              <a:r>
                <a:rPr lang="fr-FR" sz="1400" dirty="0">
                  <a:solidFill>
                    <a:schemeClr val="bg1"/>
                  </a:solidFill>
                </a:rPr>
                <a:t>, </a:t>
              </a:r>
              <a:r>
                <a:rPr lang="fr-FR" sz="1400" dirty="0" err="1">
                  <a:solidFill>
                    <a:schemeClr val="bg1"/>
                  </a:solidFill>
                </a:rPr>
                <a:t>built</a:t>
              </a:r>
              <a:r>
                <a:rPr lang="fr-FR" sz="1400" dirty="0">
                  <a:solidFill>
                    <a:schemeClr val="bg1"/>
                  </a:solidFill>
                </a:rPr>
                <a:t> in </a:t>
              </a:r>
              <a:r>
                <a:rPr lang="fr-FR" sz="1400" dirty="0" err="1">
                  <a:solidFill>
                    <a:schemeClr val="bg1"/>
                  </a:solidFill>
                </a:rPr>
                <a:t>javascript</a:t>
              </a:r>
              <a:endParaRPr lang="fr-FR" sz="1400" dirty="0">
                <a:solidFill>
                  <a:schemeClr val="bg1"/>
                </a:solidFill>
              </a:endParaRPr>
            </a:p>
          </p:txBody>
        </p:sp>
      </p:grpSp>
      <p:grpSp>
        <p:nvGrpSpPr>
          <p:cNvPr id="29" name="Group 28"/>
          <p:cNvGrpSpPr/>
          <p:nvPr/>
        </p:nvGrpSpPr>
        <p:grpSpPr>
          <a:xfrm>
            <a:off x="1269042" y="2699221"/>
            <a:ext cx="9929735" cy="523220"/>
            <a:chOff x="1575471" y="1608926"/>
            <a:chExt cx="9929735" cy="523220"/>
          </a:xfrm>
        </p:grpSpPr>
        <p:sp>
          <p:nvSpPr>
            <p:cNvPr id="30" name="Rectangle 29"/>
            <p:cNvSpPr/>
            <p:nvPr/>
          </p:nvSpPr>
          <p:spPr>
            <a:xfrm>
              <a:off x="1575471" y="1685871"/>
              <a:ext cx="1005660" cy="369332"/>
            </a:xfrm>
            <a:prstGeom prst="rect">
              <a:avLst/>
            </a:prstGeom>
          </p:spPr>
          <p:txBody>
            <a:bodyPr wrap="none">
              <a:spAutoFit/>
            </a:bodyPr>
            <a:lstStyle/>
            <a:p>
              <a:r>
                <a:rPr lang="fr-FR" b="1" dirty="0" err="1">
                  <a:solidFill>
                    <a:schemeClr val="bg1"/>
                  </a:solidFill>
                </a:rPr>
                <a:t>Doccano</a:t>
              </a:r>
              <a:endParaRPr lang="fr-FR" b="1" dirty="0">
                <a:solidFill>
                  <a:schemeClr val="bg1"/>
                </a:solidFill>
              </a:endParaRPr>
            </a:p>
          </p:txBody>
        </p:sp>
        <p:sp>
          <p:nvSpPr>
            <p:cNvPr id="31" name="Rectangle 30"/>
            <p:cNvSpPr/>
            <p:nvPr/>
          </p:nvSpPr>
          <p:spPr>
            <a:xfrm>
              <a:off x="8962138" y="1732036"/>
              <a:ext cx="2543068" cy="276999"/>
            </a:xfrm>
            <a:prstGeom prst="rect">
              <a:avLst/>
            </a:prstGeom>
          </p:spPr>
          <p:txBody>
            <a:bodyPr wrap="none">
              <a:spAutoFit/>
            </a:bodyPr>
            <a:lstStyle/>
            <a:p>
              <a:r>
                <a:rPr lang="fr-FR" sz="1200" dirty="0">
                  <a:solidFill>
                    <a:schemeClr val="bg1"/>
                  </a:solidFill>
                </a:rPr>
                <a:t>https://github.com/doccano/doccano</a:t>
              </a:r>
            </a:p>
          </p:txBody>
        </p:sp>
        <p:sp>
          <p:nvSpPr>
            <p:cNvPr id="32" name="Rectangle 31"/>
            <p:cNvSpPr/>
            <p:nvPr/>
          </p:nvSpPr>
          <p:spPr>
            <a:xfrm>
              <a:off x="4365558" y="1608926"/>
              <a:ext cx="4102474" cy="523220"/>
            </a:xfrm>
            <a:prstGeom prst="rect">
              <a:avLst/>
            </a:prstGeom>
          </p:spPr>
          <p:txBody>
            <a:bodyPr wrap="square">
              <a:spAutoFit/>
            </a:bodyPr>
            <a:lstStyle/>
            <a:p>
              <a:pPr algn="just"/>
              <a:r>
                <a:rPr lang="fr-FR" sz="1400" dirty="0" err="1">
                  <a:solidFill>
                    <a:schemeClr val="bg1"/>
                  </a:solidFill>
                </a:rPr>
                <a:t>Text</a:t>
              </a:r>
              <a:r>
                <a:rPr lang="fr-FR" sz="1400" dirty="0">
                  <a:solidFill>
                    <a:schemeClr val="bg1"/>
                  </a:solidFill>
                </a:rPr>
                <a:t> annotation </a:t>
              </a:r>
              <a:r>
                <a:rPr lang="fr-FR" sz="1400" dirty="0" err="1">
                  <a:solidFill>
                    <a:schemeClr val="bg1"/>
                  </a:solidFill>
                </a:rPr>
                <a:t>tool</a:t>
              </a:r>
              <a:r>
                <a:rPr lang="fr-FR" sz="1400" dirty="0">
                  <a:solidFill>
                    <a:schemeClr val="bg1"/>
                  </a:solidFill>
                </a:rPr>
                <a:t> </a:t>
              </a:r>
              <a:r>
                <a:rPr lang="fr-FR" sz="1400" dirty="0" err="1">
                  <a:solidFill>
                    <a:schemeClr val="bg1"/>
                  </a:solidFill>
                </a:rPr>
                <a:t>built</a:t>
              </a:r>
              <a:r>
                <a:rPr lang="fr-FR" sz="1400" dirty="0">
                  <a:solidFill>
                    <a:schemeClr val="bg1"/>
                  </a:solidFill>
                </a:rPr>
                <a:t> as a Docker image – </a:t>
              </a:r>
              <a:r>
                <a:rPr lang="fr-FR" sz="1400" dirty="0" err="1">
                  <a:solidFill>
                    <a:schemeClr val="bg1"/>
                  </a:solidFill>
                </a:rPr>
                <a:t>your</a:t>
              </a:r>
              <a:r>
                <a:rPr lang="fr-FR" sz="1400" dirty="0">
                  <a:solidFill>
                    <a:schemeClr val="bg1"/>
                  </a:solidFill>
                </a:rPr>
                <a:t> </a:t>
              </a:r>
              <a:r>
                <a:rPr lang="fr-FR" sz="1400" dirty="0" err="1">
                  <a:solidFill>
                    <a:schemeClr val="bg1"/>
                  </a:solidFill>
                </a:rPr>
                <a:t>messiah</a:t>
              </a:r>
              <a:r>
                <a:rPr lang="fr-FR" sz="1400" dirty="0">
                  <a:solidFill>
                    <a:schemeClr val="bg1"/>
                  </a:solidFill>
                </a:rPr>
                <a:t> for NLP </a:t>
              </a:r>
              <a:r>
                <a:rPr lang="fr-FR" sz="1400" dirty="0" err="1">
                  <a:solidFill>
                    <a:schemeClr val="bg1"/>
                  </a:solidFill>
                </a:rPr>
                <a:t>dataset</a:t>
              </a:r>
              <a:r>
                <a:rPr lang="fr-FR" sz="1400" dirty="0">
                  <a:solidFill>
                    <a:schemeClr val="bg1"/>
                  </a:solidFill>
                </a:rPr>
                <a:t> </a:t>
              </a:r>
              <a:r>
                <a:rPr lang="fr-FR" sz="1400" dirty="0" err="1">
                  <a:solidFill>
                    <a:schemeClr val="bg1"/>
                  </a:solidFill>
                </a:rPr>
                <a:t>creation</a:t>
              </a:r>
              <a:r>
                <a:rPr lang="fr-FR" sz="1400" dirty="0">
                  <a:solidFill>
                    <a:schemeClr val="bg1"/>
                  </a:solidFill>
                </a:rPr>
                <a:t>.</a:t>
              </a:r>
            </a:p>
          </p:txBody>
        </p:sp>
      </p:grpSp>
      <p:grpSp>
        <p:nvGrpSpPr>
          <p:cNvPr id="33" name="Group 32"/>
          <p:cNvGrpSpPr/>
          <p:nvPr/>
        </p:nvGrpSpPr>
        <p:grpSpPr>
          <a:xfrm>
            <a:off x="1269042" y="3441802"/>
            <a:ext cx="8761018" cy="523220"/>
            <a:chOff x="1575471" y="1608926"/>
            <a:chExt cx="8761018" cy="523220"/>
          </a:xfrm>
        </p:grpSpPr>
        <p:sp>
          <p:nvSpPr>
            <p:cNvPr id="34" name="Rectangle 33"/>
            <p:cNvSpPr/>
            <p:nvPr/>
          </p:nvSpPr>
          <p:spPr>
            <a:xfrm>
              <a:off x="1575471" y="1685871"/>
              <a:ext cx="732893" cy="369332"/>
            </a:xfrm>
            <a:prstGeom prst="rect">
              <a:avLst/>
            </a:prstGeom>
          </p:spPr>
          <p:txBody>
            <a:bodyPr wrap="none">
              <a:spAutoFit/>
            </a:bodyPr>
            <a:lstStyle/>
            <a:p>
              <a:r>
                <a:rPr lang="fr-FR" b="1" dirty="0" err="1">
                  <a:solidFill>
                    <a:schemeClr val="bg1"/>
                  </a:solidFill>
                </a:rPr>
                <a:t>Plotly</a:t>
              </a:r>
              <a:endParaRPr lang="fr-FR" b="1" dirty="0">
                <a:solidFill>
                  <a:schemeClr val="bg1"/>
                </a:solidFill>
              </a:endParaRPr>
            </a:p>
          </p:txBody>
        </p:sp>
        <p:sp>
          <p:nvSpPr>
            <p:cNvPr id="35" name="Rectangle 34"/>
            <p:cNvSpPr/>
            <p:nvPr/>
          </p:nvSpPr>
          <p:spPr>
            <a:xfrm>
              <a:off x="8962138" y="1732036"/>
              <a:ext cx="1374351" cy="276999"/>
            </a:xfrm>
            <a:prstGeom prst="rect">
              <a:avLst/>
            </a:prstGeom>
          </p:spPr>
          <p:txBody>
            <a:bodyPr wrap="none">
              <a:spAutoFit/>
            </a:bodyPr>
            <a:lstStyle/>
            <a:p>
              <a:r>
                <a:rPr lang="fr-FR" sz="1200" dirty="0">
                  <a:solidFill>
                    <a:schemeClr val="bg1"/>
                  </a:solidFill>
                </a:rPr>
                <a:t>https://plotly.com/</a:t>
              </a:r>
            </a:p>
          </p:txBody>
        </p:sp>
        <p:sp>
          <p:nvSpPr>
            <p:cNvPr id="36" name="Rectangle 35"/>
            <p:cNvSpPr/>
            <p:nvPr/>
          </p:nvSpPr>
          <p:spPr>
            <a:xfrm>
              <a:off x="4365557" y="1608926"/>
              <a:ext cx="4102475" cy="523220"/>
            </a:xfrm>
            <a:prstGeom prst="rect">
              <a:avLst/>
            </a:prstGeom>
          </p:spPr>
          <p:txBody>
            <a:bodyPr wrap="square">
              <a:spAutoFit/>
            </a:bodyPr>
            <a:lstStyle/>
            <a:p>
              <a:pPr algn="just"/>
              <a:r>
                <a:rPr lang="fr-FR" sz="1400" dirty="0">
                  <a:solidFill>
                    <a:schemeClr val="bg1"/>
                  </a:solidFill>
                </a:rPr>
                <a:t>Python, R and JS data </a:t>
              </a:r>
              <a:r>
                <a:rPr lang="fr-FR" sz="1400" dirty="0" err="1">
                  <a:solidFill>
                    <a:schemeClr val="bg1"/>
                  </a:solidFill>
                </a:rPr>
                <a:t>visualization</a:t>
              </a:r>
              <a:r>
                <a:rPr lang="fr-FR" sz="1400" dirty="0">
                  <a:solidFill>
                    <a:schemeClr val="bg1"/>
                  </a:solidFill>
                </a:rPr>
                <a:t> </a:t>
              </a:r>
              <a:r>
                <a:rPr lang="fr-FR" sz="1400" dirty="0" err="1">
                  <a:solidFill>
                    <a:schemeClr val="bg1"/>
                  </a:solidFill>
                </a:rPr>
                <a:t>library</a:t>
              </a:r>
              <a:r>
                <a:rPr lang="fr-FR" sz="1400" dirty="0">
                  <a:solidFill>
                    <a:schemeClr val="bg1"/>
                  </a:solidFill>
                </a:rPr>
                <a:t> </a:t>
              </a:r>
              <a:r>
                <a:rPr lang="fr-FR" sz="1400" dirty="0" err="1">
                  <a:solidFill>
                    <a:schemeClr val="bg1"/>
                  </a:solidFill>
                </a:rPr>
                <a:t>that</a:t>
              </a:r>
              <a:r>
                <a:rPr lang="fr-FR" sz="1400" dirty="0">
                  <a:solidFill>
                    <a:schemeClr val="bg1"/>
                  </a:solidFill>
                </a:rPr>
                <a:t> places </a:t>
              </a:r>
              <a:r>
                <a:rPr lang="fr-FR" sz="1400" dirty="0" err="1">
                  <a:solidFill>
                    <a:schemeClr val="bg1"/>
                  </a:solidFill>
                </a:rPr>
                <a:t>interactivity</a:t>
              </a:r>
              <a:r>
                <a:rPr lang="fr-FR" sz="1400" dirty="0">
                  <a:solidFill>
                    <a:schemeClr val="bg1"/>
                  </a:solidFill>
                </a:rPr>
                <a:t> at </a:t>
              </a:r>
              <a:r>
                <a:rPr lang="fr-FR" sz="1400" dirty="0" err="1">
                  <a:solidFill>
                    <a:schemeClr val="bg1"/>
                  </a:solidFill>
                </a:rPr>
                <a:t>its</a:t>
              </a:r>
              <a:r>
                <a:rPr lang="fr-FR" sz="1400" dirty="0">
                  <a:solidFill>
                    <a:schemeClr val="bg1"/>
                  </a:solidFill>
                </a:rPr>
                <a:t> </a:t>
              </a:r>
              <a:r>
                <a:rPr lang="fr-FR" sz="1400" dirty="0" err="1">
                  <a:solidFill>
                    <a:schemeClr val="bg1"/>
                  </a:solidFill>
                </a:rPr>
                <a:t>core</a:t>
              </a:r>
              <a:r>
                <a:rPr lang="fr-FR" sz="1400" dirty="0">
                  <a:solidFill>
                    <a:schemeClr val="bg1"/>
                  </a:solidFill>
                </a:rPr>
                <a:t>, </a:t>
              </a:r>
              <a:r>
                <a:rPr lang="fr-FR" sz="1400" dirty="0" err="1">
                  <a:solidFill>
                    <a:schemeClr val="bg1"/>
                  </a:solidFill>
                </a:rPr>
                <a:t>alongside</a:t>
              </a:r>
              <a:r>
                <a:rPr lang="fr-FR" sz="1400" dirty="0">
                  <a:solidFill>
                    <a:schemeClr val="bg1"/>
                  </a:solidFill>
                </a:rPr>
                <a:t> </a:t>
              </a:r>
              <a:r>
                <a:rPr lang="fr-FR" sz="1400" dirty="0" err="1">
                  <a:solidFill>
                    <a:schemeClr val="bg1"/>
                  </a:solidFill>
                </a:rPr>
                <a:t>webapp</a:t>
              </a:r>
              <a:r>
                <a:rPr lang="fr-FR" sz="1400" dirty="0">
                  <a:solidFill>
                    <a:schemeClr val="bg1"/>
                  </a:solidFill>
                </a:rPr>
                <a:t> </a:t>
              </a:r>
              <a:r>
                <a:rPr lang="fr-FR" sz="1400" dirty="0" err="1">
                  <a:solidFill>
                    <a:schemeClr val="bg1"/>
                  </a:solidFill>
                </a:rPr>
                <a:t>creation</a:t>
              </a:r>
              <a:endParaRPr lang="fr-FR" sz="1400" dirty="0">
                <a:solidFill>
                  <a:schemeClr val="bg1"/>
                </a:solidFill>
              </a:endParaRPr>
            </a:p>
          </p:txBody>
        </p:sp>
      </p:grpSp>
      <p:grpSp>
        <p:nvGrpSpPr>
          <p:cNvPr id="37" name="Group 36"/>
          <p:cNvGrpSpPr/>
          <p:nvPr/>
        </p:nvGrpSpPr>
        <p:grpSpPr>
          <a:xfrm>
            <a:off x="1269042" y="4184383"/>
            <a:ext cx="9184723" cy="523220"/>
            <a:chOff x="1575471" y="1608926"/>
            <a:chExt cx="9184723" cy="523220"/>
          </a:xfrm>
        </p:grpSpPr>
        <p:sp>
          <p:nvSpPr>
            <p:cNvPr id="38" name="Rectangle 37"/>
            <p:cNvSpPr/>
            <p:nvPr/>
          </p:nvSpPr>
          <p:spPr>
            <a:xfrm>
              <a:off x="1575471" y="1685871"/>
              <a:ext cx="1062150" cy="369332"/>
            </a:xfrm>
            <a:prstGeom prst="rect">
              <a:avLst/>
            </a:prstGeom>
          </p:spPr>
          <p:txBody>
            <a:bodyPr wrap="none">
              <a:spAutoFit/>
            </a:bodyPr>
            <a:lstStyle/>
            <a:p>
              <a:r>
                <a:rPr lang="fr-FR" b="1" dirty="0" err="1">
                  <a:solidFill>
                    <a:schemeClr val="bg1"/>
                  </a:solidFill>
                </a:rPr>
                <a:t>Streamlit</a:t>
              </a:r>
              <a:endParaRPr lang="fr-FR" b="1" dirty="0">
                <a:solidFill>
                  <a:schemeClr val="bg1"/>
                </a:solidFill>
              </a:endParaRPr>
            </a:p>
          </p:txBody>
        </p:sp>
        <p:sp>
          <p:nvSpPr>
            <p:cNvPr id="39" name="Rectangle 38"/>
            <p:cNvSpPr/>
            <p:nvPr/>
          </p:nvSpPr>
          <p:spPr>
            <a:xfrm>
              <a:off x="8962138" y="1732036"/>
              <a:ext cx="1798056" cy="276999"/>
            </a:xfrm>
            <a:prstGeom prst="rect">
              <a:avLst/>
            </a:prstGeom>
          </p:spPr>
          <p:txBody>
            <a:bodyPr wrap="none">
              <a:spAutoFit/>
            </a:bodyPr>
            <a:lstStyle/>
            <a:p>
              <a:r>
                <a:rPr lang="fr-FR" sz="1200" dirty="0">
                  <a:solidFill>
                    <a:schemeClr val="bg1"/>
                  </a:solidFill>
                </a:rPr>
                <a:t>https://www.streamlit.io/</a:t>
              </a:r>
            </a:p>
          </p:txBody>
        </p:sp>
        <p:sp>
          <p:nvSpPr>
            <p:cNvPr id="40" name="Rectangle 39"/>
            <p:cNvSpPr/>
            <p:nvPr/>
          </p:nvSpPr>
          <p:spPr>
            <a:xfrm>
              <a:off x="4365557" y="1608926"/>
              <a:ext cx="4102475" cy="523220"/>
            </a:xfrm>
            <a:prstGeom prst="rect">
              <a:avLst/>
            </a:prstGeom>
          </p:spPr>
          <p:txBody>
            <a:bodyPr wrap="square">
              <a:spAutoFit/>
            </a:bodyPr>
            <a:lstStyle/>
            <a:p>
              <a:pPr algn="just"/>
              <a:r>
                <a:rPr lang="fr-FR" sz="1400" dirty="0">
                  <a:solidFill>
                    <a:schemeClr val="bg1"/>
                  </a:solidFill>
                </a:rPr>
                <a:t>Python </a:t>
              </a:r>
              <a:r>
                <a:rPr lang="fr-FR" sz="1400" dirty="0" err="1">
                  <a:solidFill>
                    <a:schemeClr val="bg1"/>
                  </a:solidFill>
                </a:rPr>
                <a:t>webapp</a:t>
              </a:r>
              <a:r>
                <a:rPr lang="fr-FR" sz="1400" dirty="0">
                  <a:solidFill>
                    <a:schemeClr val="bg1"/>
                  </a:solidFill>
                </a:rPr>
                <a:t> </a:t>
              </a:r>
              <a:r>
                <a:rPr lang="fr-FR" sz="1400" dirty="0" err="1">
                  <a:solidFill>
                    <a:schemeClr val="bg1"/>
                  </a:solidFill>
                </a:rPr>
                <a:t>visualization</a:t>
              </a:r>
              <a:r>
                <a:rPr lang="fr-FR" sz="1400" dirty="0">
                  <a:solidFill>
                    <a:schemeClr val="bg1"/>
                  </a:solidFill>
                </a:rPr>
                <a:t> </a:t>
              </a:r>
              <a:r>
                <a:rPr lang="fr-FR" sz="1400" dirty="0" err="1">
                  <a:solidFill>
                    <a:schemeClr val="bg1"/>
                  </a:solidFill>
                </a:rPr>
                <a:t>library</a:t>
              </a:r>
              <a:r>
                <a:rPr lang="fr-FR" sz="1400" dirty="0">
                  <a:solidFill>
                    <a:schemeClr val="bg1"/>
                  </a:solidFill>
                </a:rPr>
                <a:t> – </a:t>
              </a:r>
              <a:r>
                <a:rPr lang="fr-FR" sz="1400" dirty="0" err="1">
                  <a:solidFill>
                    <a:schemeClr val="bg1"/>
                  </a:solidFill>
                </a:rPr>
                <a:t>create</a:t>
              </a:r>
              <a:r>
                <a:rPr lang="fr-FR" sz="1400" dirty="0">
                  <a:solidFill>
                    <a:schemeClr val="bg1"/>
                  </a:solidFill>
                </a:rPr>
                <a:t> interactive </a:t>
              </a:r>
              <a:r>
                <a:rPr lang="fr-FR" sz="1400" dirty="0" err="1">
                  <a:solidFill>
                    <a:schemeClr val="bg1"/>
                  </a:solidFill>
                </a:rPr>
                <a:t>webapps</a:t>
              </a:r>
              <a:r>
                <a:rPr lang="fr-FR" sz="1400" dirty="0">
                  <a:solidFill>
                    <a:schemeClr val="bg1"/>
                  </a:solidFill>
                </a:rPr>
                <a:t> in a few </a:t>
              </a:r>
              <a:r>
                <a:rPr lang="fr-FR" sz="1400" dirty="0" err="1">
                  <a:solidFill>
                    <a:schemeClr val="bg1"/>
                  </a:solidFill>
                </a:rPr>
                <a:t>lines</a:t>
              </a:r>
              <a:r>
                <a:rPr lang="fr-FR" sz="1400" dirty="0">
                  <a:solidFill>
                    <a:schemeClr val="bg1"/>
                  </a:solidFill>
                </a:rPr>
                <a:t> of code.</a:t>
              </a:r>
            </a:p>
          </p:txBody>
        </p:sp>
      </p:grpSp>
      <p:grpSp>
        <p:nvGrpSpPr>
          <p:cNvPr id="41" name="Group 40"/>
          <p:cNvGrpSpPr/>
          <p:nvPr/>
        </p:nvGrpSpPr>
        <p:grpSpPr>
          <a:xfrm>
            <a:off x="1269042" y="4926964"/>
            <a:ext cx="10434746" cy="523220"/>
            <a:chOff x="1575471" y="1608926"/>
            <a:chExt cx="10434746" cy="523220"/>
          </a:xfrm>
        </p:grpSpPr>
        <p:sp>
          <p:nvSpPr>
            <p:cNvPr id="42" name="Rectangle 41"/>
            <p:cNvSpPr/>
            <p:nvPr/>
          </p:nvSpPr>
          <p:spPr>
            <a:xfrm>
              <a:off x="1575471" y="1685871"/>
              <a:ext cx="902811" cy="369332"/>
            </a:xfrm>
            <a:prstGeom prst="rect">
              <a:avLst/>
            </a:prstGeom>
          </p:spPr>
          <p:txBody>
            <a:bodyPr wrap="none">
              <a:spAutoFit/>
            </a:bodyPr>
            <a:lstStyle/>
            <a:p>
              <a:r>
                <a:rPr lang="fr-FR" b="1" dirty="0" err="1">
                  <a:solidFill>
                    <a:schemeClr val="bg1"/>
                  </a:solidFill>
                </a:rPr>
                <a:t>Visdom</a:t>
              </a:r>
              <a:endParaRPr lang="fr-FR" b="1" dirty="0">
                <a:solidFill>
                  <a:schemeClr val="bg1"/>
                </a:solidFill>
              </a:endParaRPr>
            </a:p>
          </p:txBody>
        </p:sp>
        <p:sp>
          <p:nvSpPr>
            <p:cNvPr id="43" name="Rectangle 42"/>
            <p:cNvSpPr/>
            <p:nvPr/>
          </p:nvSpPr>
          <p:spPr>
            <a:xfrm>
              <a:off x="8962138" y="1732036"/>
              <a:ext cx="3048079" cy="276999"/>
            </a:xfrm>
            <a:prstGeom prst="rect">
              <a:avLst/>
            </a:prstGeom>
          </p:spPr>
          <p:txBody>
            <a:bodyPr wrap="none">
              <a:spAutoFit/>
            </a:bodyPr>
            <a:lstStyle/>
            <a:p>
              <a:r>
                <a:rPr lang="fr-FR" sz="1200" dirty="0">
                  <a:solidFill>
                    <a:schemeClr val="bg1"/>
                  </a:solidFill>
                </a:rPr>
                <a:t>https://github.com/facebookresearch/visdom</a:t>
              </a:r>
            </a:p>
          </p:txBody>
        </p:sp>
        <p:sp>
          <p:nvSpPr>
            <p:cNvPr id="44" name="Rectangle 43"/>
            <p:cNvSpPr/>
            <p:nvPr/>
          </p:nvSpPr>
          <p:spPr>
            <a:xfrm>
              <a:off x="4365557" y="1608926"/>
              <a:ext cx="4102475" cy="523220"/>
            </a:xfrm>
            <a:prstGeom prst="rect">
              <a:avLst/>
            </a:prstGeom>
          </p:spPr>
          <p:txBody>
            <a:bodyPr wrap="square">
              <a:spAutoFit/>
            </a:bodyPr>
            <a:lstStyle/>
            <a:p>
              <a:pPr algn="just"/>
              <a:r>
                <a:rPr lang="en-US" sz="1400" dirty="0">
                  <a:solidFill>
                    <a:schemeClr val="bg1"/>
                  </a:solidFill>
                </a:rPr>
                <a:t>A flexible tool for creating, organizing, and sharing visualizations of live, rich data. Supports Python</a:t>
              </a:r>
              <a:endParaRPr lang="fr-FR" sz="1400" dirty="0">
                <a:solidFill>
                  <a:schemeClr val="bg1"/>
                </a:solidFill>
              </a:endParaRPr>
            </a:p>
          </p:txBody>
        </p:sp>
      </p:grpSp>
      <p:grpSp>
        <p:nvGrpSpPr>
          <p:cNvPr id="49" name="Group 48"/>
          <p:cNvGrpSpPr/>
          <p:nvPr/>
        </p:nvGrpSpPr>
        <p:grpSpPr>
          <a:xfrm>
            <a:off x="1396604" y="5669543"/>
            <a:ext cx="10657744" cy="523220"/>
            <a:chOff x="1582806" y="1608926"/>
            <a:chExt cx="10657744" cy="523220"/>
          </a:xfrm>
        </p:grpSpPr>
        <p:sp>
          <p:nvSpPr>
            <p:cNvPr id="50" name="Rectangle 49"/>
            <p:cNvSpPr/>
            <p:nvPr/>
          </p:nvSpPr>
          <p:spPr>
            <a:xfrm>
              <a:off x="1582806" y="1705795"/>
              <a:ext cx="810863" cy="369332"/>
            </a:xfrm>
            <a:prstGeom prst="rect">
              <a:avLst/>
            </a:prstGeom>
          </p:spPr>
          <p:txBody>
            <a:bodyPr wrap="none">
              <a:spAutoFit/>
            </a:bodyPr>
            <a:lstStyle/>
            <a:p>
              <a:r>
                <a:rPr lang="fr-FR" b="1" dirty="0" err="1">
                  <a:solidFill>
                    <a:schemeClr val="bg1"/>
                  </a:solidFill>
                </a:rPr>
                <a:t>Zotero</a:t>
              </a:r>
              <a:endParaRPr lang="fr-FR" b="1" dirty="0">
                <a:solidFill>
                  <a:schemeClr val="bg1"/>
                </a:solidFill>
              </a:endParaRPr>
            </a:p>
          </p:txBody>
        </p:sp>
        <p:sp>
          <p:nvSpPr>
            <p:cNvPr id="51" name="Rectangle 50"/>
            <p:cNvSpPr/>
            <p:nvPr/>
          </p:nvSpPr>
          <p:spPr>
            <a:xfrm>
              <a:off x="8962138" y="1729060"/>
              <a:ext cx="3278412" cy="276999"/>
            </a:xfrm>
            <a:prstGeom prst="rect">
              <a:avLst/>
            </a:prstGeom>
          </p:spPr>
          <p:txBody>
            <a:bodyPr wrap="square">
              <a:spAutoFit/>
            </a:bodyPr>
            <a:lstStyle/>
            <a:p>
              <a:r>
                <a:rPr lang="fr-FR" sz="1200" dirty="0">
                  <a:solidFill>
                    <a:schemeClr val="bg1"/>
                  </a:solidFill>
                </a:rPr>
                <a:t>https://www.zotero.org/</a:t>
              </a:r>
            </a:p>
          </p:txBody>
        </p:sp>
        <p:sp>
          <p:nvSpPr>
            <p:cNvPr id="52" name="Rectangle 51"/>
            <p:cNvSpPr/>
            <p:nvPr/>
          </p:nvSpPr>
          <p:spPr>
            <a:xfrm>
              <a:off x="4365558" y="1608926"/>
              <a:ext cx="4102474" cy="523220"/>
            </a:xfrm>
            <a:prstGeom prst="rect">
              <a:avLst/>
            </a:prstGeom>
          </p:spPr>
          <p:txBody>
            <a:bodyPr wrap="square">
              <a:spAutoFit/>
            </a:bodyPr>
            <a:lstStyle/>
            <a:p>
              <a:pPr algn="just"/>
              <a:r>
                <a:rPr lang="fr-FR" sz="1400" dirty="0">
                  <a:solidFill>
                    <a:schemeClr val="bg1"/>
                  </a:solidFill>
                </a:rPr>
                <a:t>Local and </a:t>
              </a:r>
              <a:r>
                <a:rPr lang="fr-FR" sz="1400" dirty="0" err="1">
                  <a:solidFill>
                    <a:schemeClr val="bg1"/>
                  </a:solidFill>
                </a:rPr>
                <a:t>remote</a:t>
              </a:r>
              <a:r>
                <a:rPr lang="fr-FR" sz="1400" dirty="0">
                  <a:solidFill>
                    <a:schemeClr val="bg1"/>
                  </a:solidFill>
                </a:rPr>
                <a:t> </a:t>
              </a:r>
              <a:r>
                <a:rPr lang="fr-FR" sz="1400" dirty="0" err="1">
                  <a:solidFill>
                    <a:schemeClr val="bg1"/>
                  </a:solidFill>
                </a:rPr>
                <a:t>database</a:t>
              </a:r>
              <a:r>
                <a:rPr lang="fr-FR" sz="1400" dirty="0">
                  <a:solidFill>
                    <a:schemeClr val="bg1"/>
                  </a:solidFill>
                </a:rPr>
                <a:t> of </a:t>
              </a:r>
              <a:r>
                <a:rPr lang="fr-FR" sz="1400" dirty="0" err="1">
                  <a:solidFill>
                    <a:schemeClr val="bg1"/>
                  </a:solidFill>
                </a:rPr>
                <a:t>scientific</a:t>
              </a:r>
              <a:r>
                <a:rPr lang="fr-FR" sz="1400" dirty="0">
                  <a:solidFill>
                    <a:schemeClr val="bg1"/>
                  </a:solidFill>
                </a:rPr>
                <a:t> articles </a:t>
              </a:r>
              <a:r>
                <a:rPr lang="fr-FR" sz="1400" dirty="0" err="1">
                  <a:solidFill>
                    <a:schemeClr val="bg1"/>
                  </a:solidFill>
                </a:rPr>
                <a:t>you’ve</a:t>
              </a:r>
              <a:r>
                <a:rPr lang="fr-FR" sz="1400" dirty="0">
                  <a:solidFill>
                    <a:schemeClr val="bg1"/>
                  </a:solidFill>
                </a:rPr>
                <a:t> </a:t>
              </a:r>
              <a:r>
                <a:rPr lang="fr-FR" sz="1400" dirty="0" err="1">
                  <a:solidFill>
                    <a:schemeClr val="bg1"/>
                  </a:solidFill>
                </a:rPr>
                <a:t>read</a:t>
              </a:r>
              <a:r>
                <a:rPr lang="fr-FR" sz="1400" dirty="0">
                  <a:solidFill>
                    <a:schemeClr val="bg1"/>
                  </a:solidFill>
                </a:rPr>
                <a:t>, </a:t>
              </a:r>
              <a:r>
                <a:rPr lang="fr-FR" sz="1400" dirty="0" err="1">
                  <a:solidFill>
                    <a:schemeClr val="bg1"/>
                  </a:solidFill>
                </a:rPr>
                <a:t>with</a:t>
              </a:r>
              <a:r>
                <a:rPr lang="fr-FR" sz="1400" dirty="0">
                  <a:solidFill>
                    <a:schemeClr val="bg1"/>
                  </a:solidFill>
                </a:rPr>
                <a:t> </a:t>
              </a:r>
              <a:r>
                <a:rPr lang="fr-FR" sz="1400" dirty="0" err="1">
                  <a:solidFill>
                    <a:schemeClr val="bg1"/>
                  </a:solidFill>
                </a:rPr>
                <a:t>metadata</a:t>
              </a:r>
              <a:r>
                <a:rPr lang="fr-FR" sz="1400" dirty="0">
                  <a:solidFill>
                    <a:schemeClr val="bg1"/>
                  </a:solidFill>
                </a:rPr>
                <a:t> </a:t>
              </a:r>
              <a:r>
                <a:rPr lang="fr-FR" sz="1400" dirty="0" err="1">
                  <a:solidFill>
                    <a:schemeClr val="bg1"/>
                  </a:solidFill>
                </a:rPr>
                <a:t>retrieval</a:t>
              </a:r>
              <a:r>
                <a:rPr lang="fr-FR" sz="1400" dirty="0">
                  <a:solidFill>
                    <a:schemeClr val="bg1"/>
                  </a:solidFill>
                </a:rPr>
                <a:t> and citation </a:t>
              </a:r>
              <a:r>
                <a:rPr lang="fr-FR" sz="1400" dirty="0" err="1">
                  <a:solidFill>
                    <a:schemeClr val="bg1"/>
                  </a:solidFill>
                </a:rPr>
                <a:t>generation</a:t>
              </a:r>
              <a:endParaRPr lang="fr-FR" sz="1400" dirty="0">
                <a:solidFill>
                  <a:schemeClr val="bg1"/>
                </a:solidFill>
              </a:endParaRPr>
            </a:p>
          </p:txBody>
        </p:sp>
      </p:grpSp>
    </p:spTree>
    <p:extLst>
      <p:ext uri="{BB962C8B-B14F-4D97-AF65-F5344CB8AC3E}">
        <p14:creationId xmlns:p14="http://schemas.microsoft.com/office/powerpoint/2010/main" val="36600054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64"/>
            <a:ext cx="12201625" cy="6867964"/>
          </a:xfrm>
          <a:prstGeom prst="rect">
            <a:avLst/>
          </a:prstGeom>
        </p:spPr>
      </p:pic>
      <p:sp>
        <p:nvSpPr>
          <p:cNvPr id="13" name="Rectangle 12">
            <a:extLst>
              <a:ext uri="{FF2B5EF4-FFF2-40B4-BE49-F238E27FC236}">
                <a16:creationId xmlns:a16="http://schemas.microsoft.com/office/drawing/2014/main" id="{C368DA7C-F6D5-4D04-BF4C-810CCD4E83E6}"/>
              </a:ext>
            </a:extLst>
          </p:cNvPr>
          <p:cNvSpPr/>
          <p:nvPr/>
        </p:nvSpPr>
        <p:spPr>
          <a:xfrm>
            <a:off x="0" y="-9964"/>
            <a:ext cx="12201625" cy="6882476"/>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431" name="Title"/>
          <p:cNvSpPr txBox="1">
            <a:spLocks noGrp="1"/>
          </p:cNvSpPr>
          <p:nvPr>
            <p:ph type="title"/>
          </p:nvPr>
        </p:nvSpPr>
        <p:spPr>
          <a:xfrm>
            <a:off x="3581402" y="1190879"/>
            <a:ext cx="5029198" cy="4476244"/>
          </a:xfrm>
          <a:prstGeom prst="rect">
            <a:avLst/>
          </a:prstGeom>
        </p:spPr>
        <p:txBody>
          <a:bodyPr/>
          <a:lstStyle/>
          <a:p>
            <a:r>
              <a:rPr lang="fr-FR" sz="2400" b="1" dirty="0">
                <a:solidFill>
                  <a:schemeClr val="bg1"/>
                </a:solidFill>
                <a:latin typeface="Ubisoft Sans" pitchFamily="50" charset="0"/>
              </a:rPr>
              <a:t>Disclaimer</a:t>
            </a:r>
            <a:br>
              <a:rPr lang="fr-FR" sz="1600" b="1" dirty="0">
                <a:solidFill>
                  <a:schemeClr val="bg1"/>
                </a:solidFill>
                <a:latin typeface="Ubisoft Sans" pitchFamily="50" charset="0"/>
              </a:rPr>
            </a:br>
            <a:br>
              <a:rPr lang="fr-FR" sz="1600" b="1" dirty="0">
                <a:solidFill>
                  <a:schemeClr val="bg1"/>
                </a:solidFill>
                <a:latin typeface="Ubisoft Sans" pitchFamily="50" charset="0"/>
              </a:rPr>
            </a:br>
            <a:r>
              <a:rPr lang="fr-FR" sz="1600" dirty="0" err="1">
                <a:solidFill>
                  <a:schemeClr val="bg1"/>
                </a:solidFill>
                <a:latin typeface="Ubisoft Sans" pitchFamily="50" charset="0"/>
              </a:rPr>
              <a:t>Given</a:t>
            </a:r>
            <a:r>
              <a:rPr lang="fr-FR" sz="1600" dirty="0">
                <a:solidFill>
                  <a:schemeClr val="bg1"/>
                </a:solidFill>
                <a:latin typeface="Ubisoft Sans" pitchFamily="50" charset="0"/>
              </a:rPr>
              <a:t> the few </a:t>
            </a:r>
            <a:r>
              <a:rPr lang="fr-FR" sz="1600" dirty="0" err="1">
                <a:solidFill>
                  <a:schemeClr val="bg1"/>
                </a:solidFill>
                <a:latin typeface="Ubisoft Sans" pitchFamily="50" charset="0"/>
              </a:rPr>
              <a:t>hours</a:t>
            </a:r>
            <a:r>
              <a:rPr lang="fr-FR" sz="1600" dirty="0">
                <a:solidFill>
                  <a:schemeClr val="bg1"/>
                </a:solidFill>
                <a:latin typeface="Ubisoft Sans" pitchFamily="50" charset="0"/>
              </a:rPr>
              <a:t> of </a:t>
            </a:r>
            <a:r>
              <a:rPr lang="fr-FR" sz="1600" dirty="0" err="1">
                <a:solidFill>
                  <a:schemeClr val="bg1"/>
                </a:solidFill>
                <a:latin typeface="Ubisoft Sans" pitchFamily="50" charset="0"/>
              </a:rPr>
              <a:t>this</a:t>
            </a:r>
            <a:r>
              <a:rPr lang="fr-FR" sz="1600" dirty="0">
                <a:solidFill>
                  <a:schemeClr val="bg1"/>
                </a:solidFill>
                <a:latin typeface="Ubisoft Sans" pitchFamily="50" charset="0"/>
              </a:rPr>
              <a:t> course, </a:t>
            </a:r>
            <a:r>
              <a:rPr lang="fr-FR" sz="1600" dirty="0" err="1">
                <a:solidFill>
                  <a:schemeClr val="bg1"/>
                </a:solidFill>
                <a:latin typeface="Ubisoft Sans" pitchFamily="50" charset="0"/>
              </a:rPr>
              <a:t>we</a:t>
            </a:r>
            <a:r>
              <a:rPr lang="fr-FR" sz="1600" dirty="0">
                <a:solidFill>
                  <a:schemeClr val="bg1"/>
                </a:solidFill>
                <a:latin typeface="Ubisoft Sans" pitchFamily="50" charset="0"/>
              </a:rPr>
              <a:t> </a:t>
            </a:r>
            <a:r>
              <a:rPr lang="fr-FR" sz="1600" dirty="0" err="1">
                <a:solidFill>
                  <a:schemeClr val="bg1"/>
                </a:solidFill>
                <a:latin typeface="Ubisoft Sans" pitchFamily="50" charset="0"/>
              </a:rPr>
              <a:t>won’t</a:t>
            </a:r>
            <a:r>
              <a:rPr lang="fr-FR" sz="1600" dirty="0">
                <a:solidFill>
                  <a:schemeClr val="bg1"/>
                </a:solidFill>
                <a:latin typeface="Ubisoft Sans" pitchFamily="50" charset="0"/>
              </a:rPr>
              <a:t> have time to </a:t>
            </a:r>
            <a:r>
              <a:rPr lang="fr-FR" sz="1600" dirty="0" err="1">
                <a:solidFill>
                  <a:schemeClr val="bg1"/>
                </a:solidFill>
                <a:latin typeface="Ubisoft Sans" pitchFamily="50" charset="0"/>
              </a:rPr>
              <a:t>deep</a:t>
            </a:r>
            <a:r>
              <a:rPr lang="fr-FR" sz="1600" dirty="0">
                <a:solidFill>
                  <a:schemeClr val="bg1"/>
                </a:solidFill>
                <a:latin typeface="Ubisoft Sans" pitchFamily="50" charset="0"/>
              </a:rPr>
              <a:t> dive </a:t>
            </a:r>
            <a:r>
              <a:rPr lang="fr-FR" sz="1600" dirty="0" err="1">
                <a:solidFill>
                  <a:schemeClr val="bg1"/>
                </a:solidFill>
                <a:latin typeface="Ubisoft Sans" pitchFamily="50" charset="0"/>
              </a:rPr>
              <a:t>into</a:t>
            </a:r>
            <a:r>
              <a:rPr lang="fr-FR" sz="1600" dirty="0">
                <a:solidFill>
                  <a:schemeClr val="bg1"/>
                </a:solidFill>
                <a:latin typeface="Ubisoft Sans" pitchFamily="50" charset="0"/>
              </a:rPr>
              <a:t> </a:t>
            </a:r>
            <a:r>
              <a:rPr lang="fr-FR" sz="1600" dirty="0" err="1">
                <a:solidFill>
                  <a:schemeClr val="bg1"/>
                </a:solidFill>
                <a:latin typeface="Ubisoft Sans" pitchFamily="50" charset="0"/>
              </a:rPr>
              <a:t>each</a:t>
            </a:r>
            <a:r>
              <a:rPr lang="fr-FR" sz="1600" dirty="0">
                <a:solidFill>
                  <a:schemeClr val="bg1"/>
                </a:solidFill>
                <a:latin typeface="Ubisoft Sans" pitchFamily="50" charset="0"/>
              </a:rPr>
              <a:t> </a:t>
            </a:r>
            <a:r>
              <a:rPr lang="fr-FR" sz="1600" dirty="0" err="1">
                <a:solidFill>
                  <a:schemeClr val="bg1"/>
                </a:solidFill>
                <a:latin typeface="Ubisoft Sans" pitchFamily="50" charset="0"/>
              </a:rPr>
              <a:t>individual</a:t>
            </a:r>
            <a:r>
              <a:rPr lang="fr-FR" sz="1600" dirty="0">
                <a:solidFill>
                  <a:schemeClr val="bg1"/>
                </a:solidFill>
                <a:latin typeface="Ubisoft Sans" pitchFamily="50" charset="0"/>
              </a:rPr>
              <a:t> </a:t>
            </a:r>
            <a:r>
              <a:rPr lang="fr-FR" sz="1600" dirty="0" err="1">
                <a:solidFill>
                  <a:schemeClr val="bg1"/>
                </a:solidFill>
                <a:latin typeface="Ubisoft Sans" pitchFamily="50" charset="0"/>
              </a:rPr>
              <a:t>algorithm</a:t>
            </a:r>
            <a:r>
              <a:rPr lang="fr-FR" sz="1600" dirty="0">
                <a:solidFill>
                  <a:schemeClr val="bg1"/>
                </a:solidFill>
                <a:latin typeface="Ubisoft Sans" pitchFamily="50" charset="0"/>
              </a:rPr>
              <a:t> </a:t>
            </a:r>
            <a:r>
              <a:rPr lang="fr-FR" sz="1600" dirty="0" err="1">
                <a:solidFill>
                  <a:schemeClr val="bg1"/>
                </a:solidFill>
                <a:latin typeface="Ubisoft Sans" pitchFamily="50" charset="0"/>
              </a:rPr>
              <a:t>behaviour</a:t>
            </a:r>
            <a:r>
              <a:rPr lang="fr-FR" sz="1600" dirty="0">
                <a:solidFill>
                  <a:schemeClr val="bg1"/>
                </a:solidFill>
                <a:latin typeface="Ubisoft Sans" pitchFamily="50" charset="0"/>
              </a:rPr>
              <a:t>.</a:t>
            </a:r>
            <a:br>
              <a:rPr lang="fr-FR" sz="1600" dirty="0">
                <a:solidFill>
                  <a:schemeClr val="bg1"/>
                </a:solidFill>
                <a:latin typeface="Ubisoft Sans" pitchFamily="50" charset="0"/>
              </a:rPr>
            </a:br>
            <a:br>
              <a:rPr lang="fr-FR" sz="1600" dirty="0">
                <a:solidFill>
                  <a:schemeClr val="bg1"/>
                </a:solidFill>
                <a:latin typeface="Ubisoft Sans" pitchFamily="50" charset="0"/>
              </a:rPr>
            </a:br>
            <a:r>
              <a:rPr lang="fr-FR" sz="1600" dirty="0" err="1">
                <a:solidFill>
                  <a:schemeClr val="bg1"/>
                </a:solidFill>
                <a:latin typeface="Ubisoft Sans" pitchFamily="50" charset="0"/>
              </a:rPr>
              <a:t>Only</a:t>
            </a:r>
            <a:r>
              <a:rPr lang="fr-FR" sz="1600" dirty="0">
                <a:solidFill>
                  <a:schemeClr val="bg1"/>
                </a:solidFill>
                <a:latin typeface="Ubisoft Sans" pitchFamily="50" charset="0"/>
              </a:rPr>
              <a:t> 5 of </a:t>
            </a:r>
            <a:r>
              <a:rPr lang="fr-FR" sz="1600" dirty="0" err="1">
                <a:solidFill>
                  <a:schemeClr val="bg1"/>
                </a:solidFill>
                <a:latin typeface="Ubisoft Sans" pitchFamily="50" charset="0"/>
              </a:rPr>
              <a:t>them</a:t>
            </a:r>
            <a:r>
              <a:rPr lang="fr-FR" sz="1600" dirty="0">
                <a:solidFill>
                  <a:schemeClr val="bg1"/>
                </a:solidFill>
                <a:latin typeface="Ubisoft Sans" pitchFamily="50" charset="0"/>
              </a:rPr>
              <a:t> </a:t>
            </a:r>
            <a:r>
              <a:rPr lang="fr-FR" sz="1600" dirty="0" err="1">
                <a:solidFill>
                  <a:schemeClr val="bg1"/>
                </a:solidFill>
                <a:latin typeface="Ubisoft Sans" pitchFamily="50" charset="0"/>
              </a:rPr>
              <a:t>will</a:t>
            </a:r>
            <a:r>
              <a:rPr lang="fr-FR" sz="1600" dirty="0">
                <a:solidFill>
                  <a:schemeClr val="bg1"/>
                </a:solidFill>
                <a:latin typeface="Ubisoft Sans" pitchFamily="50" charset="0"/>
              </a:rPr>
              <a:t> </a:t>
            </a:r>
            <a:r>
              <a:rPr lang="fr-FR" sz="1600" dirty="0" err="1">
                <a:solidFill>
                  <a:schemeClr val="bg1"/>
                </a:solidFill>
                <a:latin typeface="Ubisoft Sans" pitchFamily="50" charset="0"/>
              </a:rPr>
              <a:t>be</a:t>
            </a:r>
            <a:r>
              <a:rPr lang="fr-FR" sz="1600" dirty="0">
                <a:solidFill>
                  <a:schemeClr val="bg1"/>
                </a:solidFill>
                <a:latin typeface="Ubisoft Sans" pitchFamily="50" charset="0"/>
              </a:rPr>
              <a:t> </a:t>
            </a:r>
            <a:r>
              <a:rPr lang="fr-FR" sz="1600" dirty="0" err="1">
                <a:solidFill>
                  <a:schemeClr val="bg1"/>
                </a:solidFill>
                <a:latin typeface="Ubisoft Sans" pitchFamily="50" charset="0"/>
              </a:rPr>
              <a:t>covered</a:t>
            </a:r>
            <a:r>
              <a:rPr lang="fr-FR" sz="1600" dirty="0">
                <a:solidFill>
                  <a:schemeClr val="bg1"/>
                </a:solidFill>
                <a:latin typeface="Ubisoft Sans" pitchFamily="50" charset="0"/>
              </a:rPr>
              <a:t>: </a:t>
            </a:r>
            <a:r>
              <a:rPr lang="fr-FR" sz="1600" b="1" dirty="0">
                <a:solidFill>
                  <a:schemeClr val="bg1"/>
                </a:solidFill>
                <a:latin typeface="Ubisoft Sans" pitchFamily="50" charset="0"/>
              </a:rPr>
              <a:t>Word2Vec, </a:t>
            </a:r>
            <a:r>
              <a:rPr lang="fr-FR" sz="1600" b="1" dirty="0" err="1">
                <a:solidFill>
                  <a:schemeClr val="bg1"/>
                </a:solidFill>
                <a:latin typeface="Ubisoft Sans" pitchFamily="50" charset="0"/>
              </a:rPr>
              <a:t>ELMo</a:t>
            </a:r>
            <a:r>
              <a:rPr lang="fr-FR" sz="1600" b="1" dirty="0">
                <a:solidFill>
                  <a:schemeClr val="bg1"/>
                </a:solidFill>
                <a:latin typeface="Ubisoft Sans" pitchFamily="50" charset="0"/>
              </a:rPr>
              <a:t>, The Transformer</a:t>
            </a:r>
            <a:r>
              <a:rPr lang="fr-FR" sz="1600" dirty="0">
                <a:solidFill>
                  <a:schemeClr val="bg1"/>
                </a:solidFill>
                <a:latin typeface="Ubisoft Sans" pitchFamily="50" charset="0"/>
              </a:rPr>
              <a:t>, </a:t>
            </a:r>
            <a:r>
              <a:rPr lang="fr-FR" sz="1600" b="1" dirty="0">
                <a:solidFill>
                  <a:schemeClr val="bg1"/>
                </a:solidFill>
                <a:latin typeface="Ubisoft Sans" pitchFamily="50" charset="0"/>
              </a:rPr>
              <a:t>BERT</a:t>
            </a:r>
            <a:r>
              <a:rPr lang="fr-FR" sz="1600" dirty="0">
                <a:solidFill>
                  <a:schemeClr val="bg1"/>
                </a:solidFill>
                <a:latin typeface="Ubisoft Sans" pitchFamily="50" charset="0"/>
              </a:rPr>
              <a:t> and </a:t>
            </a:r>
            <a:r>
              <a:rPr lang="fr-FR" sz="1600" b="1" dirty="0" err="1">
                <a:solidFill>
                  <a:schemeClr val="bg1"/>
                </a:solidFill>
                <a:latin typeface="Ubisoft Sans" pitchFamily="50" charset="0"/>
              </a:rPr>
              <a:t>DistilBERT</a:t>
            </a:r>
            <a:r>
              <a:rPr lang="fr-FR" sz="1600" dirty="0">
                <a:solidFill>
                  <a:schemeClr val="bg1"/>
                </a:solidFill>
                <a:latin typeface="Ubisoft Sans" pitchFamily="50" charset="0"/>
              </a:rPr>
              <a:t>.</a:t>
            </a:r>
            <a:br>
              <a:rPr lang="fr-FR" sz="1600" dirty="0">
                <a:solidFill>
                  <a:schemeClr val="bg1"/>
                </a:solidFill>
                <a:latin typeface="Ubisoft Sans" pitchFamily="50" charset="0"/>
              </a:rPr>
            </a:br>
            <a:br>
              <a:rPr lang="fr-FR" sz="1600" dirty="0">
                <a:solidFill>
                  <a:schemeClr val="bg1"/>
                </a:solidFill>
                <a:latin typeface="Ubisoft Sans" pitchFamily="50" charset="0"/>
              </a:rPr>
            </a:br>
            <a:r>
              <a:rPr lang="fr-FR" sz="1600" dirty="0">
                <a:solidFill>
                  <a:schemeClr val="bg1"/>
                </a:solidFill>
                <a:latin typeface="Ubisoft Sans" pitchFamily="50" charset="0"/>
              </a:rPr>
              <a:t>If </a:t>
            </a:r>
            <a:r>
              <a:rPr lang="fr-FR" sz="1600" dirty="0" err="1">
                <a:solidFill>
                  <a:schemeClr val="bg1"/>
                </a:solidFill>
                <a:latin typeface="Ubisoft Sans" pitchFamily="50" charset="0"/>
              </a:rPr>
              <a:t>you</a:t>
            </a:r>
            <a:r>
              <a:rPr lang="fr-FR" sz="1600" dirty="0">
                <a:solidFill>
                  <a:schemeClr val="bg1"/>
                </a:solidFill>
                <a:latin typeface="Ubisoft Sans" pitchFamily="50" charset="0"/>
              </a:rPr>
              <a:t> have </a:t>
            </a:r>
            <a:r>
              <a:rPr lang="fr-FR" sz="1600" dirty="0" err="1">
                <a:solidFill>
                  <a:schemeClr val="bg1"/>
                </a:solidFill>
                <a:latin typeface="Ubisoft Sans" pitchFamily="50" charset="0"/>
              </a:rPr>
              <a:t>any</a:t>
            </a:r>
            <a:r>
              <a:rPr lang="fr-FR" sz="1600" dirty="0">
                <a:solidFill>
                  <a:schemeClr val="bg1"/>
                </a:solidFill>
                <a:latin typeface="Ubisoft Sans" pitchFamily="50" charset="0"/>
              </a:rPr>
              <a:t> question </a:t>
            </a:r>
            <a:r>
              <a:rPr lang="fr-FR" sz="1600" dirty="0" err="1">
                <a:solidFill>
                  <a:schemeClr val="bg1"/>
                </a:solidFill>
                <a:latin typeface="Ubisoft Sans" pitchFamily="50" charset="0"/>
              </a:rPr>
              <a:t>regarding</a:t>
            </a:r>
            <a:r>
              <a:rPr lang="fr-FR" sz="1600" dirty="0">
                <a:solidFill>
                  <a:schemeClr val="bg1"/>
                </a:solidFill>
                <a:latin typeface="Ubisoft Sans" pitchFamily="50" charset="0"/>
              </a:rPr>
              <a:t> </a:t>
            </a:r>
            <a:r>
              <a:rPr lang="fr-FR" sz="1600" dirty="0" err="1">
                <a:solidFill>
                  <a:schemeClr val="bg1"/>
                </a:solidFill>
                <a:latin typeface="Ubisoft Sans" pitchFamily="50" charset="0"/>
              </a:rPr>
              <a:t>other</a:t>
            </a:r>
            <a:r>
              <a:rPr lang="fr-FR" sz="1600" dirty="0">
                <a:solidFill>
                  <a:schemeClr val="bg1"/>
                </a:solidFill>
                <a:latin typeface="Ubisoft Sans" pitchFamily="50" charset="0"/>
              </a:rPr>
              <a:t> </a:t>
            </a:r>
            <a:r>
              <a:rPr lang="fr-FR" sz="1600" dirty="0" err="1">
                <a:solidFill>
                  <a:schemeClr val="bg1"/>
                </a:solidFill>
                <a:latin typeface="Ubisoft Sans" pitchFamily="50" charset="0"/>
              </a:rPr>
              <a:t>models</a:t>
            </a:r>
            <a:r>
              <a:rPr lang="fr-FR" sz="1600" dirty="0">
                <a:solidFill>
                  <a:schemeClr val="bg1"/>
                </a:solidFill>
                <a:latin typeface="Ubisoft Sans" pitchFamily="50" charset="0"/>
              </a:rPr>
              <a:t> / </a:t>
            </a:r>
            <a:r>
              <a:rPr lang="fr-FR" sz="1600" dirty="0" err="1">
                <a:solidFill>
                  <a:schemeClr val="bg1"/>
                </a:solidFill>
                <a:latin typeface="Ubisoft Sans" pitchFamily="50" charset="0"/>
              </a:rPr>
              <a:t>approaches</a:t>
            </a:r>
            <a:r>
              <a:rPr lang="fr-FR" sz="1600" dirty="0">
                <a:solidFill>
                  <a:schemeClr val="bg1"/>
                </a:solidFill>
                <a:latin typeface="Ubisoft Sans" pitchFamily="50" charset="0"/>
              </a:rPr>
              <a:t> </a:t>
            </a:r>
            <a:r>
              <a:rPr lang="fr-FR" sz="1600" dirty="0" err="1">
                <a:solidFill>
                  <a:schemeClr val="bg1"/>
                </a:solidFill>
                <a:latin typeface="Ubisoft Sans" pitchFamily="50" charset="0"/>
              </a:rPr>
              <a:t>mentionned</a:t>
            </a:r>
            <a:r>
              <a:rPr lang="fr-FR" sz="1600" dirty="0">
                <a:solidFill>
                  <a:schemeClr val="bg1"/>
                </a:solidFill>
                <a:latin typeface="Ubisoft Sans" pitchFamily="50" charset="0"/>
              </a:rPr>
              <a:t>, </a:t>
            </a:r>
            <a:r>
              <a:rPr lang="fr-FR" sz="1600" dirty="0" err="1">
                <a:solidFill>
                  <a:schemeClr val="bg1"/>
                </a:solidFill>
                <a:latin typeface="Ubisoft Sans" pitchFamily="50" charset="0"/>
              </a:rPr>
              <a:t>feel</a:t>
            </a:r>
            <a:r>
              <a:rPr lang="fr-FR" sz="1600" dirty="0">
                <a:solidFill>
                  <a:schemeClr val="bg1"/>
                </a:solidFill>
                <a:latin typeface="Ubisoft Sans" pitchFamily="50" charset="0"/>
              </a:rPr>
              <a:t> free to </a:t>
            </a:r>
            <a:r>
              <a:rPr lang="fr-FR" sz="1600" dirty="0" err="1">
                <a:solidFill>
                  <a:schemeClr val="bg1"/>
                </a:solidFill>
                <a:latin typeface="Ubisoft Sans" pitchFamily="50" charset="0"/>
              </a:rPr>
              <a:t>reach</a:t>
            </a:r>
            <a:r>
              <a:rPr lang="fr-FR" sz="1600" dirty="0">
                <a:solidFill>
                  <a:schemeClr val="bg1"/>
                </a:solidFill>
                <a:latin typeface="Ubisoft Sans" pitchFamily="50" charset="0"/>
              </a:rPr>
              <a:t> out to me!</a:t>
            </a:r>
            <a:endParaRPr sz="3600" dirty="0">
              <a:solidFill>
                <a:schemeClr val="bg1"/>
              </a:solidFill>
              <a:latin typeface="Ubisoft Sans" pitchFamily="50" charset="0"/>
            </a:endParaRPr>
          </a:p>
        </p:txBody>
      </p:sp>
      <p:pic>
        <p:nvPicPr>
          <p:cNvPr id="7"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080235"/>
      </p:ext>
    </p:extLst>
  </p:cSld>
  <p:clrMapOvr>
    <a:masterClrMapping/>
  </p:clrMapOvr>
  <p:transition spd="me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1016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3465211" y="2070173"/>
            <a:ext cx="5208587" cy="1261884"/>
            <a:chOff x="3505303" y="2628781"/>
            <a:chExt cx="5208587" cy="1261884"/>
          </a:xfrm>
        </p:grpSpPr>
        <p:sp>
          <p:nvSpPr>
            <p:cNvPr id="13" name="TextBox 12"/>
            <p:cNvSpPr txBox="1"/>
            <p:nvPr/>
          </p:nvSpPr>
          <p:spPr>
            <a:xfrm>
              <a:off x="3542122" y="2967335"/>
              <a:ext cx="5171768" cy="923330"/>
            </a:xfrm>
            <a:prstGeom prst="rect">
              <a:avLst/>
            </a:prstGeom>
            <a:noFill/>
          </p:spPr>
          <p:txBody>
            <a:bodyPr wrap="square" rtlCol="0">
              <a:spAutoFit/>
            </a:bodyPr>
            <a:lstStyle/>
            <a:p>
              <a:pPr algn="ctr"/>
              <a:r>
                <a:rPr lang="fr-FR" sz="5400" b="1" dirty="0">
                  <a:solidFill>
                    <a:schemeClr val="bg1"/>
                  </a:solidFill>
                  <a:latin typeface="Ubisoft Sans" pitchFamily="50" charset="0"/>
                </a:rPr>
                <a:t>THANK YOU!</a:t>
              </a:r>
              <a:endParaRPr lang="fr-FR" sz="5400" b="1" dirty="0">
                <a:solidFill>
                  <a:schemeClr val="bg1"/>
                </a:solidFill>
                <a:latin typeface="Ubisoft Sans" panose="02000504030000020004" pitchFamily="2" charset="-78"/>
                <a:cs typeface="Ubisoft Sans" panose="02000504030000020004" pitchFamily="2" charset="-78"/>
              </a:endParaRPr>
            </a:p>
          </p:txBody>
        </p:sp>
        <p:sp>
          <p:nvSpPr>
            <p:cNvPr id="14" name="TextBox 13"/>
            <p:cNvSpPr txBox="1"/>
            <p:nvPr/>
          </p:nvSpPr>
          <p:spPr>
            <a:xfrm>
              <a:off x="3505303" y="2628781"/>
              <a:ext cx="5171768" cy="338554"/>
            </a:xfrm>
            <a:prstGeom prst="rect">
              <a:avLst/>
            </a:prstGeom>
            <a:noFill/>
          </p:spPr>
          <p:txBody>
            <a:bodyPr wrap="square" rtlCol="0">
              <a:spAutoFit/>
            </a:bodyPr>
            <a:lstStyle/>
            <a:p>
              <a:pPr algn="ctr"/>
              <a:r>
                <a:rPr lang="fr-FR" sz="1600" dirty="0" err="1">
                  <a:solidFill>
                    <a:schemeClr val="bg1"/>
                  </a:solidFill>
                  <a:latin typeface="Ubisoft Sans" pitchFamily="50" charset="0"/>
                </a:rPr>
                <a:t>Aaaaaaand</a:t>
              </a:r>
              <a:r>
                <a:rPr lang="fr-FR" sz="1600" dirty="0">
                  <a:solidFill>
                    <a:schemeClr val="bg1"/>
                  </a:solidFill>
                  <a:latin typeface="Ubisoft Sans" pitchFamily="50" charset="0"/>
                </a:rPr>
                <a:t>, </a:t>
              </a:r>
              <a:r>
                <a:rPr lang="fr-FR" sz="1600" dirty="0" err="1">
                  <a:solidFill>
                    <a:schemeClr val="bg1"/>
                  </a:solidFill>
                  <a:latin typeface="Ubisoft Sans" pitchFamily="50" charset="0"/>
                </a:rPr>
                <a:t>this</a:t>
              </a:r>
              <a:r>
                <a:rPr lang="fr-FR" sz="1600" dirty="0">
                  <a:solidFill>
                    <a:schemeClr val="bg1"/>
                  </a:solidFill>
                  <a:latin typeface="Ubisoft Sans" pitchFamily="50" charset="0"/>
                </a:rPr>
                <a:t> </a:t>
              </a:r>
              <a:r>
                <a:rPr lang="fr-FR" sz="1600" dirty="0" err="1">
                  <a:solidFill>
                    <a:schemeClr val="bg1"/>
                  </a:solidFill>
                  <a:latin typeface="Ubisoft Sans" pitchFamily="50" charset="0"/>
                </a:rPr>
                <a:t>is</a:t>
              </a:r>
              <a:r>
                <a:rPr lang="fr-FR" sz="1600" dirty="0">
                  <a:solidFill>
                    <a:schemeClr val="bg1"/>
                  </a:solidFill>
                  <a:latin typeface="Ubisoft Sans" pitchFamily="50" charset="0"/>
                </a:rPr>
                <a:t> </a:t>
              </a:r>
              <a:r>
                <a:rPr lang="fr-FR" sz="1600" dirty="0" err="1">
                  <a:solidFill>
                    <a:schemeClr val="bg1"/>
                  </a:solidFill>
                  <a:latin typeface="Ubisoft Sans" pitchFamily="50" charset="0"/>
                </a:rPr>
                <a:t>it</a:t>
              </a:r>
              <a:r>
                <a:rPr lang="fr-FR" sz="1600" dirty="0">
                  <a:solidFill>
                    <a:schemeClr val="bg1"/>
                  </a:solidFill>
                  <a:latin typeface="Ubisoft Sans" pitchFamily="50" charset="0"/>
                </a:rPr>
                <a:t>.</a:t>
              </a:r>
              <a:endParaRPr lang="fr-FR" sz="1600" dirty="0">
                <a:solidFill>
                  <a:schemeClr val="bg1"/>
                </a:solidFill>
                <a:latin typeface="Ubisoft Sans" panose="02000504030000020004" pitchFamily="2" charset="-78"/>
                <a:cs typeface="Ubisoft Sans" panose="02000504030000020004" pitchFamily="2" charset="-78"/>
              </a:endParaRPr>
            </a:p>
          </p:txBody>
        </p:sp>
      </p:grpSp>
      <p:grpSp>
        <p:nvGrpSpPr>
          <p:cNvPr id="4" name="Group 3"/>
          <p:cNvGrpSpPr/>
          <p:nvPr/>
        </p:nvGrpSpPr>
        <p:grpSpPr>
          <a:xfrm>
            <a:off x="2841435" y="3886396"/>
            <a:ext cx="6545950" cy="796367"/>
            <a:chOff x="2939843" y="4229219"/>
            <a:chExt cx="6545950" cy="796367"/>
          </a:xfrm>
        </p:grpSpPr>
        <p:sp>
          <p:nvSpPr>
            <p:cNvPr id="15" name="TextBox 14"/>
            <p:cNvSpPr txBox="1"/>
            <p:nvPr/>
          </p:nvSpPr>
          <p:spPr>
            <a:xfrm>
              <a:off x="3542122" y="4229219"/>
              <a:ext cx="5171768" cy="338554"/>
            </a:xfrm>
            <a:prstGeom prst="rect">
              <a:avLst/>
            </a:prstGeom>
            <a:noFill/>
          </p:spPr>
          <p:txBody>
            <a:bodyPr wrap="square" rtlCol="0">
              <a:spAutoFit/>
            </a:bodyPr>
            <a:lstStyle/>
            <a:p>
              <a:pPr algn="ctr"/>
              <a:r>
                <a:rPr lang="fr-FR" sz="1600" dirty="0">
                  <a:solidFill>
                    <a:schemeClr val="bg1"/>
                  </a:solidFill>
                  <a:latin typeface="Ubisoft Sans" pitchFamily="50" charset="0"/>
                </a:rPr>
                <a:t>If </a:t>
              </a:r>
              <a:r>
                <a:rPr lang="fr-FR" sz="1600" dirty="0" err="1">
                  <a:solidFill>
                    <a:schemeClr val="bg1"/>
                  </a:solidFill>
                  <a:latin typeface="Ubisoft Sans" pitchFamily="50" charset="0"/>
                </a:rPr>
                <a:t>you</a:t>
              </a:r>
              <a:r>
                <a:rPr lang="fr-FR" sz="1600" dirty="0">
                  <a:solidFill>
                    <a:schemeClr val="bg1"/>
                  </a:solidFill>
                  <a:latin typeface="Ubisoft Sans" pitchFamily="50" charset="0"/>
                </a:rPr>
                <a:t> have </a:t>
              </a:r>
              <a:r>
                <a:rPr lang="fr-FR" sz="1600" dirty="0" err="1">
                  <a:solidFill>
                    <a:schemeClr val="bg1"/>
                  </a:solidFill>
                  <a:latin typeface="Ubisoft Sans" pitchFamily="50" charset="0"/>
                </a:rPr>
                <a:t>any</a:t>
              </a:r>
              <a:r>
                <a:rPr lang="fr-FR" sz="1600" dirty="0">
                  <a:solidFill>
                    <a:schemeClr val="bg1"/>
                  </a:solidFill>
                  <a:latin typeface="Ubisoft Sans" pitchFamily="50" charset="0"/>
                </a:rPr>
                <a:t> </a:t>
              </a:r>
              <a:r>
                <a:rPr lang="fr-FR" sz="1600" dirty="0" err="1">
                  <a:solidFill>
                    <a:schemeClr val="bg1"/>
                  </a:solidFill>
                  <a:latin typeface="Ubisoft Sans" pitchFamily="50" charset="0"/>
                </a:rPr>
                <a:t>inquiries</a:t>
              </a:r>
              <a:r>
                <a:rPr lang="fr-FR" sz="1600" dirty="0">
                  <a:solidFill>
                    <a:schemeClr val="bg1"/>
                  </a:solidFill>
                  <a:latin typeface="Ubisoft Sans" pitchFamily="50" charset="0"/>
                </a:rPr>
                <a:t>, </a:t>
              </a:r>
              <a:r>
                <a:rPr lang="fr-FR" sz="1600" dirty="0" err="1">
                  <a:solidFill>
                    <a:schemeClr val="bg1"/>
                  </a:solidFill>
                  <a:latin typeface="Ubisoft Sans" pitchFamily="50" charset="0"/>
                </a:rPr>
                <a:t>feel</a:t>
              </a:r>
              <a:r>
                <a:rPr lang="fr-FR" sz="1600" dirty="0">
                  <a:solidFill>
                    <a:schemeClr val="bg1"/>
                  </a:solidFill>
                  <a:latin typeface="Ubisoft Sans" pitchFamily="50" charset="0"/>
                </a:rPr>
                <a:t> free to </a:t>
              </a:r>
              <a:r>
                <a:rPr lang="fr-FR" sz="1600" dirty="0" err="1">
                  <a:solidFill>
                    <a:schemeClr val="bg1"/>
                  </a:solidFill>
                  <a:latin typeface="Ubisoft Sans" pitchFamily="50" charset="0"/>
                </a:rPr>
                <a:t>reach</a:t>
              </a:r>
              <a:r>
                <a:rPr lang="fr-FR" sz="1600" dirty="0">
                  <a:solidFill>
                    <a:schemeClr val="bg1"/>
                  </a:solidFill>
                  <a:latin typeface="Ubisoft Sans" pitchFamily="50" charset="0"/>
                </a:rPr>
                <a:t> out to me at:</a:t>
              </a:r>
              <a:endParaRPr lang="fr-FR" sz="1600" dirty="0">
                <a:solidFill>
                  <a:schemeClr val="bg1"/>
                </a:solidFill>
                <a:latin typeface="Ubisoft Sans" panose="02000504030000020004" pitchFamily="2" charset="-78"/>
                <a:cs typeface="Ubisoft Sans" panose="02000504030000020004" pitchFamily="2" charset="-78"/>
              </a:endParaRPr>
            </a:p>
          </p:txBody>
        </p:sp>
        <p:sp>
          <p:nvSpPr>
            <p:cNvPr id="16" name="TextBox 15"/>
            <p:cNvSpPr txBox="1"/>
            <p:nvPr/>
          </p:nvSpPr>
          <p:spPr>
            <a:xfrm>
              <a:off x="2939843" y="4717809"/>
              <a:ext cx="2772698" cy="307777"/>
            </a:xfrm>
            <a:prstGeom prst="rect">
              <a:avLst/>
            </a:prstGeom>
            <a:noFill/>
          </p:spPr>
          <p:txBody>
            <a:bodyPr wrap="square" rtlCol="0">
              <a:spAutoFit/>
            </a:bodyPr>
            <a:lstStyle/>
            <a:p>
              <a:pPr algn="ctr"/>
              <a:r>
                <a:rPr lang="fr-FR" sz="1400" b="1" dirty="0">
                  <a:solidFill>
                    <a:schemeClr val="bg1"/>
                  </a:solidFill>
                  <a:latin typeface="Ubisoft Sans" panose="02000504030000020004" pitchFamily="2" charset="-78"/>
                  <a:cs typeface="Ubisoft Sans" panose="02000504030000020004" pitchFamily="2" charset="-78"/>
                </a:rPr>
                <a:t>maxime.sazadaly@ext.esiea.fr</a:t>
              </a:r>
            </a:p>
          </p:txBody>
        </p:sp>
        <p:sp>
          <p:nvSpPr>
            <p:cNvPr id="17" name="TextBox 16"/>
            <p:cNvSpPr txBox="1"/>
            <p:nvPr/>
          </p:nvSpPr>
          <p:spPr>
            <a:xfrm>
              <a:off x="6526283" y="4717809"/>
              <a:ext cx="2959510" cy="307777"/>
            </a:xfrm>
            <a:prstGeom prst="rect">
              <a:avLst/>
            </a:prstGeom>
            <a:noFill/>
          </p:spPr>
          <p:txBody>
            <a:bodyPr wrap="square" rtlCol="0">
              <a:spAutoFit/>
            </a:bodyPr>
            <a:lstStyle/>
            <a:p>
              <a:pPr algn="ctr"/>
              <a:r>
                <a:rPr lang="fr-FR" sz="1400" b="1" dirty="0">
                  <a:solidFill>
                    <a:schemeClr val="bg1"/>
                  </a:solidFill>
                  <a:latin typeface="Ubisoft Sans" panose="02000504030000020004" pitchFamily="2" charset="-78"/>
                  <a:cs typeface="Ubisoft Sans" panose="02000504030000020004" pitchFamily="2" charset="-78"/>
                </a:rPr>
                <a:t>maxime.sazadaly@ubisoft.com</a:t>
              </a:r>
            </a:p>
          </p:txBody>
        </p:sp>
      </p:grpSp>
      <p:pic>
        <p:nvPicPr>
          <p:cNvPr id="19"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5211" y="4874829"/>
            <a:ext cx="1525146" cy="7338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7886" y="4837357"/>
            <a:ext cx="839488" cy="771320"/>
          </a:xfrm>
          <a:prstGeom prst="rect">
            <a:avLst/>
          </a:prstGeom>
        </p:spPr>
      </p:pic>
    </p:spTree>
    <p:extLst>
      <p:ext uri="{BB962C8B-B14F-4D97-AF65-F5344CB8AC3E}">
        <p14:creationId xmlns:p14="http://schemas.microsoft.com/office/powerpoint/2010/main" val="20064236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920" y="-17947"/>
            <a:ext cx="12209545" cy="1335469"/>
            <a:chOff x="-7920" y="-17947"/>
            <a:chExt cx="12209545" cy="1335469"/>
          </a:xfrm>
        </p:grpSpPr>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7" name="Rectangle 6"/>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CLASSICAL ML VS NLP</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5" name="TextBox 14"/>
          <p:cNvSpPr txBox="1"/>
          <p:nvPr/>
        </p:nvSpPr>
        <p:spPr>
          <a:xfrm>
            <a:off x="1247164" y="4091822"/>
            <a:ext cx="3352800" cy="307777"/>
          </a:xfrm>
          <a:prstGeom prst="rect">
            <a:avLst/>
          </a:prstGeom>
          <a:noFill/>
        </p:spPr>
        <p:txBody>
          <a:bodyPr wrap="square" rtlCol="0">
            <a:spAutoFit/>
          </a:bodyPr>
          <a:lstStyle/>
          <a:p>
            <a:pPr algn="ctr"/>
            <a:r>
              <a:rPr lang="fr-FR" sz="1400" i="1" dirty="0" err="1">
                <a:latin typeface="Ubisoft Sans" panose="02000504030000020004" pitchFamily="2" charset="-78"/>
                <a:cs typeface="Ubisoft Sans" panose="02000504030000020004" pitchFamily="2" charset="-78"/>
              </a:rPr>
              <a:t>Typical</a:t>
            </a:r>
            <a:r>
              <a:rPr lang="fr-FR" sz="1400" i="1" dirty="0">
                <a:latin typeface="Ubisoft Sans" panose="02000504030000020004" pitchFamily="2" charset="-78"/>
                <a:cs typeface="Ubisoft Sans" panose="02000504030000020004" pitchFamily="2" charset="-78"/>
              </a:rPr>
              <a:t> ML </a:t>
            </a:r>
            <a:r>
              <a:rPr lang="fr-FR" sz="1400" i="1" dirty="0" err="1">
                <a:latin typeface="Ubisoft Sans" panose="02000504030000020004" pitchFamily="2" charset="-78"/>
                <a:cs typeface="Ubisoft Sans" panose="02000504030000020004" pitchFamily="2" charset="-78"/>
              </a:rPr>
              <a:t>Dataset</a:t>
            </a:r>
            <a:endParaRPr lang="fr-FR" sz="1400" i="1" dirty="0">
              <a:latin typeface="Ubisoft Sans" panose="02000504030000020004" pitchFamily="2" charset="-78"/>
              <a:cs typeface="Ubisoft Sans" panose="02000504030000020004" pitchFamily="2" charset="-78"/>
            </a:endParaRPr>
          </a:p>
        </p:txBody>
      </p:sp>
      <p:graphicFrame>
        <p:nvGraphicFramePr>
          <p:cNvPr id="5" name="Table 4"/>
          <p:cNvGraphicFramePr>
            <a:graphicFrameLocks noGrp="1"/>
          </p:cNvGraphicFramePr>
          <p:nvPr>
            <p:extLst>
              <p:ext uri="{D42A27DB-BD31-4B8C-83A1-F6EECF244321}">
                <p14:modId xmlns:p14="http://schemas.microsoft.com/office/powerpoint/2010/main" val="1196708987"/>
              </p:ext>
            </p:extLst>
          </p:nvPr>
        </p:nvGraphicFramePr>
        <p:xfrm>
          <a:off x="609600" y="2514600"/>
          <a:ext cx="4813301" cy="1447800"/>
        </p:xfrm>
        <a:graphic>
          <a:graphicData uri="http://schemas.openxmlformats.org/drawingml/2006/table">
            <a:tbl>
              <a:tblPr>
                <a:tableStyleId>{5C22544A-7EE6-4342-B048-85BDC9FD1C3A}</a:tableStyleId>
              </a:tblPr>
              <a:tblGrid>
                <a:gridCol w="1090043">
                  <a:extLst>
                    <a:ext uri="{9D8B030D-6E8A-4147-A177-3AD203B41FA5}">
                      <a16:colId xmlns:a16="http://schemas.microsoft.com/office/drawing/2014/main" val="3696302603"/>
                    </a:ext>
                  </a:extLst>
                </a:gridCol>
                <a:gridCol w="712964">
                  <a:extLst>
                    <a:ext uri="{9D8B030D-6E8A-4147-A177-3AD203B41FA5}">
                      <a16:colId xmlns:a16="http://schemas.microsoft.com/office/drawing/2014/main" val="2181894461"/>
                    </a:ext>
                  </a:extLst>
                </a:gridCol>
                <a:gridCol w="636915">
                  <a:extLst>
                    <a:ext uri="{9D8B030D-6E8A-4147-A177-3AD203B41FA5}">
                      <a16:colId xmlns:a16="http://schemas.microsoft.com/office/drawing/2014/main" val="1393655748"/>
                    </a:ext>
                  </a:extLst>
                </a:gridCol>
                <a:gridCol w="659096">
                  <a:extLst>
                    <a:ext uri="{9D8B030D-6E8A-4147-A177-3AD203B41FA5}">
                      <a16:colId xmlns:a16="http://schemas.microsoft.com/office/drawing/2014/main" val="3042972401"/>
                    </a:ext>
                  </a:extLst>
                </a:gridCol>
                <a:gridCol w="903088">
                  <a:extLst>
                    <a:ext uri="{9D8B030D-6E8A-4147-A177-3AD203B41FA5}">
                      <a16:colId xmlns:a16="http://schemas.microsoft.com/office/drawing/2014/main" val="2006865612"/>
                    </a:ext>
                  </a:extLst>
                </a:gridCol>
                <a:gridCol w="811195">
                  <a:extLst>
                    <a:ext uri="{9D8B030D-6E8A-4147-A177-3AD203B41FA5}">
                      <a16:colId xmlns:a16="http://schemas.microsoft.com/office/drawing/2014/main" val="3269739704"/>
                    </a:ext>
                  </a:extLst>
                </a:gridCol>
              </a:tblGrid>
              <a:tr h="190500">
                <a:tc>
                  <a:txBody>
                    <a:bodyPr/>
                    <a:lstStyle/>
                    <a:p>
                      <a:pPr algn="l" fontAlgn="b"/>
                      <a:r>
                        <a:rPr lang="fr-FR" sz="1100" u="none" strike="noStrike">
                          <a:effectLst/>
                        </a:rPr>
                        <a:t>ID</a:t>
                      </a:r>
                      <a:endParaRPr lang="fr-FR"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fr-FR" sz="1100" u="none" strike="noStrike">
                          <a:effectLst/>
                        </a:rPr>
                        <a:t>DATE</a:t>
                      </a:r>
                      <a:endParaRPr lang="fr-FR"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fr-FR" sz="1100" u="none" strike="noStrike">
                          <a:effectLst/>
                        </a:rPr>
                        <a:t>L_PEAK</a:t>
                      </a:r>
                      <a:endParaRPr lang="fr-FR"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fr-FR" sz="1100" u="none" strike="noStrike">
                          <a:effectLst/>
                        </a:rPr>
                        <a:t>R_PEAK</a:t>
                      </a:r>
                      <a:endParaRPr lang="fr-FR"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fr-FR" sz="1100" u="none" strike="noStrike">
                          <a:effectLst/>
                        </a:rPr>
                        <a:t>FREQUENCY</a:t>
                      </a:r>
                      <a:endParaRPr lang="fr-FR"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fr-FR" sz="1100" u="none" strike="noStrike">
                          <a:effectLst/>
                        </a:rPr>
                        <a:t>ANOMALY</a:t>
                      </a:r>
                      <a:endParaRPr lang="fr-FR"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1505961"/>
                  </a:ext>
                </a:extLst>
              </a:tr>
              <a:tr h="209550">
                <a:tc>
                  <a:txBody>
                    <a:bodyPr/>
                    <a:lstStyle/>
                    <a:p>
                      <a:pPr algn="l" fontAlgn="b"/>
                      <a:r>
                        <a:rPr lang="fr-FR" sz="1300" u="none" strike="noStrike" dirty="0">
                          <a:effectLst/>
                        </a:rPr>
                        <a:t>85XB4Y8F33</a:t>
                      </a:r>
                      <a:endParaRPr lang="fr-FR" sz="1300" b="0" i="0" u="none" strike="noStrike" dirty="0">
                        <a:solidFill>
                          <a:srgbClr val="222222"/>
                        </a:solidFill>
                        <a:effectLst/>
                        <a:latin typeface="Arial" panose="020B0604020202020204" pitchFamily="34" charset="0"/>
                      </a:endParaRPr>
                    </a:p>
                  </a:txBody>
                  <a:tcPr marL="9525" marR="9525" marT="9525" marB="0" anchor="b"/>
                </a:tc>
                <a:tc>
                  <a:txBody>
                    <a:bodyPr/>
                    <a:lstStyle/>
                    <a:p>
                      <a:pPr algn="r" fontAlgn="b"/>
                      <a:r>
                        <a:rPr lang="fr-FR" sz="1100" u="none" strike="noStrike">
                          <a:effectLst/>
                        </a:rPr>
                        <a:t>10/12/2018</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-53</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5.2</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133</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FR" sz="1100" u="none" strike="noStrike">
                          <a:effectLst/>
                        </a:rPr>
                        <a:t>TRUE</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4667588"/>
                  </a:ext>
                </a:extLst>
              </a:tr>
              <a:tr h="209550">
                <a:tc>
                  <a:txBody>
                    <a:bodyPr/>
                    <a:lstStyle/>
                    <a:p>
                      <a:pPr algn="l" fontAlgn="b"/>
                      <a:r>
                        <a:rPr lang="fr-FR" sz="1300" u="none" strike="noStrike">
                          <a:effectLst/>
                        </a:rPr>
                        <a:t>UK3JR1O0RU</a:t>
                      </a:r>
                      <a:endParaRPr lang="fr-FR" sz="1300" b="0" i="0" u="none" strike="noStrike">
                        <a:solidFill>
                          <a:srgbClr val="222222"/>
                        </a:solidFill>
                        <a:effectLst/>
                        <a:latin typeface="Arial" panose="020B0604020202020204" pitchFamily="34" charset="0"/>
                      </a:endParaRPr>
                    </a:p>
                  </a:txBody>
                  <a:tcPr marL="9525" marR="9525" marT="9525" marB="0" anchor="b"/>
                </a:tc>
                <a:tc>
                  <a:txBody>
                    <a:bodyPr/>
                    <a:lstStyle/>
                    <a:p>
                      <a:pPr algn="l" fontAlgn="b"/>
                      <a:r>
                        <a:rPr lang="fr-FR" sz="1100" u="none" strike="noStrike">
                          <a:effectLst/>
                        </a:rPr>
                        <a:t>23/02/2019</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-33.1</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3.8</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276</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FR" sz="1100" u="none" strike="noStrike">
                          <a:effectLst/>
                        </a:rPr>
                        <a:t>FALSE</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2443822"/>
                  </a:ext>
                </a:extLst>
              </a:tr>
              <a:tr h="209550">
                <a:tc>
                  <a:txBody>
                    <a:bodyPr/>
                    <a:lstStyle/>
                    <a:p>
                      <a:pPr algn="l" fontAlgn="b"/>
                      <a:r>
                        <a:rPr lang="fr-FR" sz="1300" u="none" strike="noStrike">
                          <a:effectLst/>
                        </a:rPr>
                        <a:t>B31XA8O3KO</a:t>
                      </a:r>
                      <a:endParaRPr lang="fr-FR" sz="1300" b="0" i="0" u="none" strike="noStrike">
                        <a:solidFill>
                          <a:srgbClr val="222222"/>
                        </a:solidFill>
                        <a:effectLst/>
                        <a:latin typeface="Arial" panose="020B0604020202020204" pitchFamily="34" charset="0"/>
                      </a:endParaRPr>
                    </a:p>
                  </a:txBody>
                  <a:tcPr marL="9525" marR="9525" marT="9525" marB="0" anchor="b"/>
                </a:tc>
                <a:tc>
                  <a:txBody>
                    <a:bodyPr/>
                    <a:lstStyle/>
                    <a:p>
                      <a:pPr algn="l" fontAlgn="b"/>
                      <a:r>
                        <a:rPr lang="fr-FR" sz="1100" u="none" strike="noStrike">
                          <a:effectLst/>
                        </a:rPr>
                        <a:t>14/11/2019</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-32.7</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14.5</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76</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FR" sz="1100" u="none" strike="noStrike">
                          <a:effectLst/>
                        </a:rPr>
                        <a:t>TRUE</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7371253"/>
                  </a:ext>
                </a:extLst>
              </a:tr>
              <a:tr h="209550">
                <a:tc>
                  <a:txBody>
                    <a:bodyPr/>
                    <a:lstStyle/>
                    <a:p>
                      <a:pPr algn="l" fontAlgn="b"/>
                      <a:r>
                        <a:rPr lang="fr-FR" sz="1300" u="none" strike="noStrike">
                          <a:effectLst/>
                        </a:rPr>
                        <a:t>LTV6LMSZVG</a:t>
                      </a:r>
                      <a:endParaRPr lang="fr-FR" sz="1300" b="0" i="0" u="none" strike="noStrike">
                        <a:solidFill>
                          <a:srgbClr val="222222"/>
                        </a:solidFill>
                        <a:effectLst/>
                        <a:latin typeface="Arial" panose="020B0604020202020204" pitchFamily="34" charset="0"/>
                      </a:endParaRPr>
                    </a:p>
                  </a:txBody>
                  <a:tcPr marL="9525" marR="9525" marT="9525" marB="0" anchor="b"/>
                </a:tc>
                <a:tc>
                  <a:txBody>
                    <a:bodyPr/>
                    <a:lstStyle/>
                    <a:p>
                      <a:pPr algn="r" fontAlgn="b"/>
                      <a:r>
                        <a:rPr lang="fr-FR" sz="1100" u="none" strike="noStrike">
                          <a:effectLst/>
                        </a:rPr>
                        <a:t>11/8/2017</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-81.9</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83.2</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142</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FR" sz="1100" u="none" strike="noStrike">
                          <a:effectLst/>
                        </a:rPr>
                        <a:t>TRUE</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4249861"/>
                  </a:ext>
                </a:extLst>
              </a:tr>
              <a:tr h="209550">
                <a:tc>
                  <a:txBody>
                    <a:bodyPr/>
                    <a:lstStyle/>
                    <a:p>
                      <a:pPr algn="l" fontAlgn="b"/>
                      <a:r>
                        <a:rPr lang="fr-FR" sz="1300" u="none" strike="noStrike">
                          <a:effectLst/>
                        </a:rPr>
                        <a:t>R4IVRK5CCB</a:t>
                      </a:r>
                      <a:endParaRPr lang="fr-FR" sz="1300" b="0" i="0" u="none" strike="noStrike">
                        <a:solidFill>
                          <a:srgbClr val="222222"/>
                        </a:solidFill>
                        <a:effectLst/>
                        <a:latin typeface="Arial" panose="020B0604020202020204" pitchFamily="34" charset="0"/>
                      </a:endParaRPr>
                    </a:p>
                  </a:txBody>
                  <a:tcPr marL="9525" marR="9525" marT="9525" marB="0" anchor="b"/>
                </a:tc>
                <a:tc>
                  <a:txBody>
                    <a:bodyPr/>
                    <a:lstStyle/>
                    <a:p>
                      <a:pPr algn="r" fontAlgn="b"/>
                      <a:r>
                        <a:rPr lang="fr-FR" sz="1100" u="none" strike="noStrike">
                          <a:effectLst/>
                        </a:rPr>
                        <a:t>11/1/2017</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-21.3</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4.6</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56</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FR" sz="1100" u="none" strike="noStrike">
                          <a:effectLst/>
                        </a:rPr>
                        <a:t>FALSE</a:t>
                      </a:r>
                      <a:endParaRPr lang="fr-F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500934"/>
                  </a:ext>
                </a:extLst>
              </a:tr>
              <a:tr h="209550">
                <a:tc>
                  <a:txBody>
                    <a:bodyPr/>
                    <a:lstStyle/>
                    <a:p>
                      <a:pPr algn="l" fontAlgn="b"/>
                      <a:r>
                        <a:rPr lang="fr-FR" sz="1300" u="none" strike="noStrike">
                          <a:effectLst/>
                        </a:rPr>
                        <a:t>NKCQJDNUII</a:t>
                      </a:r>
                      <a:endParaRPr lang="fr-FR" sz="1300" b="0" i="0" u="none" strike="noStrike">
                        <a:solidFill>
                          <a:srgbClr val="222222"/>
                        </a:solidFill>
                        <a:effectLst/>
                        <a:latin typeface="Arial" panose="020B0604020202020204" pitchFamily="34" charset="0"/>
                      </a:endParaRPr>
                    </a:p>
                  </a:txBody>
                  <a:tcPr marL="9525" marR="9525" marT="9525" marB="0" anchor="b"/>
                </a:tc>
                <a:tc>
                  <a:txBody>
                    <a:bodyPr/>
                    <a:lstStyle/>
                    <a:p>
                      <a:pPr algn="l" fontAlgn="b"/>
                      <a:r>
                        <a:rPr lang="fr-FR" sz="1100" u="none" strike="noStrike">
                          <a:effectLst/>
                        </a:rPr>
                        <a:t>18/09/2020</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-0.4</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1</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fr-FR" sz="1100" u="none" strike="noStrike">
                          <a:effectLst/>
                        </a:rPr>
                        <a:t>83</a:t>
                      </a:r>
                      <a:endParaRPr lang="fr-F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FR" sz="1100" u="none" strike="noStrike" dirty="0">
                          <a:effectLst/>
                        </a:rPr>
                        <a:t>FALSE</a:t>
                      </a:r>
                      <a:endParaRPr lang="fr-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460427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302710129"/>
              </p:ext>
            </p:extLst>
          </p:nvPr>
        </p:nvGraphicFramePr>
        <p:xfrm>
          <a:off x="6553200" y="2615565"/>
          <a:ext cx="4724400" cy="1245870"/>
        </p:xfrm>
        <a:graphic>
          <a:graphicData uri="http://schemas.openxmlformats.org/drawingml/2006/table">
            <a:tbl>
              <a:tblPr/>
              <a:tblGrid>
                <a:gridCol w="814991">
                  <a:extLst>
                    <a:ext uri="{9D8B030D-6E8A-4147-A177-3AD203B41FA5}">
                      <a16:colId xmlns:a16="http://schemas.microsoft.com/office/drawing/2014/main" val="2354724785"/>
                    </a:ext>
                  </a:extLst>
                </a:gridCol>
                <a:gridCol w="3094418">
                  <a:extLst>
                    <a:ext uri="{9D8B030D-6E8A-4147-A177-3AD203B41FA5}">
                      <a16:colId xmlns:a16="http://schemas.microsoft.com/office/drawing/2014/main" val="3227186650"/>
                    </a:ext>
                  </a:extLst>
                </a:gridCol>
                <a:gridCol w="814991">
                  <a:extLst>
                    <a:ext uri="{9D8B030D-6E8A-4147-A177-3AD203B41FA5}">
                      <a16:colId xmlns:a16="http://schemas.microsoft.com/office/drawing/2014/main" val="3259439041"/>
                    </a:ext>
                  </a:extLst>
                </a:gridCol>
              </a:tblGrid>
              <a:tr h="207645">
                <a:tc>
                  <a:txBody>
                    <a:bodyPr/>
                    <a:lstStyle/>
                    <a:p>
                      <a:pPr algn="l" fontAlgn="b"/>
                      <a:r>
                        <a:rPr lang="fr-FR" sz="1300" b="0" i="0" u="none" strike="noStrike" dirty="0">
                          <a:solidFill>
                            <a:srgbClr val="000000"/>
                          </a:solidFill>
                          <a:effectLst/>
                          <a:latin typeface="+mn-lt"/>
                        </a:rPr>
                        <a:t>DATE</a:t>
                      </a:r>
                    </a:p>
                  </a:txBody>
                  <a:tcPr marL="9525" marR="9525" marT="9525" marB="0" anchor="b">
                    <a:lnL>
                      <a:noFill/>
                    </a:lnL>
                    <a:lnR>
                      <a:noFill/>
                    </a:lnR>
                    <a:lnT>
                      <a:noFill/>
                    </a:lnT>
                    <a:lnB>
                      <a:noFill/>
                    </a:lnB>
                    <a:solidFill>
                      <a:srgbClr val="EAEFF7"/>
                    </a:solidFill>
                  </a:tcPr>
                </a:tc>
                <a:tc>
                  <a:txBody>
                    <a:bodyPr/>
                    <a:lstStyle/>
                    <a:p>
                      <a:pPr algn="l" fontAlgn="b"/>
                      <a:r>
                        <a:rPr lang="fr-FR" sz="1300" b="0" i="0" u="none" strike="noStrike" dirty="0">
                          <a:solidFill>
                            <a:srgbClr val="000000"/>
                          </a:solidFill>
                          <a:effectLst/>
                          <a:latin typeface="+mn-lt"/>
                        </a:rPr>
                        <a:t>CONTENT</a:t>
                      </a:r>
                    </a:p>
                  </a:txBody>
                  <a:tcPr marL="9525" marR="9525" marT="9525" marB="0" anchor="b">
                    <a:lnL>
                      <a:noFill/>
                    </a:lnL>
                    <a:lnR>
                      <a:noFill/>
                    </a:lnR>
                    <a:lnT>
                      <a:noFill/>
                    </a:lnT>
                    <a:lnB>
                      <a:noFill/>
                    </a:lnB>
                    <a:solidFill>
                      <a:srgbClr val="EAEFF7"/>
                    </a:solidFill>
                  </a:tcPr>
                </a:tc>
                <a:tc>
                  <a:txBody>
                    <a:bodyPr/>
                    <a:lstStyle/>
                    <a:p>
                      <a:pPr algn="l" fontAlgn="b"/>
                      <a:r>
                        <a:rPr lang="fr-FR" sz="1300" b="0" i="0" u="none" strike="noStrike" dirty="0">
                          <a:solidFill>
                            <a:srgbClr val="000000"/>
                          </a:solidFill>
                          <a:effectLst/>
                          <a:latin typeface="+mn-lt"/>
                        </a:rPr>
                        <a:t>RATING</a:t>
                      </a:r>
                    </a:p>
                  </a:txBody>
                  <a:tcPr marL="9525" marR="9525" marT="9525" marB="0" anchor="b">
                    <a:lnL>
                      <a:noFill/>
                    </a:lnL>
                    <a:lnR>
                      <a:noFill/>
                    </a:lnR>
                    <a:lnT>
                      <a:noFill/>
                    </a:lnT>
                    <a:lnB>
                      <a:noFill/>
                    </a:lnB>
                    <a:solidFill>
                      <a:srgbClr val="EAEFF7"/>
                    </a:solidFill>
                  </a:tcPr>
                </a:tc>
                <a:extLst>
                  <a:ext uri="{0D108BD9-81ED-4DB2-BD59-A6C34878D82A}">
                    <a16:rowId xmlns:a16="http://schemas.microsoft.com/office/drawing/2014/main" val="3144374287"/>
                  </a:ext>
                </a:extLst>
              </a:tr>
              <a:tr h="207645">
                <a:tc>
                  <a:txBody>
                    <a:bodyPr/>
                    <a:lstStyle/>
                    <a:p>
                      <a:pPr algn="r" fontAlgn="b"/>
                      <a:r>
                        <a:rPr lang="fr-FR" sz="1300" b="0" i="0" u="none" strike="noStrike" dirty="0">
                          <a:solidFill>
                            <a:srgbClr val="000000"/>
                          </a:solidFill>
                          <a:effectLst/>
                          <a:latin typeface="+mn-lt"/>
                        </a:rPr>
                        <a:t>2/1/2019</a:t>
                      </a:r>
                    </a:p>
                  </a:txBody>
                  <a:tcPr marL="9525" marR="9525" marT="9525" marB="0" anchor="b">
                    <a:lnL>
                      <a:noFill/>
                    </a:lnL>
                    <a:lnR>
                      <a:noFill/>
                    </a:lnR>
                    <a:lnT>
                      <a:noFill/>
                    </a:lnT>
                    <a:lnB>
                      <a:noFill/>
                    </a:lnB>
                    <a:solidFill>
                      <a:srgbClr val="EAEFF7"/>
                    </a:solidFill>
                  </a:tcPr>
                </a:tc>
                <a:tc>
                  <a:txBody>
                    <a:bodyPr/>
                    <a:lstStyle/>
                    <a:p>
                      <a:pPr algn="l" fontAlgn="b"/>
                      <a:r>
                        <a:rPr lang="fr-FR" sz="1300" b="0" i="0" u="none" strike="noStrike" dirty="0" err="1">
                          <a:solidFill>
                            <a:srgbClr val="000000"/>
                          </a:solidFill>
                          <a:effectLst/>
                          <a:latin typeface="+mn-lt"/>
                        </a:rPr>
                        <a:t>Pls</a:t>
                      </a:r>
                      <a:r>
                        <a:rPr lang="fr-FR" sz="1300" b="0" i="0" u="none" strike="noStrike" dirty="0">
                          <a:solidFill>
                            <a:srgbClr val="000000"/>
                          </a:solidFill>
                          <a:effectLst/>
                          <a:latin typeface="+mn-lt"/>
                        </a:rPr>
                        <a:t> </a:t>
                      </a:r>
                      <a:r>
                        <a:rPr lang="fr-FR" sz="1300" b="0" i="0" u="none" strike="noStrike" dirty="0" err="1">
                          <a:solidFill>
                            <a:srgbClr val="000000"/>
                          </a:solidFill>
                          <a:effectLst/>
                          <a:latin typeface="+mn-lt"/>
                        </a:rPr>
                        <a:t>make</a:t>
                      </a:r>
                      <a:r>
                        <a:rPr lang="fr-FR" sz="1300" b="0" i="0" u="none" strike="noStrike" dirty="0">
                          <a:solidFill>
                            <a:srgbClr val="000000"/>
                          </a:solidFill>
                          <a:effectLst/>
                          <a:latin typeface="+mn-lt"/>
                        </a:rPr>
                        <a:t> </a:t>
                      </a:r>
                      <a:r>
                        <a:rPr lang="fr-FR" sz="1300" b="0" i="0" u="none" strike="noStrike" dirty="0" err="1">
                          <a:solidFill>
                            <a:srgbClr val="000000"/>
                          </a:solidFill>
                          <a:effectLst/>
                          <a:latin typeface="+mn-lt"/>
                        </a:rPr>
                        <a:t>it</a:t>
                      </a:r>
                      <a:r>
                        <a:rPr lang="fr-FR" sz="1300" b="0" i="0" u="none" strike="noStrike" dirty="0">
                          <a:solidFill>
                            <a:srgbClr val="000000"/>
                          </a:solidFill>
                          <a:effectLst/>
                          <a:latin typeface="+mn-lt"/>
                        </a:rPr>
                        <a:t> th13</a:t>
                      </a:r>
                    </a:p>
                  </a:txBody>
                  <a:tcPr marL="9525" marR="9525" marT="9525" marB="0" anchor="b">
                    <a:lnL>
                      <a:noFill/>
                    </a:lnL>
                    <a:lnR>
                      <a:noFill/>
                    </a:lnR>
                    <a:lnT>
                      <a:noFill/>
                    </a:lnT>
                    <a:lnB>
                      <a:noFill/>
                    </a:lnB>
                    <a:solidFill>
                      <a:srgbClr val="EAEFF7"/>
                    </a:solidFill>
                  </a:tcPr>
                </a:tc>
                <a:tc>
                  <a:txBody>
                    <a:bodyPr/>
                    <a:lstStyle/>
                    <a:p>
                      <a:pPr algn="r" fontAlgn="b"/>
                      <a:r>
                        <a:rPr lang="fr-FR" sz="1300" b="0" i="0" u="none" strike="noStrike" dirty="0">
                          <a:solidFill>
                            <a:srgbClr val="000000"/>
                          </a:solidFill>
                          <a:effectLst/>
                          <a:latin typeface="+mn-lt"/>
                        </a:rPr>
                        <a:t>3</a:t>
                      </a:r>
                    </a:p>
                  </a:txBody>
                  <a:tcPr marL="9525" marR="9525" marT="9525" marB="0" anchor="b">
                    <a:lnL>
                      <a:noFill/>
                    </a:lnL>
                    <a:lnR>
                      <a:noFill/>
                    </a:lnR>
                    <a:lnT>
                      <a:noFill/>
                    </a:lnT>
                    <a:lnB>
                      <a:noFill/>
                    </a:lnB>
                    <a:solidFill>
                      <a:srgbClr val="EAEFF7"/>
                    </a:solidFill>
                  </a:tcPr>
                </a:tc>
                <a:extLst>
                  <a:ext uri="{0D108BD9-81ED-4DB2-BD59-A6C34878D82A}">
                    <a16:rowId xmlns:a16="http://schemas.microsoft.com/office/drawing/2014/main" val="609590630"/>
                  </a:ext>
                </a:extLst>
              </a:tr>
              <a:tr h="207645">
                <a:tc>
                  <a:txBody>
                    <a:bodyPr/>
                    <a:lstStyle/>
                    <a:p>
                      <a:pPr algn="r" fontAlgn="b"/>
                      <a:r>
                        <a:rPr lang="fr-FR" sz="1300" b="0" i="0" u="none" strike="noStrike">
                          <a:solidFill>
                            <a:srgbClr val="000000"/>
                          </a:solidFill>
                          <a:effectLst/>
                          <a:latin typeface="+mn-lt"/>
                        </a:rPr>
                        <a:t>2/1/2019</a:t>
                      </a:r>
                    </a:p>
                  </a:txBody>
                  <a:tcPr marL="9525" marR="9525" marT="9525" marB="0" anchor="b">
                    <a:lnL>
                      <a:noFill/>
                    </a:lnL>
                    <a:lnR>
                      <a:noFill/>
                    </a:lnR>
                    <a:lnT>
                      <a:noFill/>
                    </a:lnT>
                    <a:lnB>
                      <a:noFill/>
                    </a:lnB>
                    <a:solidFill>
                      <a:srgbClr val="EAEFF7"/>
                    </a:solidFill>
                  </a:tcPr>
                </a:tc>
                <a:tc>
                  <a:txBody>
                    <a:bodyPr/>
                    <a:lstStyle/>
                    <a:p>
                      <a:pPr algn="l" fontAlgn="b"/>
                      <a:r>
                        <a:rPr lang="fr-FR" sz="1300" b="0" i="0" u="none" strike="noStrike" dirty="0" err="1">
                          <a:solidFill>
                            <a:srgbClr val="000000"/>
                          </a:solidFill>
                          <a:effectLst/>
                          <a:latin typeface="+mn-lt"/>
                        </a:rPr>
                        <a:t>it</a:t>
                      </a:r>
                      <a:r>
                        <a:rPr lang="fr-FR" sz="1300" b="0" i="0" u="none" strike="noStrike" dirty="0">
                          <a:solidFill>
                            <a:srgbClr val="000000"/>
                          </a:solidFill>
                          <a:effectLst/>
                          <a:latin typeface="+mn-lt"/>
                        </a:rPr>
                        <a:t> </a:t>
                      </a:r>
                      <a:r>
                        <a:rPr lang="fr-FR" sz="1300" b="0" i="0" u="none" strike="noStrike" dirty="0" err="1">
                          <a:solidFill>
                            <a:srgbClr val="000000"/>
                          </a:solidFill>
                          <a:effectLst/>
                          <a:latin typeface="+mn-lt"/>
                        </a:rPr>
                        <a:t>is</a:t>
                      </a:r>
                      <a:r>
                        <a:rPr lang="fr-FR" sz="1300" b="0" i="0" u="none" strike="noStrike" dirty="0">
                          <a:solidFill>
                            <a:srgbClr val="000000"/>
                          </a:solidFill>
                          <a:effectLst/>
                          <a:latin typeface="+mn-lt"/>
                        </a:rPr>
                        <a:t> </a:t>
                      </a:r>
                      <a:r>
                        <a:rPr lang="fr-FR" sz="1300" b="0" i="0" u="none" strike="noStrike" dirty="0" err="1">
                          <a:solidFill>
                            <a:srgbClr val="000000"/>
                          </a:solidFill>
                          <a:effectLst/>
                          <a:latin typeface="+mn-lt"/>
                        </a:rPr>
                        <a:t>cute</a:t>
                      </a:r>
                      <a:endParaRPr lang="fr-FR" sz="1300" b="0" i="0" u="none" strike="noStrike" dirty="0">
                        <a:solidFill>
                          <a:srgbClr val="000000"/>
                        </a:solidFill>
                        <a:effectLst/>
                        <a:latin typeface="+mn-lt"/>
                      </a:endParaRPr>
                    </a:p>
                  </a:txBody>
                  <a:tcPr marL="9525" marR="9525" marT="9525" marB="0" anchor="b">
                    <a:lnL>
                      <a:noFill/>
                    </a:lnL>
                    <a:lnR>
                      <a:noFill/>
                    </a:lnR>
                    <a:lnT>
                      <a:noFill/>
                    </a:lnT>
                    <a:lnB>
                      <a:noFill/>
                    </a:lnB>
                    <a:solidFill>
                      <a:srgbClr val="EAEFF7"/>
                    </a:solidFill>
                  </a:tcPr>
                </a:tc>
                <a:tc>
                  <a:txBody>
                    <a:bodyPr/>
                    <a:lstStyle/>
                    <a:p>
                      <a:pPr algn="r" fontAlgn="b"/>
                      <a:r>
                        <a:rPr lang="fr-FR" sz="1300" b="0" i="0" u="none" strike="noStrike">
                          <a:solidFill>
                            <a:srgbClr val="000000"/>
                          </a:solidFill>
                          <a:effectLst/>
                          <a:latin typeface="+mn-lt"/>
                        </a:rPr>
                        <a:t>5</a:t>
                      </a:r>
                    </a:p>
                  </a:txBody>
                  <a:tcPr marL="9525" marR="9525" marT="9525" marB="0" anchor="b">
                    <a:lnL>
                      <a:noFill/>
                    </a:lnL>
                    <a:lnR>
                      <a:noFill/>
                    </a:lnR>
                    <a:lnT>
                      <a:noFill/>
                    </a:lnT>
                    <a:lnB>
                      <a:noFill/>
                    </a:lnB>
                    <a:solidFill>
                      <a:srgbClr val="EAEFF7"/>
                    </a:solidFill>
                  </a:tcPr>
                </a:tc>
                <a:extLst>
                  <a:ext uri="{0D108BD9-81ED-4DB2-BD59-A6C34878D82A}">
                    <a16:rowId xmlns:a16="http://schemas.microsoft.com/office/drawing/2014/main" val="4137060373"/>
                  </a:ext>
                </a:extLst>
              </a:tr>
              <a:tr h="207645">
                <a:tc>
                  <a:txBody>
                    <a:bodyPr/>
                    <a:lstStyle/>
                    <a:p>
                      <a:pPr algn="r" fontAlgn="b"/>
                      <a:r>
                        <a:rPr lang="fr-FR" sz="1300" b="0" i="0" u="none" strike="noStrike">
                          <a:solidFill>
                            <a:srgbClr val="000000"/>
                          </a:solidFill>
                          <a:effectLst/>
                          <a:latin typeface="+mn-lt"/>
                        </a:rPr>
                        <a:t>2/1/2019</a:t>
                      </a:r>
                    </a:p>
                  </a:txBody>
                  <a:tcPr marL="9525" marR="9525" marT="9525" marB="0" anchor="b">
                    <a:lnL>
                      <a:noFill/>
                    </a:lnL>
                    <a:lnR>
                      <a:noFill/>
                    </a:lnR>
                    <a:lnT>
                      <a:noFill/>
                    </a:lnT>
                    <a:lnB>
                      <a:noFill/>
                    </a:lnB>
                    <a:solidFill>
                      <a:srgbClr val="EAEFF7"/>
                    </a:solidFill>
                  </a:tcPr>
                </a:tc>
                <a:tc>
                  <a:txBody>
                    <a:bodyPr/>
                    <a:lstStyle/>
                    <a:p>
                      <a:pPr algn="l" fontAlgn="b"/>
                      <a:r>
                        <a:rPr lang="fr-FR" sz="1300" b="0" i="0" u="none" strike="noStrike">
                          <a:solidFill>
                            <a:srgbClr val="000000"/>
                          </a:solidFill>
                          <a:effectLst/>
                          <a:latin typeface="+mn-lt"/>
                        </a:rPr>
                        <a:t>superb</a:t>
                      </a:r>
                    </a:p>
                  </a:txBody>
                  <a:tcPr marL="9525" marR="9525" marT="9525" marB="0" anchor="b">
                    <a:lnL>
                      <a:noFill/>
                    </a:lnL>
                    <a:lnR>
                      <a:noFill/>
                    </a:lnR>
                    <a:lnT>
                      <a:noFill/>
                    </a:lnT>
                    <a:lnB>
                      <a:noFill/>
                    </a:lnB>
                    <a:solidFill>
                      <a:srgbClr val="EAEFF7"/>
                    </a:solidFill>
                  </a:tcPr>
                </a:tc>
                <a:tc>
                  <a:txBody>
                    <a:bodyPr/>
                    <a:lstStyle/>
                    <a:p>
                      <a:pPr algn="r" fontAlgn="b"/>
                      <a:r>
                        <a:rPr lang="fr-FR" sz="1300" b="0" i="0" u="none" strike="noStrike">
                          <a:solidFill>
                            <a:srgbClr val="000000"/>
                          </a:solidFill>
                          <a:effectLst/>
                          <a:latin typeface="+mn-lt"/>
                        </a:rPr>
                        <a:t>5</a:t>
                      </a:r>
                    </a:p>
                  </a:txBody>
                  <a:tcPr marL="9525" marR="9525" marT="9525" marB="0" anchor="b">
                    <a:lnL>
                      <a:noFill/>
                    </a:lnL>
                    <a:lnR>
                      <a:noFill/>
                    </a:lnR>
                    <a:lnT>
                      <a:noFill/>
                    </a:lnT>
                    <a:lnB>
                      <a:noFill/>
                    </a:lnB>
                    <a:solidFill>
                      <a:srgbClr val="EAEFF7"/>
                    </a:solidFill>
                  </a:tcPr>
                </a:tc>
                <a:extLst>
                  <a:ext uri="{0D108BD9-81ED-4DB2-BD59-A6C34878D82A}">
                    <a16:rowId xmlns:a16="http://schemas.microsoft.com/office/drawing/2014/main" val="1942392287"/>
                  </a:ext>
                </a:extLst>
              </a:tr>
              <a:tr h="207645">
                <a:tc>
                  <a:txBody>
                    <a:bodyPr/>
                    <a:lstStyle/>
                    <a:p>
                      <a:pPr algn="r" fontAlgn="b"/>
                      <a:r>
                        <a:rPr lang="fr-FR" sz="1300" b="0" i="0" u="none" strike="noStrike">
                          <a:solidFill>
                            <a:srgbClr val="000000"/>
                          </a:solidFill>
                          <a:effectLst/>
                          <a:latin typeface="+mn-lt"/>
                        </a:rPr>
                        <a:t>2/1/2019</a:t>
                      </a:r>
                    </a:p>
                  </a:txBody>
                  <a:tcPr marL="9525" marR="9525" marT="9525" marB="0" anchor="b">
                    <a:lnL>
                      <a:noFill/>
                    </a:lnL>
                    <a:lnR>
                      <a:noFill/>
                    </a:lnR>
                    <a:lnT>
                      <a:noFill/>
                    </a:lnT>
                    <a:lnB>
                      <a:noFill/>
                    </a:lnB>
                    <a:solidFill>
                      <a:srgbClr val="EAEFF7"/>
                    </a:solidFill>
                  </a:tcPr>
                </a:tc>
                <a:tc>
                  <a:txBody>
                    <a:bodyPr/>
                    <a:lstStyle/>
                    <a:p>
                      <a:pPr algn="l" fontAlgn="b"/>
                      <a:r>
                        <a:rPr lang="en-US" sz="1300" b="0" i="0" u="none" strike="noStrike">
                          <a:solidFill>
                            <a:srgbClr val="000000"/>
                          </a:solidFill>
                          <a:effectLst/>
                          <a:latin typeface="+mn-lt"/>
                        </a:rPr>
                        <a:t>its an awesome game, period</a:t>
                      </a:r>
                    </a:p>
                  </a:txBody>
                  <a:tcPr marL="9525" marR="9525" marT="9525" marB="0" anchor="b">
                    <a:lnL>
                      <a:noFill/>
                    </a:lnL>
                    <a:lnR>
                      <a:noFill/>
                    </a:lnR>
                    <a:lnT>
                      <a:noFill/>
                    </a:lnT>
                    <a:lnB>
                      <a:noFill/>
                    </a:lnB>
                    <a:solidFill>
                      <a:srgbClr val="EAEFF7"/>
                    </a:solidFill>
                  </a:tcPr>
                </a:tc>
                <a:tc>
                  <a:txBody>
                    <a:bodyPr/>
                    <a:lstStyle/>
                    <a:p>
                      <a:pPr algn="r" fontAlgn="b"/>
                      <a:r>
                        <a:rPr lang="fr-FR" sz="1300" b="0" i="0" u="none" strike="noStrike">
                          <a:solidFill>
                            <a:srgbClr val="000000"/>
                          </a:solidFill>
                          <a:effectLst/>
                          <a:latin typeface="+mn-lt"/>
                        </a:rPr>
                        <a:t>5</a:t>
                      </a:r>
                    </a:p>
                  </a:txBody>
                  <a:tcPr marL="9525" marR="9525" marT="9525" marB="0" anchor="b">
                    <a:lnL>
                      <a:noFill/>
                    </a:lnL>
                    <a:lnR>
                      <a:noFill/>
                    </a:lnR>
                    <a:lnT>
                      <a:noFill/>
                    </a:lnT>
                    <a:lnB>
                      <a:noFill/>
                    </a:lnB>
                    <a:solidFill>
                      <a:srgbClr val="EAEFF7"/>
                    </a:solidFill>
                  </a:tcPr>
                </a:tc>
                <a:extLst>
                  <a:ext uri="{0D108BD9-81ED-4DB2-BD59-A6C34878D82A}">
                    <a16:rowId xmlns:a16="http://schemas.microsoft.com/office/drawing/2014/main" val="1571718144"/>
                  </a:ext>
                </a:extLst>
              </a:tr>
              <a:tr h="207645">
                <a:tc>
                  <a:txBody>
                    <a:bodyPr/>
                    <a:lstStyle/>
                    <a:p>
                      <a:pPr algn="r" fontAlgn="b"/>
                      <a:r>
                        <a:rPr lang="fr-FR" sz="1300" b="0" i="0" u="none" strike="noStrike">
                          <a:solidFill>
                            <a:srgbClr val="000000"/>
                          </a:solidFill>
                          <a:effectLst/>
                          <a:latin typeface="+mn-lt"/>
                        </a:rPr>
                        <a:t>2/1/2019</a:t>
                      </a:r>
                    </a:p>
                  </a:txBody>
                  <a:tcPr marL="9525" marR="9525" marT="9525" marB="0" anchor="b">
                    <a:lnL>
                      <a:noFill/>
                    </a:lnL>
                    <a:lnR>
                      <a:noFill/>
                    </a:lnR>
                    <a:lnT>
                      <a:noFill/>
                    </a:lnT>
                    <a:lnB>
                      <a:noFill/>
                    </a:lnB>
                    <a:solidFill>
                      <a:srgbClr val="EAEFF7"/>
                    </a:solidFill>
                  </a:tcPr>
                </a:tc>
                <a:tc>
                  <a:txBody>
                    <a:bodyPr/>
                    <a:lstStyle/>
                    <a:p>
                      <a:pPr algn="l" fontAlgn="b"/>
                      <a:r>
                        <a:rPr lang="fr-FR" sz="1300" b="0" i="0" u="none" strike="noStrike" dirty="0">
                          <a:solidFill>
                            <a:srgbClr val="000000"/>
                          </a:solidFill>
                          <a:effectLst/>
                          <a:latin typeface="+mn-lt"/>
                        </a:rPr>
                        <a:t>wow</a:t>
                      </a:r>
                    </a:p>
                  </a:txBody>
                  <a:tcPr marL="9525" marR="9525" marT="9525" marB="0" anchor="b">
                    <a:lnL>
                      <a:noFill/>
                    </a:lnL>
                    <a:lnR>
                      <a:noFill/>
                    </a:lnR>
                    <a:lnT>
                      <a:noFill/>
                    </a:lnT>
                    <a:lnB>
                      <a:noFill/>
                    </a:lnB>
                    <a:solidFill>
                      <a:srgbClr val="EAEFF7"/>
                    </a:solidFill>
                  </a:tcPr>
                </a:tc>
                <a:tc>
                  <a:txBody>
                    <a:bodyPr/>
                    <a:lstStyle/>
                    <a:p>
                      <a:pPr algn="r" fontAlgn="b"/>
                      <a:r>
                        <a:rPr lang="fr-FR" sz="1300" b="0" i="0" u="none" strike="noStrike" dirty="0">
                          <a:solidFill>
                            <a:srgbClr val="000000"/>
                          </a:solidFill>
                          <a:effectLst/>
                          <a:latin typeface="+mn-lt"/>
                        </a:rPr>
                        <a:t>5</a:t>
                      </a:r>
                    </a:p>
                  </a:txBody>
                  <a:tcPr marL="9525" marR="9525" marT="9525" marB="0" anchor="b">
                    <a:lnL>
                      <a:noFill/>
                    </a:lnL>
                    <a:lnR>
                      <a:noFill/>
                    </a:lnR>
                    <a:lnT>
                      <a:noFill/>
                    </a:lnT>
                    <a:lnB>
                      <a:noFill/>
                    </a:lnB>
                    <a:solidFill>
                      <a:srgbClr val="EAEFF7"/>
                    </a:solidFill>
                  </a:tcPr>
                </a:tc>
                <a:extLst>
                  <a:ext uri="{0D108BD9-81ED-4DB2-BD59-A6C34878D82A}">
                    <a16:rowId xmlns:a16="http://schemas.microsoft.com/office/drawing/2014/main" val="2068167886"/>
                  </a:ext>
                </a:extLst>
              </a:tr>
            </a:tbl>
          </a:graphicData>
        </a:graphic>
      </p:graphicFrame>
      <p:sp>
        <p:nvSpPr>
          <p:cNvPr id="29" name="TextBox 28"/>
          <p:cNvSpPr txBox="1"/>
          <p:nvPr/>
        </p:nvSpPr>
        <p:spPr>
          <a:xfrm>
            <a:off x="7239000" y="4091822"/>
            <a:ext cx="3352800" cy="307777"/>
          </a:xfrm>
          <a:prstGeom prst="rect">
            <a:avLst/>
          </a:prstGeom>
          <a:noFill/>
        </p:spPr>
        <p:txBody>
          <a:bodyPr wrap="square" rtlCol="0">
            <a:spAutoFit/>
          </a:bodyPr>
          <a:lstStyle/>
          <a:p>
            <a:pPr algn="ctr"/>
            <a:r>
              <a:rPr lang="fr-FR" sz="1400" i="1" dirty="0" err="1">
                <a:latin typeface="Ubisoft Sans" panose="02000504030000020004" pitchFamily="2" charset="-78"/>
                <a:cs typeface="Ubisoft Sans" panose="02000504030000020004" pitchFamily="2" charset="-78"/>
              </a:rPr>
              <a:t>Typical</a:t>
            </a:r>
            <a:r>
              <a:rPr lang="fr-FR" sz="1400" i="1" dirty="0">
                <a:latin typeface="Ubisoft Sans" panose="02000504030000020004" pitchFamily="2" charset="-78"/>
                <a:cs typeface="Ubisoft Sans" panose="02000504030000020004" pitchFamily="2" charset="-78"/>
              </a:rPr>
              <a:t> NLP </a:t>
            </a:r>
            <a:r>
              <a:rPr lang="fr-FR" sz="1400" i="1" dirty="0" err="1">
                <a:latin typeface="Ubisoft Sans" panose="02000504030000020004" pitchFamily="2" charset="-78"/>
                <a:cs typeface="Ubisoft Sans" panose="02000504030000020004" pitchFamily="2" charset="-78"/>
              </a:rPr>
              <a:t>Dataset</a:t>
            </a:r>
            <a:endParaRPr lang="fr-FR" sz="1400" i="1" dirty="0">
              <a:latin typeface="Ubisoft Sans" panose="02000504030000020004" pitchFamily="2" charset="-78"/>
              <a:cs typeface="Ubisoft Sans" panose="02000504030000020004" pitchFamily="2" charset="-78"/>
            </a:endParaRPr>
          </a:p>
        </p:txBody>
      </p:sp>
      <p:grpSp>
        <p:nvGrpSpPr>
          <p:cNvPr id="37" name="Group 36"/>
          <p:cNvGrpSpPr/>
          <p:nvPr/>
        </p:nvGrpSpPr>
        <p:grpSpPr>
          <a:xfrm>
            <a:off x="3200400" y="4141184"/>
            <a:ext cx="1524000" cy="1220290"/>
            <a:chOff x="3200400" y="4674584"/>
            <a:chExt cx="1524000" cy="1220290"/>
          </a:xfrm>
        </p:grpSpPr>
        <p:cxnSp>
          <p:nvCxnSpPr>
            <p:cNvPr id="13" name="Straight Arrow Connector 12"/>
            <p:cNvCxnSpPr/>
            <p:nvPr/>
          </p:nvCxnSpPr>
          <p:spPr>
            <a:xfrm flipH="1">
              <a:off x="3962400" y="4674584"/>
              <a:ext cx="533400" cy="838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200400" y="5587097"/>
              <a:ext cx="1524000" cy="307777"/>
            </a:xfrm>
            <a:prstGeom prst="rect">
              <a:avLst/>
            </a:prstGeom>
            <a:noFill/>
          </p:spPr>
          <p:txBody>
            <a:bodyPr wrap="square" rtlCol="0">
              <a:spAutoFit/>
            </a:bodyPr>
            <a:lstStyle/>
            <a:p>
              <a:pPr algn="ctr"/>
              <a:r>
                <a:rPr lang="fr-FR" sz="1400" i="1" dirty="0" err="1">
                  <a:latin typeface="Ubisoft Sans" panose="02000504030000020004" pitchFamily="2" charset="-78"/>
                  <a:cs typeface="Ubisoft Sans" panose="02000504030000020004" pitchFamily="2" charset="-78"/>
                </a:rPr>
                <a:t>Numerical</a:t>
              </a:r>
              <a:r>
                <a:rPr lang="fr-FR" sz="1400" i="1" dirty="0">
                  <a:latin typeface="Ubisoft Sans" panose="02000504030000020004" pitchFamily="2" charset="-78"/>
                  <a:cs typeface="Ubisoft Sans" panose="02000504030000020004" pitchFamily="2" charset="-78"/>
                </a:rPr>
                <a:t> values</a:t>
              </a:r>
            </a:p>
          </p:txBody>
        </p:sp>
      </p:grpSp>
      <p:grpSp>
        <p:nvGrpSpPr>
          <p:cNvPr id="38" name="Group 37"/>
          <p:cNvGrpSpPr/>
          <p:nvPr/>
        </p:nvGrpSpPr>
        <p:grpSpPr>
          <a:xfrm>
            <a:off x="4953000" y="4141184"/>
            <a:ext cx="1524000" cy="1215709"/>
            <a:chOff x="4953000" y="4674584"/>
            <a:chExt cx="1524000" cy="1215709"/>
          </a:xfrm>
        </p:grpSpPr>
        <p:cxnSp>
          <p:nvCxnSpPr>
            <p:cNvPr id="30" name="Straight Arrow Connector 29"/>
            <p:cNvCxnSpPr/>
            <p:nvPr/>
          </p:nvCxnSpPr>
          <p:spPr>
            <a:xfrm>
              <a:off x="5029200" y="4674584"/>
              <a:ext cx="533400" cy="811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953000" y="5582516"/>
              <a:ext cx="1524000" cy="307777"/>
            </a:xfrm>
            <a:prstGeom prst="rect">
              <a:avLst/>
            </a:prstGeom>
            <a:noFill/>
          </p:spPr>
          <p:txBody>
            <a:bodyPr wrap="square" rtlCol="0">
              <a:spAutoFit/>
            </a:bodyPr>
            <a:lstStyle/>
            <a:p>
              <a:pPr algn="ctr"/>
              <a:r>
                <a:rPr lang="fr-FR" sz="1400" i="1" dirty="0">
                  <a:latin typeface="Ubisoft Sans" panose="02000504030000020004" pitchFamily="2" charset="-78"/>
                  <a:cs typeface="Ubisoft Sans" panose="02000504030000020004" pitchFamily="2" charset="-78"/>
                </a:rPr>
                <a:t>Ordinal values</a:t>
              </a:r>
            </a:p>
          </p:txBody>
        </p:sp>
      </p:grpSp>
      <p:grpSp>
        <p:nvGrpSpPr>
          <p:cNvPr id="41" name="Group 40"/>
          <p:cNvGrpSpPr/>
          <p:nvPr/>
        </p:nvGrpSpPr>
        <p:grpSpPr>
          <a:xfrm>
            <a:off x="7086600" y="3962400"/>
            <a:ext cx="3048000" cy="1392202"/>
            <a:chOff x="7086600" y="4495800"/>
            <a:chExt cx="3048000" cy="1392202"/>
          </a:xfrm>
        </p:grpSpPr>
        <p:cxnSp>
          <p:nvCxnSpPr>
            <p:cNvPr id="36" name="Straight Arrow Connector 35"/>
            <p:cNvCxnSpPr/>
            <p:nvPr/>
          </p:nvCxnSpPr>
          <p:spPr>
            <a:xfrm>
              <a:off x="7848600" y="4495800"/>
              <a:ext cx="0" cy="990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086600" y="5580225"/>
              <a:ext cx="3048000" cy="307777"/>
            </a:xfrm>
            <a:prstGeom prst="rect">
              <a:avLst/>
            </a:prstGeom>
            <a:noFill/>
          </p:spPr>
          <p:txBody>
            <a:bodyPr wrap="square" rtlCol="0">
              <a:spAutoFit/>
            </a:bodyPr>
            <a:lstStyle/>
            <a:p>
              <a:pPr algn="ctr"/>
              <a:r>
                <a:rPr lang="fr-FR" sz="1400" i="1" dirty="0">
                  <a:latin typeface="Ubisoft Sans" panose="02000504030000020004" pitchFamily="2" charset="-78"/>
                  <a:cs typeface="Ubisoft Sans" panose="02000504030000020004" pitchFamily="2" charset="-78"/>
                </a:rPr>
                <a:t>??? (looks a bit </a:t>
              </a:r>
              <a:r>
                <a:rPr lang="fr-FR" sz="1400" i="1" dirty="0" err="1">
                  <a:latin typeface="Ubisoft Sans" panose="02000504030000020004" pitchFamily="2" charset="-78"/>
                  <a:cs typeface="Ubisoft Sans" panose="02000504030000020004" pitchFamily="2" charset="-78"/>
                </a:rPr>
                <a:t>like</a:t>
              </a:r>
              <a:r>
                <a:rPr lang="fr-FR" sz="1400" i="1" dirty="0">
                  <a:latin typeface="Ubisoft Sans" panose="02000504030000020004" pitchFamily="2" charset="-78"/>
                  <a:cs typeface="Ubisoft Sans" panose="02000504030000020004" pitchFamily="2" charset="-78"/>
                </a:rPr>
                <a:t> ordinal values)</a:t>
              </a:r>
            </a:p>
          </p:txBody>
        </p:sp>
      </p:grpSp>
      <p:pic>
        <p:nvPicPr>
          <p:cNvPr id="2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5"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82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7" name="Rectangle 16"/>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THE MAIN NLP PROBLEM</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35" name="TextBox 34"/>
          <p:cNvSpPr txBox="1"/>
          <p:nvPr/>
        </p:nvSpPr>
        <p:spPr>
          <a:xfrm>
            <a:off x="2278080" y="1759463"/>
            <a:ext cx="7627920" cy="1200329"/>
          </a:xfrm>
          <a:prstGeom prst="rect">
            <a:avLst/>
          </a:prstGeom>
          <a:noFill/>
        </p:spPr>
        <p:txBody>
          <a:bodyPr wrap="square" rtlCol="0">
            <a:spAutoFit/>
          </a:bodyPr>
          <a:lstStyle/>
          <a:p>
            <a:pPr algn="ctr"/>
            <a:r>
              <a:rPr lang="fr-FR" sz="3600" b="1" dirty="0">
                <a:latin typeface="Ubisoft Sans" panose="02000504030000020004" pitchFamily="2" charset="-78"/>
                <a:cs typeface="Ubisoft Sans" panose="02000504030000020004" pitchFamily="2" charset="-78"/>
              </a:rPr>
              <a:t>How do </a:t>
            </a:r>
            <a:r>
              <a:rPr lang="fr-FR" sz="3600" b="1" dirty="0" err="1">
                <a:latin typeface="Ubisoft Sans" panose="02000504030000020004" pitchFamily="2" charset="-78"/>
                <a:cs typeface="Ubisoft Sans" panose="02000504030000020004" pitchFamily="2" charset="-78"/>
              </a:rPr>
              <a:t>we</a:t>
            </a:r>
            <a:r>
              <a:rPr lang="fr-FR" sz="3600" b="1" dirty="0">
                <a:latin typeface="Ubisoft Sans" panose="02000504030000020004" pitchFamily="2" charset="-78"/>
                <a:cs typeface="Ubisoft Sans" panose="02000504030000020004" pitchFamily="2" charset="-78"/>
              </a:rPr>
              <a:t> </a:t>
            </a:r>
            <a:r>
              <a:rPr lang="fr-FR" sz="3600" b="1" dirty="0" err="1">
                <a:latin typeface="Ubisoft Sans" panose="02000504030000020004" pitchFamily="2" charset="-78"/>
                <a:cs typeface="Ubisoft Sans" panose="02000504030000020004" pitchFamily="2" charset="-78"/>
              </a:rPr>
              <a:t>feed</a:t>
            </a:r>
            <a:r>
              <a:rPr lang="fr-FR" sz="3600" b="1" dirty="0">
                <a:latin typeface="Ubisoft Sans" panose="02000504030000020004" pitchFamily="2" charset="-78"/>
                <a:cs typeface="Ubisoft Sans" panose="02000504030000020004" pitchFamily="2" charset="-78"/>
              </a:rPr>
              <a:t> </a:t>
            </a:r>
            <a:r>
              <a:rPr lang="fr-FR" sz="3600" b="1" dirty="0" err="1">
                <a:latin typeface="Ubisoft Sans" panose="02000504030000020004" pitchFamily="2" charset="-78"/>
                <a:cs typeface="Ubisoft Sans" panose="02000504030000020004" pitchFamily="2" charset="-78"/>
              </a:rPr>
              <a:t>text</a:t>
            </a:r>
            <a:r>
              <a:rPr lang="fr-FR" sz="3600" b="1" dirty="0">
                <a:latin typeface="Ubisoft Sans" panose="02000504030000020004" pitchFamily="2" charset="-78"/>
                <a:cs typeface="Ubisoft Sans" panose="02000504030000020004" pitchFamily="2" charset="-78"/>
              </a:rPr>
              <a:t> to a ML </a:t>
            </a:r>
            <a:r>
              <a:rPr lang="fr-FR" sz="3600" b="1" dirty="0" err="1">
                <a:latin typeface="Ubisoft Sans" panose="02000504030000020004" pitchFamily="2" charset="-78"/>
                <a:cs typeface="Ubisoft Sans" panose="02000504030000020004" pitchFamily="2" charset="-78"/>
              </a:rPr>
              <a:t>algorithm</a:t>
            </a:r>
            <a:r>
              <a:rPr lang="fr-FR" sz="3600" b="1" dirty="0">
                <a:latin typeface="Ubisoft Sans" panose="02000504030000020004" pitchFamily="2" charset="-78"/>
                <a:cs typeface="Ubisoft Sans" panose="02000504030000020004" pitchFamily="2" charset="-78"/>
              </a:rPr>
              <a:t>?</a:t>
            </a:r>
          </a:p>
        </p:txBody>
      </p:sp>
      <p:grpSp>
        <p:nvGrpSpPr>
          <p:cNvPr id="49" name="Group 48"/>
          <p:cNvGrpSpPr/>
          <p:nvPr/>
        </p:nvGrpSpPr>
        <p:grpSpPr>
          <a:xfrm>
            <a:off x="1402596" y="3505200"/>
            <a:ext cx="9963396" cy="1852251"/>
            <a:chOff x="1162051" y="2747203"/>
            <a:chExt cx="3436514" cy="1852251"/>
          </a:xfrm>
        </p:grpSpPr>
        <p:sp>
          <p:nvSpPr>
            <p:cNvPr id="50" name="TextBox 49"/>
            <p:cNvSpPr txBox="1"/>
            <p:nvPr/>
          </p:nvSpPr>
          <p:spPr>
            <a:xfrm>
              <a:off x="1162051" y="2747203"/>
              <a:ext cx="3436514" cy="523220"/>
            </a:xfrm>
            <a:prstGeom prst="rect">
              <a:avLst/>
            </a:prstGeom>
            <a:noFill/>
          </p:spPr>
          <p:txBody>
            <a:bodyPr wrap="square" rtlCol="0">
              <a:spAutoFit/>
            </a:bodyPr>
            <a:lstStyle/>
            <a:p>
              <a:pPr algn="just"/>
              <a:r>
                <a:rPr lang="fr-FR" sz="1400" b="1" dirty="0" err="1">
                  <a:latin typeface="Ubisoft Sans" panose="02000504030000020004" pitchFamily="2" charset="-78"/>
                  <a:cs typeface="Ubisoft Sans" panose="02000504030000020004" pitchFamily="2" charset="-78"/>
                </a:rPr>
                <a:t>Text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by essence </a:t>
              </a:r>
              <a:r>
                <a:rPr lang="fr-FR" sz="1400" b="1" dirty="0">
                  <a:latin typeface="Ubisoft Sans" panose="02000504030000020004" pitchFamily="2" charset="-78"/>
                  <a:cs typeface="Ubisoft Sans" panose="02000504030000020004" pitchFamily="2" charset="-78"/>
                </a:rPr>
                <a:t>non-</a:t>
              </a:r>
              <a:r>
                <a:rPr lang="fr-FR" sz="1400" b="1" dirty="0" err="1">
                  <a:latin typeface="Ubisoft Sans" panose="02000504030000020004" pitchFamily="2" charset="-78"/>
                  <a:cs typeface="Ubisoft Sans" panose="02000504030000020004" pitchFamily="2" charset="-78"/>
                </a:rPr>
                <a:t>numerical</a:t>
              </a:r>
              <a:r>
                <a:rPr lang="fr-FR" sz="1400" dirty="0">
                  <a:latin typeface="Ubisoft Sans" panose="02000504030000020004" pitchFamily="2" charset="-78"/>
                  <a:cs typeface="Ubisoft Sans" panose="02000504030000020004" pitchFamily="2" charset="-78"/>
                </a:rPr>
                <a:t>. If </a:t>
              </a:r>
              <a:r>
                <a:rPr lang="fr-FR" sz="1400" dirty="0" err="1">
                  <a:latin typeface="Ubisoft Sans" panose="02000504030000020004" pitchFamily="2" charset="-78"/>
                  <a:cs typeface="Ubisoft Sans" panose="02000504030000020004" pitchFamily="2" charset="-78"/>
                </a:rPr>
                <a:t>we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want</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apply</a:t>
              </a:r>
              <a:r>
                <a:rPr lang="fr-FR" sz="1400" dirty="0">
                  <a:latin typeface="Ubisoft Sans" panose="02000504030000020004" pitchFamily="2" charset="-78"/>
                  <a:cs typeface="Ubisoft Sans" panose="02000504030000020004" pitchFamily="2" charset="-78"/>
                </a:rPr>
                <a:t> machine </a:t>
              </a:r>
              <a:r>
                <a:rPr lang="fr-FR" sz="1400" dirty="0" err="1">
                  <a:latin typeface="Ubisoft Sans" panose="02000504030000020004" pitchFamily="2" charset="-78"/>
                  <a:cs typeface="Ubisoft Sans" panose="02000504030000020004" pitchFamily="2" charset="-78"/>
                </a:rPr>
                <a:t>learning</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methods</a:t>
              </a:r>
              <a:r>
                <a:rPr lang="fr-FR" sz="1400" dirty="0">
                  <a:latin typeface="Ubisoft Sans" panose="02000504030000020004" pitchFamily="2" charset="-78"/>
                  <a:cs typeface="Ubisoft Sans" panose="02000504030000020004" pitchFamily="2" charset="-78"/>
                </a:rPr>
                <a:t> on </a:t>
              </a:r>
              <a:r>
                <a:rPr lang="fr-FR" sz="1400" dirty="0" err="1">
                  <a:latin typeface="Ubisoft Sans" panose="02000504030000020004" pitchFamily="2" charset="-78"/>
                  <a:cs typeface="Ubisoft Sans" panose="02000504030000020004" pitchFamily="2" charset="-78"/>
                </a:rPr>
                <a:t>it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other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than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frequency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based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methods</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we</a:t>
              </a:r>
              <a:r>
                <a:rPr lang="fr-FR" sz="1400" b="1" dirty="0">
                  <a:latin typeface="Ubisoft Sans" panose="02000504030000020004" pitchFamily="2" charset="-78"/>
                  <a:cs typeface="Ubisoft Sans" panose="02000504030000020004" pitchFamily="2" charset="-78"/>
                </a:rPr>
                <a:t> have to </a:t>
              </a:r>
              <a:r>
                <a:rPr lang="fr-FR" sz="1400" b="1" dirty="0" err="1">
                  <a:latin typeface="Ubisoft Sans" panose="02000504030000020004" pitchFamily="2" charset="-78"/>
                  <a:cs typeface="Ubisoft Sans" panose="02000504030000020004" pitchFamily="2" charset="-78"/>
                </a:rPr>
                <a:t>convert</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it</a:t>
              </a:r>
              <a:r>
                <a:rPr lang="fr-FR" sz="1400" b="1" dirty="0">
                  <a:latin typeface="Ubisoft Sans" panose="02000504030000020004" pitchFamily="2" charset="-78"/>
                  <a:cs typeface="Ubisoft Sans" panose="02000504030000020004" pitchFamily="2" charset="-78"/>
                </a:rPr>
                <a:t> to a </a:t>
              </a:r>
              <a:r>
                <a:rPr lang="fr-FR" sz="1400" b="1" dirty="0" err="1">
                  <a:latin typeface="Ubisoft Sans" panose="02000504030000020004" pitchFamily="2" charset="-78"/>
                  <a:cs typeface="Ubisoft Sans" panose="02000504030000020004" pitchFamily="2" charset="-78"/>
                </a:rPr>
                <a:t>numerical</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representation</a:t>
              </a:r>
              <a:r>
                <a:rPr lang="fr-FR" sz="1400" b="1" dirty="0">
                  <a:latin typeface="Ubisoft Sans" panose="02000504030000020004" pitchFamily="2" charset="-78"/>
                  <a:cs typeface="Ubisoft Sans" panose="02000504030000020004" pitchFamily="2" charset="-78"/>
                </a:rPr>
                <a:t> first.</a:t>
              </a:r>
            </a:p>
          </p:txBody>
        </p:sp>
        <p:sp>
          <p:nvSpPr>
            <p:cNvPr id="51" name="TextBox 50"/>
            <p:cNvSpPr txBox="1"/>
            <p:nvPr/>
          </p:nvSpPr>
          <p:spPr>
            <a:xfrm>
              <a:off x="1162051" y="3627161"/>
              <a:ext cx="3436514" cy="307777"/>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Ideal</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representations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should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handle</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semantic</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polysemy</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irony</a:t>
              </a:r>
              <a:r>
                <a:rPr lang="fr-FR" sz="1400" dirty="0">
                  <a:latin typeface="Ubisoft Sans" panose="02000504030000020004" pitchFamily="2" charset="-78"/>
                  <a:cs typeface="Ubisoft Sans" panose="02000504030000020004" pitchFamily="2" charset="-78"/>
                </a:rPr>
                <a:t> and lots of </a:t>
              </a:r>
              <a:r>
                <a:rPr lang="fr-FR" sz="1400" dirty="0" err="1">
                  <a:latin typeface="Ubisoft Sans" panose="02000504030000020004" pitchFamily="2" charset="-78"/>
                  <a:cs typeface="Ubisoft Sans" panose="02000504030000020004" pitchFamily="2" charset="-78"/>
                </a:rPr>
                <a:t>other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specificities</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texts</a:t>
              </a:r>
              <a:r>
                <a:rPr lang="fr-FR" sz="1400" dirty="0">
                  <a:latin typeface="Ubisoft Sans" panose="02000504030000020004" pitchFamily="2" charset="-78"/>
                  <a:cs typeface="Ubisoft Sans" panose="02000504030000020004" pitchFamily="2" charset="-78"/>
                </a:rPr>
                <a:t>.</a:t>
              </a:r>
            </a:p>
          </p:txBody>
        </p:sp>
        <p:sp>
          <p:nvSpPr>
            <p:cNvPr id="52" name="TextBox 51"/>
            <p:cNvSpPr txBox="1"/>
            <p:nvPr/>
          </p:nvSpPr>
          <p:spPr>
            <a:xfrm>
              <a:off x="1162051" y="4291677"/>
              <a:ext cx="3436514" cy="307777"/>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We’re</a:t>
              </a:r>
              <a:r>
                <a:rPr lang="fr-FR" sz="1400" dirty="0">
                  <a:latin typeface="Ubisoft Sans" panose="02000504030000020004" pitchFamily="2" charset="-78"/>
                  <a:cs typeface="Ubisoft Sans" panose="02000504030000020004" pitchFamily="2" charset="-78"/>
                </a:rPr>
                <a:t> not </a:t>
              </a:r>
              <a:r>
                <a:rPr lang="fr-FR" sz="1400" dirty="0" err="1">
                  <a:latin typeface="Ubisoft Sans" panose="02000504030000020004" pitchFamily="2" charset="-78"/>
                  <a:cs typeface="Ubisoft Sans" panose="02000504030000020004" pitchFamily="2" charset="-78"/>
                </a:rPr>
                <a:t>fully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there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yet</a:t>
              </a:r>
              <a:r>
                <a:rPr lang="fr-FR" sz="1400" dirty="0">
                  <a:latin typeface="Ubisoft Sans" panose="02000504030000020004" pitchFamily="2" charset="-78"/>
                  <a:cs typeface="Ubisoft Sans" panose="02000504030000020004" pitchFamily="2" charset="-78"/>
                </a:rPr>
                <a:t>, but </a:t>
              </a:r>
              <a:r>
                <a:rPr lang="fr-FR" sz="1400" dirty="0" err="1">
                  <a:latin typeface="Ubisoft Sans" panose="02000504030000020004" pitchFamily="2" charset="-78"/>
                  <a:cs typeface="Ubisoft Sans" panose="02000504030000020004" pitchFamily="2" charset="-78"/>
                </a:rPr>
                <a:t>tremendous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progress</a:t>
              </a:r>
              <a:r>
                <a:rPr lang="fr-FR" sz="1400" dirty="0">
                  <a:latin typeface="Ubisoft Sans" panose="02000504030000020004" pitchFamily="2" charset="-78"/>
                  <a:cs typeface="Ubisoft Sans" panose="02000504030000020004" pitchFamily="2" charset="-78"/>
                </a:rPr>
                <a:t> has been made in the last </a:t>
              </a:r>
              <a:r>
                <a:rPr lang="fr-FR" sz="1400" dirty="0" err="1">
                  <a:latin typeface="Ubisoft Sans" panose="02000504030000020004" pitchFamily="2" charset="-78"/>
                  <a:cs typeface="Ubisoft Sans" panose="02000504030000020004" pitchFamily="2" charset="-78"/>
                </a:rPr>
                <a:t>two</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decades</a:t>
              </a:r>
              <a:r>
                <a:rPr lang="fr-FR" sz="1400" dirty="0">
                  <a:latin typeface="Ubisoft Sans" panose="02000504030000020004" pitchFamily="2" charset="-78"/>
                  <a:cs typeface="Ubisoft Sans" panose="02000504030000020004" pitchFamily="2" charset="-78"/>
                </a:rPr>
                <a:t>.</a:t>
              </a:r>
            </a:p>
          </p:txBody>
        </p:sp>
      </p:grpSp>
      <p:pic>
        <p:nvPicPr>
          <p:cNvPr id="12"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431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2" name="Rectangle 21"/>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TEXT REPRESENTATION APPROACHES</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3" name="Group 2"/>
          <p:cNvGrpSpPr/>
          <p:nvPr/>
        </p:nvGrpSpPr>
        <p:grpSpPr>
          <a:xfrm>
            <a:off x="838200" y="2595168"/>
            <a:ext cx="5037120" cy="3307157"/>
            <a:chOff x="533400" y="2619209"/>
            <a:chExt cx="5037120" cy="3307157"/>
          </a:xfrm>
        </p:grpSpPr>
        <p:sp>
          <p:nvSpPr>
            <p:cNvPr id="11" name="Rectangle 10"/>
            <p:cNvSpPr/>
            <p:nvPr/>
          </p:nvSpPr>
          <p:spPr>
            <a:xfrm>
              <a:off x="533400" y="2619209"/>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Frequency based</a:t>
              </a:r>
              <a:endParaRPr lang="fr-FR" sz="2400" b="1" dirty="0">
                <a:latin typeface="Ubisoft Sans" panose="02000504030000020004" pitchFamily="2" charset="-78"/>
                <a:cs typeface="Ubisoft Sans" panose="02000504030000020004" pitchFamily="2" charset="-78"/>
              </a:endParaRPr>
            </a:p>
          </p:txBody>
        </p:sp>
        <p:sp>
          <p:nvSpPr>
            <p:cNvPr id="13" name="TextBox 12"/>
            <p:cNvSpPr txBox="1"/>
            <p:nvPr/>
          </p:nvSpPr>
          <p:spPr>
            <a:xfrm>
              <a:off x="1333703" y="3248710"/>
              <a:ext cx="3436514" cy="2677656"/>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Leverage the occurrences of words across your text corpus to produce vector representations that will expose documents’ most important words, i.e. representations that don’t give importance to </a:t>
              </a:r>
              <a:r>
                <a:rPr lang="en-US" sz="1400" dirty="0" err="1">
                  <a:latin typeface="Ubisoft Sans" panose="02000504030000020004" pitchFamily="2" charset="-78"/>
                  <a:cs typeface="Ubisoft Sans" panose="02000504030000020004" pitchFamily="2" charset="-78"/>
                </a:rPr>
                <a:t>stopwords</a:t>
              </a:r>
              <a:r>
                <a:rPr lang="en-US" sz="1400" dirty="0">
                  <a:latin typeface="Ubisoft Sans" panose="02000504030000020004" pitchFamily="2" charset="-78"/>
                  <a:cs typeface="Ubisoft Sans" panose="02000504030000020004" pitchFamily="2" charset="-78"/>
                </a:rPr>
                <a:t>.</a:t>
              </a:r>
            </a:p>
            <a:p>
              <a:pPr algn="just"/>
              <a:endParaRPr lang="en-US" sz="1400" dirty="0">
                <a:latin typeface="Ubisoft Sans" panose="02000504030000020004" pitchFamily="2" charset="-78"/>
                <a:cs typeface="Ubisoft Sans" panose="02000504030000020004" pitchFamily="2" charset="-78"/>
              </a:endParaRPr>
            </a:p>
            <a:p>
              <a:pPr algn="just"/>
              <a:r>
                <a:rPr lang="en-US" sz="1400" dirty="0">
                  <a:latin typeface="Ubisoft Sans" panose="02000504030000020004" pitchFamily="2" charset="-78"/>
                  <a:cs typeface="Ubisoft Sans" panose="02000504030000020004" pitchFamily="2" charset="-78"/>
                </a:rPr>
                <a:t>Representations issued by such systems don’t take word meaning into account, but are extremely easy to create, making them quite good for NLP tasks that aren’t dependent of semantic.</a:t>
              </a:r>
            </a:p>
          </p:txBody>
        </p:sp>
      </p:grpSp>
      <p:grpSp>
        <p:nvGrpSpPr>
          <p:cNvPr id="2" name="Group 1"/>
          <p:cNvGrpSpPr/>
          <p:nvPr/>
        </p:nvGrpSpPr>
        <p:grpSpPr>
          <a:xfrm>
            <a:off x="6328872" y="2583459"/>
            <a:ext cx="5037120" cy="3255480"/>
            <a:chOff x="6063465" y="2619209"/>
            <a:chExt cx="5037120" cy="3255480"/>
          </a:xfrm>
        </p:grpSpPr>
        <p:sp>
          <p:nvSpPr>
            <p:cNvPr id="12" name="Rectangle 11"/>
            <p:cNvSpPr/>
            <p:nvPr/>
          </p:nvSpPr>
          <p:spPr>
            <a:xfrm>
              <a:off x="6063465" y="2619209"/>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Neural network based</a:t>
              </a:r>
              <a:endParaRPr lang="fr-FR" sz="2400" b="1" dirty="0">
                <a:latin typeface="Ubisoft Sans" panose="02000504030000020004" pitchFamily="2" charset="-78"/>
                <a:cs typeface="Ubisoft Sans" panose="02000504030000020004" pitchFamily="2" charset="-78"/>
              </a:endParaRPr>
            </a:p>
          </p:txBody>
        </p:sp>
        <p:sp>
          <p:nvSpPr>
            <p:cNvPr id="15" name="TextBox 14"/>
            <p:cNvSpPr txBox="1"/>
            <p:nvPr/>
          </p:nvSpPr>
          <p:spPr>
            <a:xfrm>
              <a:off x="6863768" y="3412476"/>
              <a:ext cx="3436514" cy="2462213"/>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Build neural networks with various objective tasks to retrieve vector representations that will inherently contain the semantic of words, i.e. their actual meaning.</a:t>
              </a:r>
            </a:p>
            <a:p>
              <a:pPr algn="just"/>
              <a:endParaRPr lang="en-US" sz="1400" dirty="0">
                <a:latin typeface="Ubisoft Sans" panose="02000504030000020004" pitchFamily="2" charset="-78"/>
                <a:cs typeface="Ubisoft Sans" panose="02000504030000020004" pitchFamily="2" charset="-78"/>
              </a:endParaRPr>
            </a:p>
            <a:p>
              <a:pPr algn="just"/>
              <a:r>
                <a:rPr lang="en-US" sz="1400" dirty="0">
                  <a:latin typeface="Ubisoft Sans" panose="02000504030000020004" pitchFamily="2" charset="-78"/>
                  <a:cs typeface="Ubisoft Sans" panose="02000504030000020004" pitchFamily="2" charset="-78"/>
                </a:rPr>
                <a:t>Representations issued by such systems don’t identify the importance of specific words in a corpus, but have shown to be the most performant systems for a wide variety of complex NLP tasks.</a:t>
              </a:r>
            </a:p>
          </p:txBody>
        </p:sp>
      </p:grpSp>
      <p:sp>
        <p:nvSpPr>
          <p:cNvPr id="17" name="TextBox 16"/>
          <p:cNvSpPr txBox="1"/>
          <p:nvPr/>
        </p:nvSpPr>
        <p:spPr>
          <a:xfrm rot="1798097">
            <a:off x="9160370" y="2259149"/>
            <a:ext cx="2864030" cy="400110"/>
          </a:xfrm>
          <a:prstGeom prst="rect">
            <a:avLst/>
          </a:prstGeom>
          <a:noFill/>
        </p:spPr>
        <p:txBody>
          <a:bodyPr wrap="square" rtlCol="0">
            <a:spAutoFit/>
          </a:bodyPr>
          <a:lstStyle/>
          <a:p>
            <a:pPr algn="ctr"/>
            <a:r>
              <a:rPr lang="fr-FR" sz="2000" dirty="0">
                <a:latin typeface="Ubisoft Sans" pitchFamily="50" charset="0"/>
              </a:rPr>
              <a:t>Most performant</a:t>
            </a:r>
            <a:endParaRPr lang="fr-FR" sz="2000" dirty="0">
              <a:latin typeface="Ubisoft Sans" panose="02000504030000020004" pitchFamily="2" charset="-78"/>
              <a:cs typeface="Ubisoft Sans" panose="02000504030000020004" pitchFamily="2" charset="-78"/>
            </a:endParaRPr>
          </a:p>
        </p:txBody>
      </p:sp>
      <p:pic>
        <p:nvPicPr>
          <p:cNvPr id="1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2" name="Rectangle 21"/>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TEXT REPRESENTATION APPROACHES</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3" name="Group 2"/>
          <p:cNvGrpSpPr/>
          <p:nvPr/>
        </p:nvGrpSpPr>
        <p:grpSpPr>
          <a:xfrm>
            <a:off x="838200" y="2595168"/>
            <a:ext cx="5037120" cy="3307157"/>
            <a:chOff x="533400" y="2619209"/>
            <a:chExt cx="5037120" cy="3307157"/>
          </a:xfrm>
        </p:grpSpPr>
        <p:sp>
          <p:nvSpPr>
            <p:cNvPr id="11" name="Rectangle 10"/>
            <p:cNvSpPr/>
            <p:nvPr/>
          </p:nvSpPr>
          <p:spPr>
            <a:xfrm>
              <a:off x="533400" y="2619209"/>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Frequency based</a:t>
              </a:r>
              <a:endParaRPr lang="fr-FR" sz="2400" b="1" dirty="0">
                <a:latin typeface="Ubisoft Sans" panose="02000504030000020004" pitchFamily="2" charset="-78"/>
                <a:cs typeface="Ubisoft Sans" panose="02000504030000020004" pitchFamily="2" charset="-78"/>
              </a:endParaRPr>
            </a:p>
          </p:txBody>
        </p:sp>
        <p:sp>
          <p:nvSpPr>
            <p:cNvPr id="13" name="TextBox 12"/>
            <p:cNvSpPr txBox="1"/>
            <p:nvPr/>
          </p:nvSpPr>
          <p:spPr>
            <a:xfrm>
              <a:off x="1333703" y="3248710"/>
              <a:ext cx="3436514" cy="2677656"/>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Leverage the occurrences of words across your text corpus to produce vector representations that will expose documents’ most important words, i.e. representations that don’t give importance to </a:t>
              </a:r>
              <a:r>
                <a:rPr lang="en-US" sz="1400" dirty="0" err="1">
                  <a:latin typeface="Ubisoft Sans" panose="02000504030000020004" pitchFamily="2" charset="-78"/>
                  <a:cs typeface="Ubisoft Sans" panose="02000504030000020004" pitchFamily="2" charset="-78"/>
                </a:rPr>
                <a:t>stopwords</a:t>
              </a:r>
              <a:r>
                <a:rPr lang="en-US" sz="1400" dirty="0">
                  <a:latin typeface="Ubisoft Sans" panose="02000504030000020004" pitchFamily="2" charset="-78"/>
                  <a:cs typeface="Ubisoft Sans" panose="02000504030000020004" pitchFamily="2" charset="-78"/>
                </a:rPr>
                <a:t>.</a:t>
              </a:r>
            </a:p>
            <a:p>
              <a:pPr algn="just"/>
              <a:endParaRPr lang="en-US" sz="1400" dirty="0">
                <a:latin typeface="Ubisoft Sans" panose="02000504030000020004" pitchFamily="2" charset="-78"/>
                <a:cs typeface="Ubisoft Sans" panose="02000504030000020004" pitchFamily="2" charset="-78"/>
              </a:endParaRPr>
            </a:p>
            <a:p>
              <a:pPr algn="just"/>
              <a:r>
                <a:rPr lang="en-US" sz="1400" dirty="0">
                  <a:latin typeface="Ubisoft Sans" panose="02000504030000020004" pitchFamily="2" charset="-78"/>
                  <a:cs typeface="Ubisoft Sans" panose="02000504030000020004" pitchFamily="2" charset="-78"/>
                </a:rPr>
                <a:t>Representations issued by such systems don’t take word meaning into account, but are extremely easy to create, making them quite good for NLP tasks that aren’t dependent of semantic.</a:t>
              </a:r>
            </a:p>
          </p:txBody>
        </p:sp>
      </p:grpSp>
      <p:grpSp>
        <p:nvGrpSpPr>
          <p:cNvPr id="2" name="Group 1"/>
          <p:cNvGrpSpPr/>
          <p:nvPr/>
        </p:nvGrpSpPr>
        <p:grpSpPr>
          <a:xfrm>
            <a:off x="6328872" y="2583459"/>
            <a:ext cx="5037120" cy="3255480"/>
            <a:chOff x="6063465" y="2619209"/>
            <a:chExt cx="5037120" cy="3255480"/>
          </a:xfrm>
        </p:grpSpPr>
        <p:sp>
          <p:nvSpPr>
            <p:cNvPr id="12" name="Rectangle 11"/>
            <p:cNvSpPr/>
            <p:nvPr/>
          </p:nvSpPr>
          <p:spPr>
            <a:xfrm>
              <a:off x="6063465" y="2619209"/>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Neural network based</a:t>
              </a:r>
              <a:endParaRPr lang="fr-FR" sz="2400" b="1" dirty="0">
                <a:latin typeface="Ubisoft Sans" panose="02000504030000020004" pitchFamily="2" charset="-78"/>
                <a:cs typeface="Ubisoft Sans" panose="02000504030000020004" pitchFamily="2" charset="-78"/>
              </a:endParaRPr>
            </a:p>
          </p:txBody>
        </p:sp>
        <p:sp>
          <p:nvSpPr>
            <p:cNvPr id="15" name="TextBox 14"/>
            <p:cNvSpPr txBox="1"/>
            <p:nvPr/>
          </p:nvSpPr>
          <p:spPr>
            <a:xfrm>
              <a:off x="6863768" y="3412476"/>
              <a:ext cx="3436514" cy="2462213"/>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Build neural networks with various objective tasks to retrieve vector representations that will inherently contain the semantic of words, i.e. their actual meaning.</a:t>
              </a:r>
            </a:p>
            <a:p>
              <a:pPr algn="just"/>
              <a:endParaRPr lang="en-US" sz="1400" dirty="0">
                <a:latin typeface="Ubisoft Sans" panose="02000504030000020004" pitchFamily="2" charset="-78"/>
                <a:cs typeface="Ubisoft Sans" panose="02000504030000020004" pitchFamily="2" charset="-78"/>
              </a:endParaRPr>
            </a:p>
            <a:p>
              <a:pPr algn="just"/>
              <a:r>
                <a:rPr lang="en-US" sz="1400" dirty="0">
                  <a:latin typeface="Ubisoft Sans" panose="02000504030000020004" pitchFamily="2" charset="-78"/>
                  <a:cs typeface="Ubisoft Sans" panose="02000504030000020004" pitchFamily="2" charset="-78"/>
                </a:rPr>
                <a:t>Representations issued by such systems don’t identify the importance of specific words in a corpus, but have shown to be the most performant systems for a wide variety of complex NLP tasks.</a:t>
              </a:r>
            </a:p>
          </p:txBody>
        </p:sp>
      </p:grpSp>
      <p:sp>
        <p:nvSpPr>
          <p:cNvPr id="17" name="TextBox 16"/>
          <p:cNvSpPr txBox="1"/>
          <p:nvPr/>
        </p:nvSpPr>
        <p:spPr>
          <a:xfrm rot="1798097">
            <a:off x="9160370" y="2259149"/>
            <a:ext cx="2864030" cy="400110"/>
          </a:xfrm>
          <a:prstGeom prst="rect">
            <a:avLst/>
          </a:prstGeom>
          <a:noFill/>
        </p:spPr>
        <p:txBody>
          <a:bodyPr wrap="square" rtlCol="0">
            <a:spAutoFit/>
          </a:bodyPr>
          <a:lstStyle/>
          <a:p>
            <a:pPr algn="ctr"/>
            <a:r>
              <a:rPr lang="fr-FR" sz="2000" dirty="0">
                <a:latin typeface="Ubisoft Sans" pitchFamily="50" charset="0"/>
              </a:rPr>
              <a:t>Most </a:t>
            </a:r>
            <a:r>
              <a:rPr lang="fr-FR" sz="2000" dirty="0" err="1">
                <a:latin typeface="Ubisoft Sans" pitchFamily="50" charset="0"/>
              </a:rPr>
              <a:t>expensive</a:t>
            </a:r>
            <a:endParaRPr lang="fr-FR" sz="2000" dirty="0">
              <a:latin typeface="Ubisoft Sans" panose="02000504030000020004" pitchFamily="2" charset="-78"/>
              <a:cs typeface="Ubisoft Sans" panose="02000504030000020004" pitchFamily="2" charset="-78"/>
            </a:endParaRPr>
          </a:p>
        </p:txBody>
      </p:sp>
      <p:pic>
        <p:nvPicPr>
          <p:cNvPr id="1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47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t="44790" b="44419"/>
          <a:stretch/>
        </p:blipFill>
        <p:spPr>
          <a:xfrm>
            <a:off x="1" y="1"/>
            <a:ext cx="12192000" cy="1335024"/>
          </a:xfrm>
          <a:prstGeom prst="rect">
            <a:avLst/>
          </a:prstGeom>
        </p:spPr>
      </p:pic>
      <p:sp>
        <p:nvSpPr>
          <p:cNvPr id="7" name="Rectangle 6"/>
          <p:cNvSpPr/>
          <p:nvPr/>
        </p:nvSpPr>
        <p:spPr>
          <a:xfrm>
            <a:off x="-7920" y="-1"/>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Course objectives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41" name="Rectangle 40"/>
          <p:cNvSpPr/>
          <p:nvPr/>
        </p:nvSpPr>
        <p:spPr>
          <a:xfrm>
            <a:off x="952500" y="3169645"/>
            <a:ext cx="3073400" cy="1938992"/>
          </a:xfrm>
          <a:prstGeom prst="rect">
            <a:avLst/>
          </a:prstGeom>
        </p:spPr>
        <p:txBody>
          <a:bodyPr wrap="square">
            <a:spAutoFit/>
          </a:bodyPr>
          <a:lstStyle/>
          <a:p>
            <a:pPr algn="ctr"/>
            <a:r>
              <a:rPr lang="en-US" sz="2400" dirty="0">
                <a:latin typeface="Ubisoft Sans" panose="02000504030000020004" pitchFamily="2" charset="-78"/>
                <a:cs typeface="Ubisoft Sans" panose="02000504030000020004" pitchFamily="2" charset="-78"/>
              </a:rPr>
              <a:t>Highlight specificities and caveats of working with an unusual type of data: ordered symbols.</a:t>
            </a:r>
            <a:endParaRPr lang="fr-FR" sz="2400" dirty="0">
              <a:latin typeface="Ubisoft Sans" panose="02000504030000020004" pitchFamily="2" charset="-78"/>
              <a:cs typeface="Ubisoft Sans" panose="02000504030000020004" pitchFamily="2" charset="-78"/>
            </a:endParaRPr>
          </a:p>
        </p:txBody>
      </p:sp>
      <p:sp>
        <p:nvSpPr>
          <p:cNvPr id="43" name="Rectangle 42"/>
          <p:cNvSpPr/>
          <p:nvPr/>
        </p:nvSpPr>
        <p:spPr>
          <a:xfrm>
            <a:off x="5139540" y="1807795"/>
            <a:ext cx="190500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Goals</a:t>
            </a:r>
            <a:endParaRPr lang="fr-FR" sz="3600" b="1" dirty="0">
              <a:latin typeface="Ubisoft Sans" panose="02000504030000020004" pitchFamily="2" charset="-78"/>
              <a:cs typeface="Ubisoft Sans" panose="02000504030000020004" pitchFamily="2" charset="-78"/>
            </a:endParaRPr>
          </a:p>
        </p:txBody>
      </p:sp>
      <p:sp>
        <p:nvSpPr>
          <p:cNvPr id="44" name="Rectangle 43"/>
          <p:cNvSpPr/>
          <p:nvPr/>
        </p:nvSpPr>
        <p:spPr>
          <a:xfrm>
            <a:off x="4555848" y="3169645"/>
            <a:ext cx="3072384" cy="1569660"/>
          </a:xfrm>
          <a:prstGeom prst="rect">
            <a:avLst/>
          </a:prstGeom>
        </p:spPr>
        <p:txBody>
          <a:bodyPr wrap="square">
            <a:spAutoFit/>
          </a:bodyPr>
          <a:lstStyle/>
          <a:p>
            <a:pPr algn="ctr"/>
            <a:r>
              <a:rPr lang="en-US" sz="2400" dirty="0">
                <a:latin typeface="Ubisoft Sans" panose="02000504030000020004" pitchFamily="2" charset="-78"/>
                <a:cs typeface="Ubisoft Sans" panose="02000504030000020004" pitchFamily="2" charset="-78"/>
              </a:rPr>
              <a:t>Digest NLP’s history while introducing its main algorithms and paradigms.</a:t>
            </a:r>
            <a:endParaRPr lang="fr-FR" sz="2400" dirty="0">
              <a:latin typeface="Ubisoft Sans" panose="02000504030000020004" pitchFamily="2" charset="-78"/>
              <a:cs typeface="Ubisoft Sans" panose="02000504030000020004" pitchFamily="2" charset="-78"/>
            </a:endParaRPr>
          </a:p>
        </p:txBody>
      </p:sp>
      <p:sp>
        <p:nvSpPr>
          <p:cNvPr id="45" name="Rectangle 44"/>
          <p:cNvSpPr/>
          <p:nvPr/>
        </p:nvSpPr>
        <p:spPr>
          <a:xfrm>
            <a:off x="8471992" y="3169645"/>
            <a:ext cx="3072384" cy="1200329"/>
          </a:xfrm>
          <a:prstGeom prst="rect">
            <a:avLst/>
          </a:prstGeom>
        </p:spPr>
        <p:txBody>
          <a:bodyPr wrap="square">
            <a:spAutoFit/>
          </a:bodyPr>
          <a:lstStyle/>
          <a:p>
            <a:pPr algn="ctr"/>
            <a:r>
              <a:rPr lang="en-US" sz="2400" dirty="0">
                <a:latin typeface="Ubisoft Sans" panose="02000504030000020004" pitchFamily="2" charset="-78"/>
                <a:cs typeface="Ubisoft Sans" panose="02000504030000020004" pitchFamily="2" charset="-78"/>
              </a:rPr>
              <a:t>Efficiently visualize and leverage outputs of those algorithms.</a:t>
            </a:r>
            <a:endParaRPr lang="fr-FR" sz="2400" dirty="0">
              <a:latin typeface="Ubisoft Sans" panose="02000504030000020004" pitchFamily="2" charset="-78"/>
              <a:cs typeface="Ubisoft Sans" panose="02000504030000020004" pitchFamily="2" charset="-78"/>
            </a:endParaRPr>
          </a:p>
        </p:txBody>
      </p:sp>
      <p:pic>
        <p:nvPicPr>
          <p:cNvPr id="12"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791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ur.com/A119A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nvGrpSpPr>
          <p:cNvPr id="23" name="Group 22"/>
          <p:cNvGrpSpPr/>
          <p:nvPr/>
        </p:nvGrpSpPr>
        <p:grpSpPr>
          <a:xfrm>
            <a:off x="610168" y="1629784"/>
            <a:ext cx="3812840" cy="1399345"/>
            <a:chOff x="0" y="1629784"/>
            <a:chExt cx="5053795" cy="1399345"/>
          </a:xfrm>
        </p:grpSpPr>
        <p:sp>
          <p:nvSpPr>
            <p:cNvPr id="24" name="Rectangle 23"/>
            <p:cNvSpPr/>
            <p:nvPr/>
          </p:nvSpPr>
          <p:spPr>
            <a:xfrm>
              <a:off x="0" y="1828800"/>
              <a:ext cx="5037121" cy="1200329"/>
            </a:xfrm>
            <a:prstGeom prst="rect">
              <a:avLst/>
            </a:prstGeom>
          </p:spPr>
          <p:txBody>
            <a:bodyPr wrap="square">
              <a:spAutoFit/>
            </a:bodyPr>
            <a:lstStyle/>
            <a:p>
              <a:pPr algn="ctr"/>
              <a:r>
                <a:rPr lang="en-US" sz="3600" b="1" dirty="0">
                  <a:solidFill>
                    <a:schemeClr val="bg1"/>
                  </a:solidFill>
                  <a:latin typeface="Ubisoft Sans" panose="02000504030000020004" pitchFamily="2" charset="-78"/>
                  <a:cs typeface="Ubisoft Sans" panose="02000504030000020004" pitchFamily="2" charset="-78"/>
                </a:rPr>
                <a:t>Dummy encoding</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5" name="Rectangle 24"/>
            <p:cNvSpPr/>
            <p:nvPr/>
          </p:nvSpPr>
          <p:spPr>
            <a:xfrm>
              <a:off x="16675" y="1629784"/>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1960+</a:t>
              </a:r>
              <a:endParaRPr lang="fr-FR" i="1" dirty="0">
                <a:solidFill>
                  <a:schemeClr val="bg1"/>
                </a:solidFill>
                <a:latin typeface="Ubisoft Sans" panose="02000504030000020004" pitchFamily="2" charset="-78"/>
                <a:cs typeface="Ubisoft Sans" panose="02000504030000020004" pitchFamily="2" charset="-78"/>
              </a:endParaRPr>
            </a:p>
          </p:txBody>
        </p:sp>
      </p:grpSp>
      <p:sp>
        <p:nvSpPr>
          <p:cNvPr id="29" name="TextBox 2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5"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6791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DUMMY ENCODING</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30" name="Picture 6" descr="http://localhost:8000/resources/dummy-encod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744712"/>
            <a:ext cx="4256762" cy="238100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54131" y="1490659"/>
            <a:ext cx="9875818"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Representing words with sparse vectors</a:t>
            </a:r>
            <a:endParaRPr lang="fr-FR" sz="3600" b="1" dirty="0">
              <a:latin typeface="Ubisoft Sans" panose="02000504030000020004" pitchFamily="2" charset="-78"/>
              <a:cs typeface="Ubisoft Sans" panose="02000504030000020004" pitchFamily="2" charset="-78"/>
            </a:endParaRPr>
          </a:p>
        </p:txBody>
      </p:sp>
      <p:grpSp>
        <p:nvGrpSpPr>
          <p:cNvPr id="2" name="Group 1"/>
          <p:cNvGrpSpPr/>
          <p:nvPr/>
        </p:nvGrpSpPr>
        <p:grpSpPr>
          <a:xfrm>
            <a:off x="1723686" y="2641300"/>
            <a:ext cx="3436514" cy="3047877"/>
            <a:chOff x="1162051" y="2481659"/>
            <a:chExt cx="3436514" cy="3047877"/>
          </a:xfrm>
        </p:grpSpPr>
        <p:sp>
          <p:nvSpPr>
            <p:cNvPr id="10" name="TextBox 9"/>
            <p:cNvSpPr txBox="1"/>
            <p:nvPr/>
          </p:nvSpPr>
          <p:spPr>
            <a:xfrm>
              <a:off x="1162051" y="2481659"/>
              <a:ext cx="3436514" cy="1169551"/>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Encoding</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individual</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word</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our</a:t>
              </a:r>
              <a:r>
                <a:rPr lang="fr-FR" sz="1400" dirty="0">
                  <a:latin typeface="Ubisoft Sans" panose="02000504030000020004" pitchFamily="2" charset="-78"/>
                  <a:cs typeface="Ubisoft Sans" panose="02000504030000020004" pitchFamily="2" charset="-78"/>
                </a:rPr>
                <a:t> corpus </a:t>
              </a:r>
              <a:r>
                <a:rPr lang="fr-FR" sz="1400" dirty="0" err="1">
                  <a:latin typeface="Ubisoft Sans" panose="02000504030000020004" pitchFamily="2" charset="-78"/>
                  <a:cs typeface="Ubisoft Sans" panose="02000504030000020004" pitchFamily="2" charset="-78"/>
                </a:rPr>
                <a:t>into</a:t>
              </a:r>
              <a:r>
                <a:rPr lang="fr-FR" sz="1400" dirty="0">
                  <a:latin typeface="Ubisoft Sans" panose="02000504030000020004" pitchFamily="2" charset="-78"/>
                  <a:cs typeface="Ubisoft Sans" panose="02000504030000020004" pitchFamily="2" charset="-78"/>
                </a:rPr>
                <a:t> a </a:t>
              </a:r>
              <a:r>
                <a:rPr lang="fr-FR" sz="1400" dirty="0" err="1">
                  <a:latin typeface="Ubisoft Sans" panose="02000504030000020004" pitchFamily="2" charset="-78"/>
                  <a:cs typeface="Ubisoft Sans" panose="02000504030000020004" pitchFamily="2" charset="-78"/>
                </a:rPr>
                <a:t>vector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filled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with</a:t>
              </a:r>
              <a:r>
                <a:rPr lang="fr-FR" sz="1400" dirty="0">
                  <a:latin typeface="Ubisoft Sans" panose="02000504030000020004" pitchFamily="2" charset="-78"/>
                  <a:cs typeface="Ubisoft Sans" panose="02000504030000020004" pitchFamily="2" charset="-78"/>
                </a:rPr>
                <a:t> 0 </a:t>
              </a:r>
              <a:r>
                <a:rPr lang="fr-FR" sz="1400" dirty="0" err="1">
                  <a:latin typeface="Ubisoft Sans" panose="02000504030000020004" pitchFamily="2" charset="-78"/>
                  <a:cs typeface="Ubisoft Sans" panose="02000504030000020004" pitchFamily="2" charset="-78"/>
                </a:rPr>
                <a:t>expect</a:t>
              </a:r>
              <a:r>
                <a:rPr lang="fr-FR" sz="1400" dirty="0">
                  <a:latin typeface="Ubisoft Sans" panose="02000504030000020004" pitchFamily="2" charset="-78"/>
                  <a:cs typeface="Ubisoft Sans" panose="02000504030000020004" pitchFamily="2" charset="-78"/>
                </a:rPr>
                <a:t> at a </a:t>
              </a:r>
              <a:r>
                <a:rPr lang="fr-FR" sz="1400" dirty="0" err="1">
                  <a:latin typeface="Ubisoft Sans" panose="02000504030000020004" pitchFamily="2" charset="-78"/>
                  <a:cs typeface="Ubisoft Sans" panose="02000504030000020004" pitchFamily="2" charset="-78"/>
                </a:rPr>
                <a:t>specific</a:t>
              </a:r>
              <a:r>
                <a:rPr lang="fr-FR" sz="1400" dirty="0">
                  <a:latin typeface="Ubisoft Sans" panose="02000504030000020004" pitchFamily="2" charset="-78"/>
                  <a:cs typeface="Ubisoft Sans" panose="02000504030000020004" pitchFamily="2" charset="-78"/>
                </a:rPr>
                <a:t> position </a:t>
              </a:r>
              <a:r>
                <a:rPr lang="fr-FR" sz="1400" dirty="0" err="1">
                  <a:latin typeface="Ubisoft Sans" panose="02000504030000020004" pitchFamily="2" charset="-78"/>
                  <a:cs typeface="Ubisoft Sans" panose="02000504030000020004" pitchFamily="2" charset="-78"/>
                </a:rPr>
                <a:t>where</a:t>
              </a:r>
              <a:r>
                <a:rPr lang="fr-FR" sz="1400" dirty="0">
                  <a:latin typeface="Ubisoft Sans" panose="02000504030000020004" pitchFamily="2" charset="-78"/>
                  <a:cs typeface="Ubisoft Sans" panose="02000504030000020004" pitchFamily="2" charset="-78"/>
                </a:rPr>
                <a:t> the value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1 (</a:t>
              </a:r>
              <a:r>
                <a:rPr lang="fr-FR" sz="1400" dirty="0" err="1">
                  <a:latin typeface="Ubisoft Sans" panose="02000504030000020004" pitchFamily="2" charset="-78"/>
                  <a:cs typeface="Ubisoft Sans" panose="02000504030000020004" pitchFamily="2" charset="-78"/>
                </a:rPr>
                <a:t>equivalent</a:t>
              </a:r>
              <a:r>
                <a:rPr lang="fr-FR" sz="1400" dirty="0">
                  <a:latin typeface="Ubisoft Sans" panose="02000504030000020004" pitchFamily="2" charset="-78"/>
                  <a:cs typeface="Ubisoft Sans" panose="02000504030000020004" pitchFamily="2" charset="-78"/>
                </a:rPr>
                <a:t> to the </a:t>
              </a:r>
              <a:r>
                <a:rPr lang="fr-FR" sz="1400" dirty="0" err="1">
                  <a:latin typeface="Ubisoft Sans" panose="02000504030000020004" pitchFamily="2" charset="-78"/>
                  <a:cs typeface="Ubisoft Sans" panose="02000504030000020004" pitchFamily="2" charset="-78"/>
                </a:rPr>
                <a:t>encoding</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categorical</a:t>
              </a:r>
              <a:r>
                <a:rPr lang="fr-FR" sz="1400" dirty="0">
                  <a:latin typeface="Ubisoft Sans" panose="02000504030000020004" pitchFamily="2" charset="-78"/>
                  <a:cs typeface="Ubisoft Sans" panose="02000504030000020004" pitchFamily="2" charset="-78"/>
                </a:rPr>
                <a:t> variables).</a:t>
              </a:r>
            </a:p>
          </p:txBody>
        </p:sp>
        <p:sp>
          <p:nvSpPr>
            <p:cNvPr id="11" name="TextBox 10"/>
            <p:cNvSpPr txBox="1"/>
            <p:nvPr/>
          </p:nvSpPr>
          <p:spPr>
            <a:xfrm>
              <a:off x="1162051" y="3959431"/>
              <a:ext cx="3436514" cy="95410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Once </a:t>
              </a:r>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word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encoded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represent</a:t>
              </a:r>
              <a:r>
                <a:rPr lang="fr-FR" sz="1400" dirty="0">
                  <a:latin typeface="Ubisoft Sans" panose="02000504030000020004" pitchFamily="2" charset="-78"/>
                  <a:cs typeface="Ubisoft Sans" panose="02000504030000020004" pitchFamily="2" charset="-78"/>
                </a:rPr>
                <a:t> a document D by the </a:t>
              </a:r>
              <a:r>
                <a:rPr lang="fr-FR" sz="1400" dirty="0" err="1">
                  <a:latin typeface="Ubisoft Sans" panose="02000504030000020004" pitchFamily="2" charset="-78"/>
                  <a:cs typeface="Ubisoft Sans" panose="02000504030000020004" pitchFamily="2" charset="-78"/>
                </a:rPr>
                <a:t>concatenation</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its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word’s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vectors</a:t>
              </a:r>
              <a:r>
                <a:rPr lang="fr-FR" sz="1400" dirty="0">
                  <a:latin typeface="Ubisoft Sans" panose="02000504030000020004" pitchFamily="2" charset="-78"/>
                  <a:cs typeface="Ubisoft Sans" panose="02000504030000020004" pitchFamily="2" charset="-78"/>
                </a:rPr>
                <a:t>, i.e. by a </a:t>
              </a:r>
              <a:r>
                <a:rPr lang="fr-FR" sz="1400" dirty="0" err="1">
                  <a:latin typeface="Ubisoft Sans" panose="02000504030000020004" pitchFamily="2" charset="-78"/>
                  <a:cs typeface="Ubisoft Sans" panose="02000504030000020004" pitchFamily="2" charset="-78"/>
                </a:rPr>
                <a:t>two</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dimensional</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vector</a:t>
              </a:r>
              <a:r>
                <a:rPr lang="fr-FR" sz="1400" dirty="0">
                  <a:latin typeface="Ubisoft Sans" panose="02000504030000020004" pitchFamily="2" charset="-78"/>
                  <a:cs typeface="Ubisoft Sans" panose="02000504030000020004" pitchFamily="2" charset="-78"/>
                </a:rPr>
                <a:t>.</a:t>
              </a:r>
            </a:p>
          </p:txBody>
        </p:sp>
        <p:sp>
          <p:nvSpPr>
            <p:cNvPr id="12" name="TextBox 11"/>
            <p:cNvSpPr txBox="1"/>
            <p:nvPr/>
          </p:nvSpPr>
          <p:spPr>
            <a:xfrm>
              <a:off x="1162051" y="5221759"/>
              <a:ext cx="3436514" cy="307777"/>
            </a:xfrm>
            <a:prstGeom prst="rect">
              <a:avLst/>
            </a:prstGeom>
            <a:noFill/>
          </p:spPr>
          <p:txBody>
            <a:bodyPr wrap="square" rtlCol="0">
              <a:spAutoFit/>
            </a:bodyPr>
            <a:lstStyle/>
            <a:p>
              <a:pPr algn="just"/>
              <a:r>
                <a:rPr lang="fr-FR" sz="1400" i="1" dirty="0" err="1">
                  <a:latin typeface="Ubisoft Sans" panose="02000504030000020004" pitchFamily="2" charset="-78"/>
                  <a:cs typeface="Ubisoft Sans" panose="02000504030000020004" pitchFamily="2" charset="-78"/>
                </a:rPr>
                <a:t>Also</a:t>
              </a:r>
              <a:r>
                <a:rPr lang="fr-FR" sz="1400" i="1" dirty="0">
                  <a:latin typeface="Ubisoft Sans" panose="02000504030000020004" pitchFamily="2" charset="-78"/>
                  <a:cs typeface="Ubisoft Sans" panose="02000504030000020004" pitchFamily="2" charset="-78"/>
                </a:rPr>
                <a:t> </a:t>
              </a:r>
              <a:r>
                <a:rPr lang="fr-FR" sz="1400" i="1" dirty="0" err="1">
                  <a:latin typeface="Ubisoft Sans" panose="02000504030000020004" pitchFamily="2" charset="-78"/>
                  <a:cs typeface="Ubisoft Sans" panose="02000504030000020004" pitchFamily="2" charset="-78"/>
                </a:rPr>
                <a:t>called</a:t>
              </a:r>
              <a:r>
                <a:rPr lang="fr-FR" sz="1400" i="1" dirty="0">
                  <a:latin typeface="Ubisoft Sans" panose="02000504030000020004" pitchFamily="2" charset="-78"/>
                  <a:cs typeface="Ubisoft Sans" panose="02000504030000020004" pitchFamily="2" charset="-78"/>
                </a:rPr>
                <a:t> one-hot </a:t>
              </a:r>
              <a:r>
                <a:rPr lang="fr-FR" sz="1400" i="1" dirty="0" err="1">
                  <a:latin typeface="Ubisoft Sans" panose="02000504030000020004" pitchFamily="2" charset="-78"/>
                  <a:cs typeface="Ubisoft Sans" panose="02000504030000020004" pitchFamily="2" charset="-78"/>
                </a:rPr>
                <a:t>encoding</a:t>
              </a:r>
              <a:endParaRPr lang="fr-FR" sz="1400" i="1" dirty="0">
                <a:latin typeface="Ubisoft Sans" panose="02000504030000020004" pitchFamily="2" charset="-78"/>
                <a:cs typeface="Ubisoft Sans" panose="02000504030000020004" pitchFamily="2" charset="-78"/>
              </a:endParaRPr>
            </a:p>
          </p:txBody>
        </p:sp>
      </p:grpSp>
      <p:sp>
        <p:nvSpPr>
          <p:cNvPr id="14" name="TextBox 13"/>
          <p:cNvSpPr txBox="1"/>
          <p:nvPr/>
        </p:nvSpPr>
        <p:spPr>
          <a:xfrm>
            <a:off x="6700381" y="5073179"/>
            <a:ext cx="3352800" cy="307777"/>
          </a:xfrm>
          <a:prstGeom prst="rect">
            <a:avLst/>
          </a:prstGeom>
          <a:noFill/>
        </p:spPr>
        <p:txBody>
          <a:bodyPr wrap="square" rtlCol="0">
            <a:spAutoFit/>
          </a:bodyPr>
          <a:lstStyle/>
          <a:p>
            <a:pPr algn="ctr"/>
            <a:r>
              <a:rPr lang="fr-FR" sz="1400" i="1" dirty="0" err="1">
                <a:latin typeface="Ubisoft Sans" panose="02000504030000020004" pitchFamily="2" charset="-78"/>
                <a:cs typeface="Ubisoft Sans" panose="02000504030000020004" pitchFamily="2" charset="-78"/>
              </a:rPr>
              <a:t>Dummy</a:t>
            </a:r>
            <a:r>
              <a:rPr lang="fr-FR" sz="1400" i="1" dirty="0">
                <a:latin typeface="Ubisoft Sans" panose="02000504030000020004" pitchFamily="2" charset="-78"/>
                <a:cs typeface="Ubisoft Sans" panose="02000504030000020004" pitchFamily="2" charset="-78"/>
              </a:rPr>
              <a:t> </a:t>
            </a:r>
            <a:r>
              <a:rPr lang="fr-FR" sz="1400" i="1" dirty="0" err="1">
                <a:latin typeface="Ubisoft Sans" panose="02000504030000020004" pitchFamily="2" charset="-78"/>
                <a:cs typeface="Ubisoft Sans" panose="02000504030000020004" pitchFamily="2" charset="-78"/>
              </a:rPr>
              <a:t>encoding</a:t>
            </a:r>
            <a:r>
              <a:rPr lang="fr-FR" sz="1400" i="1" dirty="0">
                <a:latin typeface="Ubisoft Sans" panose="02000504030000020004" pitchFamily="2" charset="-78"/>
                <a:cs typeface="Ubisoft Sans" panose="02000504030000020004" pitchFamily="2" charset="-78"/>
              </a:rPr>
              <a:t> of </a:t>
            </a:r>
            <a:r>
              <a:rPr lang="fr-FR" sz="1400" i="1" dirty="0" err="1">
                <a:latin typeface="Ubisoft Sans" panose="02000504030000020004" pitchFamily="2" charset="-78"/>
                <a:cs typeface="Ubisoft Sans" panose="02000504030000020004" pitchFamily="2" charset="-78"/>
              </a:rPr>
              <a:t>words</a:t>
            </a:r>
            <a:endParaRPr lang="fr-FR" sz="1400" i="1" dirty="0">
              <a:latin typeface="Ubisoft Sans" panose="02000504030000020004" pitchFamily="2" charset="-78"/>
              <a:cs typeface="Ubisoft Sans" panose="02000504030000020004" pitchFamily="2" charset="-78"/>
            </a:endParaRPr>
          </a:p>
        </p:txBody>
      </p:sp>
      <p:pic>
        <p:nvPicPr>
          <p:cNvPr id="15"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7"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391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920" y="-17947"/>
            <a:ext cx="12209545" cy="1335469"/>
            <a:chOff x="-7920" y="-17947"/>
            <a:chExt cx="12209545" cy="1335469"/>
          </a:xfrm>
        </p:grpSpPr>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5" name="Rectangle 2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DUMMY ENCODING</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10" name="Group 9"/>
          <p:cNvGrpSpPr/>
          <p:nvPr/>
        </p:nvGrpSpPr>
        <p:grpSpPr>
          <a:xfrm>
            <a:off x="635947" y="3695972"/>
            <a:ext cx="5059450" cy="750332"/>
            <a:chOff x="581637" y="2513179"/>
            <a:chExt cx="5059450" cy="750332"/>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37" y="2513179"/>
              <a:ext cx="190500" cy="190500"/>
            </a:xfrm>
            <a:prstGeom prst="rect">
              <a:avLst/>
            </a:prstGeom>
          </p:spPr>
        </p:pic>
        <p:sp>
          <p:nvSpPr>
            <p:cNvPr id="12" name="Rectangle 11"/>
            <p:cNvSpPr/>
            <p:nvPr/>
          </p:nvSpPr>
          <p:spPr>
            <a:xfrm>
              <a:off x="731699" y="2703679"/>
              <a:ext cx="4814138" cy="369332"/>
            </a:xfrm>
            <a:prstGeom prst="rect">
              <a:avLst/>
            </a:prstGeom>
          </p:spPr>
          <p:txBody>
            <a:bodyPr wrap="none">
              <a:spAutoFit/>
            </a:bodyPr>
            <a:lstStyle/>
            <a:p>
              <a:r>
                <a:rPr lang="en-US" i="1" dirty="0">
                  <a:solidFill>
                    <a:srgbClr val="202122"/>
                  </a:solidFill>
                  <a:latin typeface="Arial" panose="020B0604020202020204" pitchFamily="34" charset="0"/>
                </a:rPr>
                <a:t>The quick brown fox jumps over the lazy dog.</a:t>
              </a:r>
              <a:endParaRPr lang="fr-FR"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5450587" y="3073011"/>
              <a:ext cx="190500" cy="190500"/>
            </a:xfrm>
            <a:prstGeom prst="rect">
              <a:avLst/>
            </a:prstGeom>
          </p:spPr>
        </p:pic>
      </p:grpSp>
      <p:grpSp>
        <p:nvGrpSpPr>
          <p:cNvPr id="14" name="Group 13"/>
          <p:cNvGrpSpPr/>
          <p:nvPr/>
        </p:nvGrpSpPr>
        <p:grpSpPr>
          <a:xfrm>
            <a:off x="7927533" y="3343078"/>
            <a:ext cx="2783459" cy="1494785"/>
            <a:chOff x="7671109" y="3362713"/>
            <a:chExt cx="2783459" cy="1494785"/>
          </a:xfrm>
        </p:grpSpPr>
        <mc:AlternateContent xmlns:mc="http://schemas.openxmlformats.org/markup-compatibility/2006" xmlns:a14="http://schemas.microsoft.com/office/drawing/2010/main">
          <mc:Choice Requires="a14">
            <p:sp>
              <p:nvSpPr>
                <p:cNvPr id="3" name="TextBox 2"/>
                <p:cNvSpPr txBox="1"/>
                <p:nvPr/>
              </p:nvSpPr>
              <p:spPr>
                <a:xfrm>
                  <a:off x="8229600" y="3383175"/>
                  <a:ext cx="2224968" cy="1415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000" i="1" smtClean="0">
                                <a:latin typeface="Cambria Math" panose="02040503050406030204" pitchFamily="18" charset="0"/>
                              </a:rPr>
                            </m:ctrlPr>
                          </m:dPr>
                          <m:e>
                            <m:m>
                              <m:mPr>
                                <m:mcs>
                                  <m:mc>
                                    <m:mcPr>
                                      <m:count m:val="5"/>
                                      <m:mcJc m:val="center"/>
                                    </m:mcPr>
                                  </m:mc>
                                </m:mcs>
                                <m:ctrlPr>
                                  <a:rPr lang="fr-FR" sz="2000" i="1" smtClean="0">
                                    <a:latin typeface="Cambria Math" panose="02040503050406030204" pitchFamily="18" charset="0"/>
                                  </a:rPr>
                                </m:ctrlPr>
                              </m:mPr>
                              <m:mr>
                                <m:e>
                                  <m:r>
                                    <m:rPr>
                                      <m:brk m:alnAt="7"/>
                                    </m:rPr>
                                    <a:rPr lang="fr-FR" sz="2000" b="0" i="1" smtClean="0">
                                      <a:latin typeface="Cambria Math" panose="02040503050406030204" pitchFamily="18" charset="0"/>
                                    </a:rPr>
                                    <m:t>0</m:t>
                                  </m:r>
                                </m:e>
                                <m:e>
                                  <m:r>
                                    <a:rPr lang="fr-FR" sz="2000" b="0" i="1" smtClean="0">
                                      <a:latin typeface="Cambria Math" panose="02040503050406030204" pitchFamily="18" charset="0"/>
                                    </a:rPr>
                                    <m:t>0</m:t>
                                  </m:r>
                                </m:e>
                                <m:e>
                                  <m:r>
                                    <a:rPr lang="fr-FR" sz="2000" b="0" i="1" smtClean="0">
                                      <a:latin typeface="Cambria Math" panose="02040503050406030204" pitchFamily="18" charset="0"/>
                                    </a:rPr>
                                    <m:t>…</m:t>
                                  </m:r>
                                </m:e>
                                <m:e>
                                  <m:r>
                                    <a:rPr lang="fr-FR" sz="2000" b="0" i="1" smtClean="0">
                                      <a:latin typeface="Cambria Math" panose="02040503050406030204" pitchFamily="18" charset="0"/>
                                    </a:rPr>
                                    <m:t>1</m:t>
                                  </m:r>
                                </m:e>
                                <m:e>
                                  <m:r>
                                    <a:rPr lang="fr-FR" sz="2000" b="0" i="1" smtClean="0">
                                      <a:latin typeface="Cambria Math" panose="02040503050406030204" pitchFamily="18" charset="0"/>
                                    </a:rPr>
                                    <m:t>0</m:t>
                                  </m:r>
                                </m:e>
                              </m:mr>
                              <m:mr>
                                <m:e>
                                  <m:r>
                                    <a:rPr lang="fr-FR" sz="2000" b="0" i="1" smtClean="0">
                                      <a:latin typeface="Cambria Math" panose="02040503050406030204" pitchFamily="18" charset="0"/>
                                    </a:rPr>
                                    <m:t>0</m:t>
                                  </m:r>
                                </m:e>
                                <m:e>
                                  <m:r>
                                    <a:rPr lang="fr-FR" sz="2000" b="0" i="1" smtClean="0">
                                      <a:latin typeface="Cambria Math" panose="02040503050406030204" pitchFamily="18" charset="0"/>
                                    </a:rPr>
                                    <m:t>1</m:t>
                                  </m:r>
                                </m:e>
                                <m:e>
                                  <m:r>
                                    <a:rPr lang="fr-FR" sz="2000" b="0" i="1" smtClean="0">
                                      <a:latin typeface="Cambria Math" panose="02040503050406030204" pitchFamily="18" charset="0"/>
                                    </a:rPr>
                                    <m:t>…</m:t>
                                  </m:r>
                                </m:e>
                                <m:e>
                                  <m:r>
                                    <a:rPr lang="fr-FR" sz="2000" b="0" i="1" smtClean="0">
                                      <a:latin typeface="Cambria Math" panose="02040503050406030204" pitchFamily="18" charset="0"/>
                                    </a:rPr>
                                    <m:t>0</m:t>
                                  </m:r>
                                </m:e>
                                <m:e>
                                  <m:r>
                                    <a:rPr lang="fr-FR" sz="2000" b="0" i="1" smtClean="0">
                                      <a:latin typeface="Cambria Math" panose="02040503050406030204" pitchFamily="18" charset="0"/>
                                    </a:rPr>
                                    <m:t>0</m:t>
                                  </m:r>
                                </m:e>
                              </m:mr>
                              <m:mr>
                                <m:e>
                                  <m:r>
                                    <a:rPr lang="fr-FR" sz="2000" b="0" i="1" smtClean="0">
                                      <a:latin typeface="Cambria Math" panose="02040503050406030204" pitchFamily="18" charset="0"/>
                                    </a:rPr>
                                    <m:t>…</m:t>
                                  </m:r>
                                </m:e>
                                <m:e>
                                  <m:r>
                                    <a:rPr lang="fr-FR" sz="2000" b="0" i="1" smtClean="0">
                                      <a:latin typeface="Cambria Math" panose="02040503050406030204" pitchFamily="18" charset="0"/>
                                    </a:rPr>
                                    <m:t>…</m:t>
                                  </m:r>
                                </m:e>
                                <m:e>
                                  <m:r>
                                    <a:rPr lang="fr-FR" sz="2000" b="0" i="1" smtClean="0">
                                      <a:latin typeface="Cambria Math" panose="02040503050406030204" pitchFamily="18" charset="0"/>
                                    </a:rPr>
                                    <m:t>…</m:t>
                                  </m:r>
                                </m:e>
                                <m:e>
                                  <m:r>
                                    <a:rPr lang="fr-FR" sz="2000" b="0" i="1" smtClean="0">
                                      <a:latin typeface="Cambria Math" panose="02040503050406030204" pitchFamily="18" charset="0"/>
                                    </a:rPr>
                                    <m:t>…</m:t>
                                  </m:r>
                                </m:e>
                                <m:e>
                                  <m:r>
                                    <a:rPr lang="fr-FR" sz="2000" b="0" i="1" smtClean="0">
                                      <a:latin typeface="Cambria Math" panose="02040503050406030204" pitchFamily="18" charset="0"/>
                                    </a:rPr>
                                    <m:t>…</m:t>
                                  </m:r>
                                </m:e>
                              </m:mr>
                              <m:mr>
                                <m:e>
                                  <m:r>
                                    <a:rPr lang="fr-FR" sz="2000" b="0" i="1" smtClean="0">
                                      <a:latin typeface="Cambria Math" panose="02040503050406030204" pitchFamily="18" charset="0"/>
                                    </a:rPr>
                                    <m:t>0</m:t>
                                  </m:r>
                                </m:e>
                                <m:e>
                                  <m:r>
                                    <a:rPr lang="fr-FR" sz="2000" b="0" i="1" smtClean="0">
                                      <a:latin typeface="Cambria Math" panose="02040503050406030204" pitchFamily="18" charset="0"/>
                                    </a:rPr>
                                    <m:t>0</m:t>
                                  </m:r>
                                </m:e>
                                <m:e>
                                  <m:r>
                                    <a:rPr lang="fr-FR" sz="2000" b="0" i="1" smtClean="0">
                                      <a:latin typeface="Cambria Math" panose="02040503050406030204" pitchFamily="18" charset="0"/>
                                    </a:rPr>
                                    <m:t>…</m:t>
                                  </m:r>
                                </m:e>
                                <m:e>
                                  <m:r>
                                    <a:rPr lang="fr-FR" sz="2000" b="0" i="1" smtClean="0">
                                      <a:latin typeface="Cambria Math" panose="02040503050406030204" pitchFamily="18" charset="0"/>
                                    </a:rPr>
                                    <m:t>0</m:t>
                                  </m:r>
                                </m:e>
                                <m:e>
                                  <m:r>
                                    <a:rPr lang="fr-FR" sz="2000" b="0" i="1" smtClean="0">
                                      <a:latin typeface="Cambria Math" panose="02040503050406030204" pitchFamily="18" charset="0"/>
                                    </a:rPr>
                                    <m:t>0</m:t>
                                  </m:r>
                                </m:e>
                              </m:mr>
                              <m:mr>
                                <m:e>
                                  <m:r>
                                    <a:rPr lang="fr-FR" sz="2000" b="0" i="1" smtClean="0">
                                      <a:latin typeface="Cambria Math" panose="02040503050406030204" pitchFamily="18" charset="0"/>
                                    </a:rPr>
                                    <m:t>0</m:t>
                                  </m:r>
                                </m:e>
                                <m:e>
                                  <m:r>
                                    <a:rPr lang="fr-FR" sz="2000" b="0" i="1" smtClean="0">
                                      <a:latin typeface="Cambria Math" panose="02040503050406030204" pitchFamily="18" charset="0"/>
                                    </a:rPr>
                                    <m:t>0</m:t>
                                  </m:r>
                                </m:e>
                                <m:e>
                                  <m:r>
                                    <a:rPr lang="fr-FR" sz="2000" b="0" i="1" smtClean="0">
                                      <a:latin typeface="Cambria Math" panose="02040503050406030204" pitchFamily="18" charset="0"/>
                                    </a:rPr>
                                    <m:t>…</m:t>
                                  </m:r>
                                </m:e>
                                <m:e>
                                  <m:r>
                                    <a:rPr lang="fr-FR" sz="2000" b="0" i="1" smtClean="0">
                                      <a:latin typeface="Cambria Math" panose="02040503050406030204" pitchFamily="18" charset="0"/>
                                    </a:rPr>
                                    <m:t>0</m:t>
                                  </m:r>
                                </m:e>
                                <m:e>
                                  <m:r>
                                    <a:rPr lang="fr-FR" sz="2000" b="0" i="1" smtClean="0">
                                      <a:latin typeface="Cambria Math" panose="02040503050406030204" pitchFamily="18" charset="0"/>
                                    </a:rPr>
                                    <m:t>0</m:t>
                                  </m:r>
                                </m:e>
                              </m:mr>
                            </m:m>
                          </m:e>
                        </m:d>
                      </m:oMath>
                    </m:oMathPara>
                  </a14:m>
                  <a:endParaRPr lang="fr-FR" dirty="0"/>
                </a:p>
              </p:txBody>
            </p:sp>
          </mc:Choice>
          <mc:Fallback xmlns="">
            <p:sp>
              <p:nvSpPr>
                <p:cNvPr id="3" name="TextBox 2"/>
                <p:cNvSpPr txBox="1">
                  <a:spLocks noRot="1" noChangeAspect="1" noMove="1" noResize="1" noEditPoints="1" noAdjustHandles="1" noChangeArrowheads="1" noChangeShapeType="1" noTextEdit="1"/>
                </p:cNvSpPr>
                <p:nvPr/>
              </p:nvSpPr>
              <p:spPr>
                <a:xfrm>
                  <a:off x="8229600" y="3383175"/>
                  <a:ext cx="2224968" cy="1415196"/>
                </a:xfrm>
                <a:prstGeom prst="rect">
                  <a:avLst/>
                </a:prstGeom>
                <a:blipFill>
                  <a:blip r:embed="rId6"/>
                  <a:stretch>
                    <a:fillRect/>
                  </a:stretch>
                </a:blipFill>
              </p:spPr>
              <p:txBody>
                <a:bodyPr/>
                <a:lstStyle/>
                <a:p>
                  <a:r>
                    <a:rPr lang="fr-FR">
                      <a:noFill/>
                    </a:rPr>
                    <a:t> </a:t>
                  </a:r>
                </a:p>
              </p:txBody>
            </p:sp>
          </mc:Fallback>
        </mc:AlternateContent>
        <p:sp>
          <p:nvSpPr>
            <p:cNvPr id="4" name="Rectangle 3"/>
            <p:cNvSpPr/>
            <p:nvPr/>
          </p:nvSpPr>
          <p:spPr>
            <a:xfrm>
              <a:off x="7726412" y="3362713"/>
              <a:ext cx="492443" cy="307777"/>
            </a:xfrm>
            <a:prstGeom prst="rect">
              <a:avLst/>
            </a:prstGeom>
          </p:spPr>
          <p:txBody>
            <a:bodyPr wrap="none">
              <a:spAutoFit/>
            </a:bodyPr>
            <a:lstStyle/>
            <a:p>
              <a:r>
                <a:rPr lang="en-US" sz="1400" dirty="0">
                  <a:solidFill>
                    <a:srgbClr val="202122"/>
                  </a:solidFill>
                  <a:latin typeface="Arial" panose="020B0604020202020204" pitchFamily="34" charset="0"/>
                </a:rPr>
                <a:t>The</a:t>
              </a:r>
              <a:endParaRPr lang="fr-FR" sz="1400" dirty="0"/>
            </a:p>
          </p:txBody>
        </p:sp>
        <p:sp>
          <p:nvSpPr>
            <p:cNvPr id="17" name="Rectangle 16"/>
            <p:cNvSpPr/>
            <p:nvPr/>
          </p:nvSpPr>
          <p:spPr>
            <a:xfrm>
              <a:off x="7671109" y="3654353"/>
              <a:ext cx="603050" cy="307777"/>
            </a:xfrm>
            <a:prstGeom prst="rect">
              <a:avLst/>
            </a:prstGeom>
          </p:spPr>
          <p:txBody>
            <a:bodyPr wrap="none">
              <a:spAutoFit/>
            </a:bodyPr>
            <a:lstStyle/>
            <a:p>
              <a:r>
                <a:rPr lang="en-US" sz="1400" dirty="0">
                  <a:solidFill>
                    <a:srgbClr val="202122"/>
                  </a:solidFill>
                  <a:latin typeface="Arial" panose="020B0604020202020204" pitchFamily="34" charset="0"/>
                </a:rPr>
                <a:t>quick</a:t>
              </a:r>
              <a:endParaRPr lang="fr-FR" sz="1400" dirty="0"/>
            </a:p>
          </p:txBody>
        </p:sp>
        <p:sp>
          <p:nvSpPr>
            <p:cNvPr id="19" name="Rectangle 18"/>
            <p:cNvSpPr/>
            <p:nvPr/>
          </p:nvSpPr>
          <p:spPr>
            <a:xfrm>
              <a:off x="7691011" y="4231828"/>
              <a:ext cx="503664" cy="307777"/>
            </a:xfrm>
            <a:prstGeom prst="rect">
              <a:avLst/>
            </a:prstGeom>
          </p:spPr>
          <p:txBody>
            <a:bodyPr wrap="none">
              <a:spAutoFit/>
            </a:bodyPr>
            <a:lstStyle/>
            <a:p>
              <a:r>
                <a:rPr lang="en-US" sz="1400" dirty="0">
                  <a:solidFill>
                    <a:srgbClr val="202122"/>
                  </a:solidFill>
                  <a:latin typeface="Arial" panose="020B0604020202020204" pitchFamily="34" charset="0"/>
                </a:rPr>
                <a:t>lazy</a:t>
              </a:r>
              <a:endParaRPr lang="fr-FR" sz="1400" dirty="0"/>
            </a:p>
          </p:txBody>
        </p:sp>
        <p:sp>
          <p:nvSpPr>
            <p:cNvPr id="20" name="Rectangle 19"/>
            <p:cNvSpPr/>
            <p:nvPr/>
          </p:nvSpPr>
          <p:spPr>
            <a:xfrm>
              <a:off x="7703711" y="4549721"/>
              <a:ext cx="482824" cy="307777"/>
            </a:xfrm>
            <a:prstGeom prst="rect">
              <a:avLst/>
            </a:prstGeom>
          </p:spPr>
          <p:txBody>
            <a:bodyPr wrap="none">
              <a:spAutoFit/>
            </a:bodyPr>
            <a:lstStyle/>
            <a:p>
              <a:r>
                <a:rPr lang="en-US" sz="1400" dirty="0">
                  <a:solidFill>
                    <a:srgbClr val="202122"/>
                  </a:solidFill>
                  <a:latin typeface="Arial" panose="020B0604020202020204" pitchFamily="34" charset="0"/>
                </a:rPr>
                <a:t>dog</a:t>
              </a:r>
              <a:endParaRPr lang="fr-FR" sz="1400" dirty="0"/>
            </a:p>
          </p:txBody>
        </p:sp>
      </p:grpSp>
      <p:cxnSp>
        <p:nvCxnSpPr>
          <p:cNvPr id="6" name="Straight Arrow Connector 5"/>
          <p:cNvCxnSpPr/>
          <p:nvPr/>
        </p:nvCxnSpPr>
        <p:spPr>
          <a:xfrm>
            <a:off x="5943600" y="4092254"/>
            <a:ext cx="1524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Picture 2" descr="https://world.ubisoft.org/job/itd/SecurityRiskManagement/Internal.Documents/Data%20Classification%20Cartridge/L1_normal_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2" name="Picture 2" descr="https://www.esiea.fr/wp-content/uploads/2020/02/fond-bleu.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935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DUMMY ENCODING</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5" name="Group 4"/>
          <p:cNvGrpSpPr/>
          <p:nvPr/>
        </p:nvGrpSpPr>
        <p:grpSpPr>
          <a:xfrm>
            <a:off x="634910" y="4595336"/>
            <a:ext cx="10922182" cy="954107"/>
            <a:chOff x="749731" y="4369219"/>
            <a:chExt cx="10922182" cy="954107"/>
          </a:xfrm>
        </p:grpSpPr>
        <p:sp>
          <p:nvSpPr>
            <p:cNvPr id="21" name="TextBox 20"/>
            <p:cNvSpPr txBox="1"/>
            <p:nvPr/>
          </p:nvSpPr>
          <p:spPr>
            <a:xfrm>
              <a:off x="749731" y="4584663"/>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Terribly</a:t>
              </a:r>
              <a:r>
                <a:rPr lang="fr-FR" sz="1400" b="1" dirty="0">
                  <a:latin typeface="Ubisoft Sans" panose="02000504030000020004" pitchFamily="2" charset="-78"/>
                  <a:cs typeface="Ubisoft Sans" panose="02000504030000020004" pitchFamily="2" charset="-78"/>
                </a:rPr>
                <a:t> inefficient in </a:t>
              </a:r>
              <a:r>
                <a:rPr lang="fr-FR" sz="1400" b="1" dirty="0" err="1">
                  <a:latin typeface="Ubisoft Sans" panose="02000504030000020004" pitchFamily="2" charset="-78"/>
                  <a:cs typeface="Ubisoft Sans" panose="02000504030000020004" pitchFamily="2" charset="-78"/>
                </a:rPr>
                <a:t>terms</a:t>
              </a:r>
              <a:r>
                <a:rPr lang="fr-FR" sz="1400" b="1" dirty="0">
                  <a:latin typeface="Ubisoft Sans" panose="02000504030000020004" pitchFamily="2" charset="-78"/>
                  <a:cs typeface="Ubisoft Sans" panose="02000504030000020004" pitchFamily="2" charset="-78"/>
                </a:rPr>
                <a:t> of </a:t>
              </a:r>
              <a:r>
                <a:rPr lang="fr-FR" sz="1400" b="1" dirty="0" err="1">
                  <a:latin typeface="Ubisoft Sans" panose="02000504030000020004" pitchFamily="2" charset="-78"/>
                  <a:cs typeface="Ubisoft Sans" panose="02000504030000020004" pitchFamily="2" charset="-78"/>
                </a:rPr>
                <a:t>storage</a:t>
              </a:r>
              <a:endParaRPr lang="fr-FR" sz="1400" b="1" dirty="0">
                <a:latin typeface="Ubisoft Sans" panose="02000504030000020004" pitchFamily="2" charset="-78"/>
                <a:cs typeface="Ubisoft Sans" panose="02000504030000020004" pitchFamily="2" charset="-78"/>
              </a:endParaRPr>
            </a:p>
          </p:txBody>
        </p:sp>
        <p:sp>
          <p:nvSpPr>
            <p:cNvPr id="24" name="TextBox 23"/>
            <p:cNvSpPr txBox="1"/>
            <p:nvPr/>
          </p:nvSpPr>
          <p:spPr>
            <a:xfrm>
              <a:off x="4492565" y="4369219"/>
              <a:ext cx="3436514" cy="95410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Word </a:t>
              </a:r>
              <a:r>
                <a:rPr lang="fr-FR" sz="1400" b="1" dirty="0" err="1">
                  <a:latin typeface="Ubisoft Sans" panose="02000504030000020004" pitchFamily="2" charset="-78"/>
                  <a:cs typeface="Ubisoft Sans" panose="02000504030000020004" pitchFamily="2" charset="-78"/>
                </a:rPr>
                <a:t>meaning</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should</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be</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reflected</a:t>
              </a:r>
              <a:r>
                <a:rPr lang="fr-FR" sz="1400" b="1" dirty="0">
                  <a:latin typeface="Ubisoft Sans" panose="02000504030000020004" pitchFamily="2" charset="-78"/>
                  <a:cs typeface="Ubisoft Sans" panose="02000504030000020004" pitchFamily="2" charset="-78"/>
                </a:rPr>
                <a:t> in the </a:t>
              </a:r>
              <a:r>
                <a:rPr lang="fr-FR" sz="1400" b="1" dirty="0" err="1">
                  <a:latin typeface="Ubisoft Sans" panose="02000504030000020004" pitchFamily="2" charset="-78"/>
                  <a:cs typeface="Ubisoft Sans" panose="02000504030000020004" pitchFamily="2" charset="-78"/>
                </a:rPr>
                <a:t>vector</a:t>
              </a:r>
              <a:r>
                <a:rPr lang="fr-FR" sz="1400" b="1" dirty="0">
                  <a:latin typeface="Ubisoft Sans" panose="02000504030000020004" pitchFamily="2" charset="-78"/>
                  <a:cs typeface="Ubisoft Sans" panose="02000504030000020004" pitchFamily="2" charset="-78"/>
                </a:rPr>
                <a:t>. As a </a:t>
              </a:r>
              <a:r>
                <a:rPr lang="fr-FR" sz="1400" b="1" dirty="0" err="1">
                  <a:latin typeface="Ubisoft Sans" panose="02000504030000020004" pitchFamily="2" charset="-78"/>
                  <a:cs typeface="Ubisoft Sans" panose="02000504030000020004" pitchFamily="2" charset="-78"/>
                </a:rPr>
                <a:t>result</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words</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with</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similar</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meaning</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should</a:t>
              </a:r>
              <a:r>
                <a:rPr lang="fr-FR" sz="1400" b="1" dirty="0">
                  <a:latin typeface="Ubisoft Sans" panose="02000504030000020004" pitchFamily="2" charset="-78"/>
                  <a:cs typeface="Ubisoft Sans" panose="02000504030000020004" pitchFamily="2" charset="-78"/>
                </a:rPr>
                <a:t> have </a:t>
              </a:r>
              <a:r>
                <a:rPr lang="fr-FR" sz="1400" b="1" dirty="0" err="1">
                  <a:latin typeface="Ubisoft Sans" panose="02000504030000020004" pitchFamily="2" charset="-78"/>
                  <a:cs typeface="Ubisoft Sans" panose="02000504030000020004" pitchFamily="2" charset="-78"/>
                </a:rPr>
                <a:t>similar</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vectors</a:t>
              </a:r>
              <a:endParaRPr lang="fr-FR" sz="1400" b="1" dirty="0">
                <a:latin typeface="Ubisoft Sans" panose="02000504030000020004" pitchFamily="2" charset="-78"/>
                <a:cs typeface="Ubisoft Sans" panose="02000504030000020004" pitchFamily="2" charset="-78"/>
              </a:endParaRPr>
            </a:p>
          </p:txBody>
        </p:sp>
        <p:sp>
          <p:nvSpPr>
            <p:cNvPr id="25" name="TextBox 24"/>
            <p:cNvSpPr txBox="1"/>
            <p:nvPr/>
          </p:nvSpPr>
          <p:spPr>
            <a:xfrm>
              <a:off x="8235399" y="4369219"/>
              <a:ext cx="3436514" cy="738664"/>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Doesn’t</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handle</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polysemy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irony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misspelling</a:t>
              </a:r>
              <a:r>
                <a:rPr lang="fr-FR" sz="1400" b="1" dirty="0">
                  <a:latin typeface="Ubisoft Sans" panose="02000504030000020004" pitchFamily="2" charset="-78"/>
                  <a:cs typeface="Ubisoft Sans" panose="02000504030000020004" pitchFamily="2" charset="-78"/>
                </a:rPr>
                <a:t> or </a:t>
              </a:r>
              <a:r>
                <a:rPr lang="fr-FR" sz="1400" b="1" dirty="0" err="1">
                  <a:latin typeface="Ubisoft Sans" panose="02000504030000020004" pitchFamily="2" charset="-78"/>
                  <a:cs typeface="Ubisoft Sans" panose="02000504030000020004" pitchFamily="2" charset="-78"/>
                </a:rPr>
                <a:t>anything</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similar</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whatsoever</a:t>
              </a:r>
              <a:endParaRPr lang="fr-FR" sz="1400" b="1" dirty="0">
                <a:latin typeface="Ubisoft Sans" panose="02000504030000020004" pitchFamily="2" charset="-78"/>
                <a:cs typeface="Ubisoft Sans" panose="02000504030000020004" pitchFamily="2" charset="-78"/>
              </a:endParaRPr>
            </a:p>
          </p:txBody>
        </p:sp>
      </p:grpSp>
      <p:sp>
        <p:nvSpPr>
          <p:cNvPr id="26" name="TextBox 25"/>
          <p:cNvSpPr txBox="1"/>
          <p:nvPr/>
        </p:nvSpPr>
        <p:spPr>
          <a:xfrm>
            <a:off x="4379489" y="2858681"/>
            <a:ext cx="3436514" cy="584775"/>
          </a:xfrm>
          <a:prstGeom prst="rect">
            <a:avLst/>
          </a:prstGeom>
          <a:noFill/>
        </p:spPr>
        <p:txBody>
          <a:bodyPr wrap="square" rtlCol="0">
            <a:spAutoFit/>
          </a:bodyPr>
          <a:lstStyle/>
          <a:p>
            <a:pPr algn="ctr"/>
            <a:r>
              <a:rPr lang="fr-FR" sz="1600" dirty="0" err="1">
                <a:latin typeface="Ubisoft Sans" panose="02000504030000020004" pitchFamily="2" charset="-78"/>
                <a:cs typeface="Ubisoft Sans" panose="02000504030000020004" pitchFamily="2" charset="-78"/>
              </a:rPr>
              <a:t>Successfully</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transform</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words</a:t>
            </a:r>
            <a:r>
              <a:rPr lang="fr-FR" sz="1600" dirty="0">
                <a:latin typeface="Ubisoft Sans" panose="02000504030000020004" pitchFamily="2" charset="-78"/>
                <a:cs typeface="Ubisoft Sans" panose="02000504030000020004" pitchFamily="2" charset="-78"/>
              </a:rPr>
              <a:t> and documents </a:t>
            </a:r>
            <a:r>
              <a:rPr lang="fr-FR" sz="1600" dirty="0" err="1">
                <a:latin typeface="Ubisoft Sans" panose="02000504030000020004" pitchFamily="2" charset="-78"/>
                <a:cs typeface="Ubisoft Sans" panose="02000504030000020004" pitchFamily="2" charset="-78"/>
              </a:rPr>
              <a:t>into</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numerical</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vectors</a:t>
            </a:r>
            <a:r>
              <a:rPr lang="fr-FR" sz="1600" dirty="0">
                <a:latin typeface="Ubisoft Sans" panose="02000504030000020004" pitchFamily="2" charset="-78"/>
                <a:cs typeface="Ubisoft Sans" panose="02000504030000020004" pitchFamily="2" charset="-78"/>
              </a:rPr>
              <a:t>!</a:t>
            </a:r>
          </a:p>
        </p:txBody>
      </p:sp>
      <p:sp>
        <p:nvSpPr>
          <p:cNvPr id="27" name="TextBox 26"/>
          <p:cNvSpPr txBox="1"/>
          <p:nvPr/>
        </p:nvSpPr>
        <p:spPr>
          <a:xfrm>
            <a:off x="4373783" y="3880896"/>
            <a:ext cx="3436514" cy="276999"/>
          </a:xfrm>
          <a:prstGeom prst="rect">
            <a:avLst/>
          </a:prstGeom>
          <a:noFill/>
        </p:spPr>
        <p:txBody>
          <a:bodyPr wrap="square" rtlCol="0">
            <a:spAutoFit/>
          </a:bodyPr>
          <a:lstStyle/>
          <a:p>
            <a:pPr algn="ctr"/>
            <a:r>
              <a:rPr lang="fr-FR" sz="1200" dirty="0" err="1">
                <a:latin typeface="Ubisoft Sans" panose="02000504030000020004" pitchFamily="2" charset="-78"/>
                <a:cs typeface="Ubisoft Sans" panose="02000504030000020004" pitchFamily="2" charset="-78"/>
              </a:rPr>
              <a:t>However</a:t>
            </a:r>
            <a:r>
              <a:rPr lang="fr-FR" sz="1200" dirty="0">
                <a:latin typeface="Ubisoft Sans" panose="02000504030000020004" pitchFamily="2" charset="-78"/>
                <a:cs typeface="Ubisoft Sans" panose="02000504030000020004" pitchFamily="2" charset="-78"/>
              </a:rPr>
              <a:t>…</a:t>
            </a: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5"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31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920" y="-17947"/>
            <a:ext cx="12209545" cy="1335469"/>
            <a:chOff x="-7920" y="-17947"/>
            <a:chExt cx="12209545" cy="1335469"/>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4" name="Rectangle 1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DUMMY ENCODING</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6" name="TextBox 25"/>
          <p:cNvSpPr txBox="1"/>
          <p:nvPr/>
        </p:nvSpPr>
        <p:spPr>
          <a:xfrm>
            <a:off x="2735280" y="3505200"/>
            <a:ext cx="6713520" cy="830997"/>
          </a:xfrm>
          <a:prstGeom prst="rect">
            <a:avLst/>
          </a:prstGeom>
          <a:noFill/>
        </p:spPr>
        <p:txBody>
          <a:bodyPr wrap="square" rtlCol="0">
            <a:spAutoFit/>
          </a:bodyPr>
          <a:lstStyle/>
          <a:p>
            <a:pPr algn="ctr"/>
            <a:r>
              <a:rPr lang="fr-FR" sz="4800" b="1" dirty="0">
                <a:latin typeface="Ubisoft Sans" panose="02000504030000020004" pitchFamily="2" charset="-78"/>
                <a:cs typeface="Ubisoft Sans" panose="02000504030000020004" pitchFamily="2" charset="-78"/>
              </a:rPr>
              <a:t>NEVER. USE. IT.</a:t>
            </a:r>
          </a:p>
        </p:txBody>
      </p:sp>
      <p:sp>
        <p:nvSpPr>
          <p:cNvPr id="16" name="TextBox 15"/>
          <p:cNvSpPr txBox="1"/>
          <p:nvPr/>
        </p:nvSpPr>
        <p:spPr>
          <a:xfrm>
            <a:off x="3802080" y="4364772"/>
            <a:ext cx="4579920" cy="430887"/>
          </a:xfrm>
          <a:prstGeom prst="rect">
            <a:avLst/>
          </a:prstGeom>
          <a:noFill/>
        </p:spPr>
        <p:txBody>
          <a:bodyPr wrap="square" rtlCol="0">
            <a:spAutoFit/>
          </a:bodyPr>
          <a:lstStyle/>
          <a:p>
            <a:pPr algn="ctr"/>
            <a:r>
              <a:rPr lang="fr-FR" sz="1100" i="1" dirty="0">
                <a:latin typeface="Ubisoft Sans" panose="02000504030000020004" pitchFamily="2" charset="-78"/>
                <a:cs typeface="Ubisoft Sans" panose="02000504030000020004" pitchFamily="2" charset="-78"/>
              </a:rPr>
              <a:t>If </a:t>
            </a:r>
            <a:r>
              <a:rPr lang="fr-FR" sz="1100" i="1" dirty="0" err="1">
                <a:latin typeface="Ubisoft Sans" panose="02000504030000020004" pitchFamily="2" charset="-78"/>
                <a:cs typeface="Ubisoft Sans" panose="02000504030000020004" pitchFamily="2" charset="-78"/>
              </a:rPr>
              <a:t>someone</a:t>
            </a:r>
            <a:r>
              <a:rPr lang="fr-FR" sz="1100" i="1" dirty="0">
                <a:latin typeface="Ubisoft Sans" panose="02000504030000020004" pitchFamily="2" charset="-78"/>
                <a:cs typeface="Ubisoft Sans" panose="02000504030000020004" pitchFamily="2" charset="-78"/>
              </a:rPr>
              <a:t> tells </a:t>
            </a:r>
            <a:r>
              <a:rPr lang="fr-FR" sz="1100" i="1" dirty="0" err="1">
                <a:latin typeface="Ubisoft Sans" panose="02000504030000020004" pitchFamily="2" charset="-78"/>
                <a:cs typeface="Ubisoft Sans" panose="02000504030000020004" pitchFamily="2" charset="-78"/>
              </a:rPr>
              <a:t>you</a:t>
            </a:r>
            <a:r>
              <a:rPr lang="fr-FR" sz="1100" i="1" dirty="0">
                <a:latin typeface="Ubisoft Sans" panose="02000504030000020004" pitchFamily="2" charset="-78"/>
                <a:cs typeface="Ubisoft Sans" panose="02000504030000020004" pitchFamily="2" charset="-78"/>
              </a:rPr>
              <a:t> to, </a:t>
            </a:r>
            <a:r>
              <a:rPr lang="fr-FR" sz="1100" i="1" dirty="0" err="1">
                <a:latin typeface="Ubisoft Sans" panose="02000504030000020004" pitchFamily="2" charset="-78"/>
                <a:cs typeface="Ubisoft Sans" panose="02000504030000020004" pitchFamily="2" charset="-78"/>
              </a:rPr>
              <a:t>he’s</a:t>
            </a:r>
            <a:r>
              <a:rPr lang="fr-FR" sz="1100" i="1" dirty="0">
                <a:latin typeface="Ubisoft Sans" panose="02000504030000020004" pitchFamily="2" charset="-78"/>
                <a:cs typeface="Ubisoft Sans" panose="02000504030000020004" pitchFamily="2" charset="-78"/>
              </a:rPr>
              <a:t> </a:t>
            </a:r>
            <a:r>
              <a:rPr lang="fr-FR" sz="1100" i="1" dirty="0" err="1">
                <a:latin typeface="Ubisoft Sans" panose="02000504030000020004" pitchFamily="2" charset="-78"/>
                <a:cs typeface="Ubisoft Sans" panose="02000504030000020004" pitchFamily="2" charset="-78"/>
              </a:rPr>
              <a:t>either</a:t>
            </a:r>
            <a:r>
              <a:rPr lang="fr-FR" sz="1100" i="1" dirty="0">
                <a:latin typeface="Ubisoft Sans" panose="02000504030000020004" pitchFamily="2" charset="-78"/>
                <a:cs typeface="Ubisoft Sans" panose="02000504030000020004" pitchFamily="2" charset="-78"/>
              </a:rPr>
              <a:t> a </a:t>
            </a:r>
            <a:r>
              <a:rPr lang="fr-FR" sz="1100" i="1" dirty="0" err="1">
                <a:latin typeface="Ubisoft Sans" panose="02000504030000020004" pitchFamily="2" charset="-78"/>
                <a:cs typeface="Ubisoft Sans" panose="02000504030000020004" pitchFamily="2" charset="-78"/>
              </a:rPr>
              <a:t>fool</a:t>
            </a:r>
            <a:r>
              <a:rPr lang="fr-FR" sz="1100" i="1" dirty="0">
                <a:latin typeface="Ubisoft Sans" panose="02000504030000020004" pitchFamily="2" charset="-78"/>
                <a:cs typeface="Ubisoft Sans" panose="02000504030000020004" pitchFamily="2" charset="-78"/>
              </a:rPr>
              <a:t> or a </a:t>
            </a:r>
            <a:r>
              <a:rPr lang="fr-FR" sz="1100" i="1" dirty="0" err="1">
                <a:latin typeface="Ubisoft Sans" panose="02000504030000020004" pitchFamily="2" charset="-78"/>
                <a:cs typeface="Ubisoft Sans" panose="02000504030000020004" pitchFamily="2" charset="-78"/>
              </a:rPr>
              <a:t>genius</a:t>
            </a:r>
            <a:r>
              <a:rPr lang="fr-FR" sz="1100" i="1" dirty="0">
                <a:latin typeface="Ubisoft Sans" panose="02000504030000020004" pitchFamily="2" charset="-78"/>
                <a:cs typeface="Ubisoft Sans" panose="02000504030000020004" pitchFamily="2" charset="-78"/>
              </a:rPr>
              <a:t>. </a:t>
            </a:r>
            <a:r>
              <a:rPr lang="fr-FR" sz="1100" i="1" dirty="0" err="1">
                <a:latin typeface="Ubisoft Sans" panose="02000504030000020004" pitchFamily="2" charset="-78"/>
                <a:cs typeface="Ubisoft Sans" panose="02000504030000020004" pitchFamily="2" charset="-78"/>
              </a:rPr>
              <a:t>Those</a:t>
            </a:r>
            <a:r>
              <a:rPr lang="fr-FR" sz="1100" i="1" dirty="0">
                <a:latin typeface="Ubisoft Sans" panose="02000504030000020004" pitchFamily="2" charset="-78"/>
                <a:cs typeface="Ubisoft Sans" panose="02000504030000020004" pitchFamily="2" charset="-78"/>
              </a:rPr>
              <a:t> </a:t>
            </a:r>
            <a:r>
              <a:rPr lang="fr-FR" sz="1100" i="1" dirty="0" err="1">
                <a:latin typeface="Ubisoft Sans" panose="02000504030000020004" pitchFamily="2" charset="-78"/>
                <a:cs typeface="Ubisoft Sans" panose="02000504030000020004" pitchFamily="2" charset="-78"/>
              </a:rPr>
              <a:t>two</a:t>
            </a:r>
            <a:r>
              <a:rPr lang="fr-FR" sz="1100" i="1" dirty="0">
                <a:latin typeface="Ubisoft Sans" panose="02000504030000020004" pitchFamily="2" charset="-78"/>
                <a:cs typeface="Ubisoft Sans" panose="02000504030000020004" pitchFamily="2" charset="-78"/>
              </a:rPr>
              <a:t> traits </a:t>
            </a:r>
            <a:r>
              <a:rPr lang="fr-FR" sz="1100" i="1" dirty="0" err="1">
                <a:latin typeface="Ubisoft Sans" panose="02000504030000020004" pitchFamily="2" charset="-78"/>
                <a:cs typeface="Ubisoft Sans" panose="02000504030000020004" pitchFamily="2" charset="-78"/>
              </a:rPr>
              <a:t>often</a:t>
            </a:r>
            <a:r>
              <a:rPr lang="fr-FR" sz="1100" i="1" dirty="0">
                <a:latin typeface="Ubisoft Sans" panose="02000504030000020004" pitchFamily="2" charset="-78"/>
                <a:cs typeface="Ubisoft Sans" panose="02000504030000020004" pitchFamily="2" charset="-78"/>
              </a:rPr>
              <a:t> pair </a:t>
            </a:r>
            <a:r>
              <a:rPr lang="fr-FR" sz="1100" i="1" dirty="0" err="1">
                <a:latin typeface="Ubisoft Sans" panose="02000504030000020004" pitchFamily="2" charset="-78"/>
                <a:cs typeface="Ubisoft Sans" panose="02000504030000020004" pitchFamily="2" charset="-78"/>
              </a:rPr>
              <a:t>well</a:t>
            </a:r>
            <a:r>
              <a:rPr lang="fr-FR" sz="1100" i="1" dirty="0">
                <a:latin typeface="Ubisoft Sans" panose="02000504030000020004" pitchFamily="2" charset="-78"/>
                <a:cs typeface="Ubisoft Sans" panose="02000504030000020004" pitchFamily="2" charset="-78"/>
              </a:rPr>
              <a:t>, </a:t>
            </a:r>
            <a:r>
              <a:rPr lang="fr-FR" sz="1100" i="1" dirty="0" err="1">
                <a:latin typeface="Ubisoft Sans" panose="02000504030000020004" pitchFamily="2" charset="-78"/>
                <a:cs typeface="Ubisoft Sans" panose="02000504030000020004" pitchFamily="2" charset="-78"/>
              </a:rPr>
              <a:t>so</a:t>
            </a:r>
            <a:r>
              <a:rPr lang="fr-FR" sz="1100" i="1" dirty="0">
                <a:latin typeface="Ubisoft Sans" panose="02000504030000020004" pitchFamily="2" charset="-78"/>
                <a:cs typeface="Ubisoft Sans" panose="02000504030000020004" pitchFamily="2" charset="-78"/>
              </a:rPr>
              <a:t> </a:t>
            </a:r>
            <a:r>
              <a:rPr lang="fr-FR" sz="1100" i="1" dirty="0" err="1">
                <a:latin typeface="Ubisoft Sans" panose="02000504030000020004" pitchFamily="2" charset="-78"/>
                <a:cs typeface="Ubisoft Sans" panose="02000504030000020004" pitchFamily="2" charset="-78"/>
              </a:rPr>
              <a:t>be</a:t>
            </a:r>
            <a:r>
              <a:rPr lang="fr-FR" sz="1100" i="1" dirty="0">
                <a:latin typeface="Ubisoft Sans" panose="02000504030000020004" pitchFamily="2" charset="-78"/>
                <a:cs typeface="Ubisoft Sans" panose="02000504030000020004" pitchFamily="2" charset="-78"/>
              </a:rPr>
              <a:t> </a:t>
            </a:r>
            <a:r>
              <a:rPr lang="fr-FR" sz="1100" i="1" dirty="0" err="1">
                <a:latin typeface="Ubisoft Sans" panose="02000504030000020004" pitchFamily="2" charset="-78"/>
                <a:cs typeface="Ubisoft Sans" panose="02000504030000020004" pitchFamily="2" charset="-78"/>
              </a:rPr>
              <a:t>careful</a:t>
            </a:r>
            <a:r>
              <a:rPr lang="fr-FR" sz="1100" i="1" dirty="0">
                <a:latin typeface="Ubisoft Sans" panose="02000504030000020004" pitchFamily="2" charset="-78"/>
                <a:cs typeface="Ubisoft Sans" panose="02000504030000020004" pitchFamily="2" charset="-78"/>
              </a:rPr>
              <a:t>.</a:t>
            </a: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287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ur.com/A119A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29" name="TextBox 2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19" name="Group 18"/>
          <p:cNvGrpSpPr/>
          <p:nvPr/>
        </p:nvGrpSpPr>
        <p:grpSpPr>
          <a:xfrm>
            <a:off x="1134603" y="3225483"/>
            <a:ext cx="2743200" cy="845347"/>
            <a:chOff x="2370955" y="3022249"/>
            <a:chExt cx="7475520" cy="845347"/>
          </a:xfrm>
        </p:grpSpPr>
        <p:sp>
          <p:nvSpPr>
            <p:cNvPr id="20" name="Rectangle 19"/>
            <p:cNvSpPr/>
            <p:nvPr/>
          </p:nvSpPr>
          <p:spPr>
            <a:xfrm>
              <a:off x="2370955" y="3221265"/>
              <a:ext cx="7475520" cy="646331"/>
            </a:xfrm>
            <a:prstGeom prst="rect">
              <a:avLst/>
            </a:prstGeom>
          </p:spPr>
          <p:txBody>
            <a:bodyPr wrap="square">
              <a:spAutoFit/>
            </a:bodyPr>
            <a:lstStyle/>
            <a:p>
              <a:pPr algn="ctr"/>
              <a:r>
                <a:rPr lang="en-US" sz="3600" b="1" u="sng" dirty="0">
                  <a:solidFill>
                    <a:schemeClr val="bg1"/>
                  </a:solidFill>
                  <a:latin typeface="Ubisoft Sans" panose="02000504030000020004" pitchFamily="2" charset="-78"/>
                  <a:cs typeface="Ubisoft Sans" panose="02000504030000020004" pitchFamily="2" charset="-78"/>
                </a:rPr>
                <a:t>TF-IDF</a:t>
              </a:r>
              <a:endParaRPr lang="fr-FR" sz="3600" b="1" u="sng" dirty="0">
                <a:solidFill>
                  <a:schemeClr val="bg1"/>
                </a:solidFill>
                <a:latin typeface="Ubisoft Sans" panose="02000504030000020004" pitchFamily="2" charset="-78"/>
                <a:cs typeface="Ubisoft Sans" panose="02000504030000020004" pitchFamily="2" charset="-78"/>
              </a:endParaRPr>
            </a:p>
          </p:txBody>
        </p:sp>
        <p:sp>
          <p:nvSpPr>
            <p:cNvPr id="21" name="Rectangle 20"/>
            <p:cNvSpPr/>
            <p:nvPr/>
          </p:nvSpPr>
          <p:spPr>
            <a:xfrm>
              <a:off x="3590155" y="3022249"/>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~1980</a:t>
              </a:r>
              <a:endParaRPr lang="fr-FR" i="1" dirty="0">
                <a:solidFill>
                  <a:schemeClr val="bg1"/>
                </a:solidFill>
                <a:latin typeface="Ubisoft Sans" panose="02000504030000020004" pitchFamily="2" charset="-78"/>
                <a:cs typeface="Ubisoft Sans" panose="02000504030000020004" pitchFamily="2" charset="-78"/>
              </a:endParaRPr>
            </a:p>
          </p:txBody>
        </p:sp>
      </p:grpSp>
      <p:grpSp>
        <p:nvGrpSpPr>
          <p:cNvPr id="22" name="Group 21"/>
          <p:cNvGrpSpPr/>
          <p:nvPr/>
        </p:nvGrpSpPr>
        <p:grpSpPr>
          <a:xfrm>
            <a:off x="610168" y="1629784"/>
            <a:ext cx="3812840" cy="845347"/>
            <a:chOff x="0" y="1629784"/>
            <a:chExt cx="5053795" cy="845347"/>
          </a:xfrm>
        </p:grpSpPr>
        <p:sp>
          <p:nvSpPr>
            <p:cNvPr id="26" name="Rectangle 25"/>
            <p:cNvSpPr/>
            <p:nvPr/>
          </p:nvSpPr>
          <p:spPr>
            <a:xfrm>
              <a:off x="0" y="1828800"/>
              <a:ext cx="5037120" cy="646331"/>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Dummy encoding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27" name="Rectangle 26"/>
            <p:cNvSpPr/>
            <p:nvPr/>
          </p:nvSpPr>
          <p:spPr>
            <a:xfrm>
              <a:off x="16675" y="1629784"/>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1960+</a:t>
              </a:r>
              <a:endParaRPr lang="fr-FR" i="1" dirty="0">
                <a:solidFill>
                  <a:srgbClr val="7B7B7B"/>
                </a:solidFill>
                <a:latin typeface="Ubisoft Sans" panose="02000504030000020004" pitchFamily="2" charset="-78"/>
                <a:cs typeface="Ubisoft Sans" panose="02000504030000020004" pitchFamily="2" charset="-78"/>
              </a:endParaRPr>
            </a:p>
          </p:txBody>
        </p:sp>
      </p:grpSp>
      <p:pic>
        <p:nvPicPr>
          <p:cNvPr id="15"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7"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88970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523220"/>
          </a:xfrm>
          <a:prstGeom prst="rect">
            <a:avLst/>
          </a:prstGeom>
          <a:noFill/>
        </p:spPr>
        <p:txBody>
          <a:bodyPr wrap="square" rtlCol="0">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TERM FREQUENCY-INVERSE DOCUMENT FREQUENCY</a:t>
            </a:r>
            <a:endParaRPr lang="fr-FR" sz="2800" b="1"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3577440" y="1482464"/>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TF-IDF</a:t>
            </a:r>
            <a:endParaRPr lang="fr-FR" sz="2400" b="1" dirty="0">
              <a:latin typeface="Ubisoft Sans" panose="02000504030000020004" pitchFamily="2" charset="-78"/>
              <a:cs typeface="Ubisoft Sans" panose="02000504030000020004" pitchFamily="2" charset="-78"/>
            </a:endParaRPr>
          </a:p>
        </p:txBody>
      </p:sp>
      <p:sp>
        <p:nvSpPr>
          <p:cNvPr id="16" name="TextBox 15"/>
          <p:cNvSpPr txBox="1"/>
          <p:nvPr/>
        </p:nvSpPr>
        <p:spPr>
          <a:xfrm>
            <a:off x="2440005" y="2761255"/>
            <a:ext cx="7304070" cy="523220"/>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Numerical statistic measuring how much a word is important in a document considering its global usage across a text corpus.</a:t>
            </a: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440005" y="3645033"/>
            <a:ext cx="7304070" cy="523220"/>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Generally used in systems where documents need to be ranked in order to identify the most informative elements among them.</a:t>
            </a:r>
          </a:p>
        </p:txBody>
      </p:sp>
      <p:sp>
        <p:nvSpPr>
          <p:cNvPr id="22" name="TextBox 21"/>
          <p:cNvSpPr txBox="1"/>
          <p:nvPr/>
        </p:nvSpPr>
        <p:spPr>
          <a:xfrm>
            <a:off x="2440005" y="4646920"/>
            <a:ext cx="7304070" cy="523220"/>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Can be used as an alternative to word count occurrences to represent documents. This is specifically done by </a:t>
            </a:r>
            <a:r>
              <a:rPr lang="en-US" sz="1400" dirty="0">
                <a:latin typeface="Ubisoft Sans" panose="02000504030000020004" pitchFamily="2" charset="-78"/>
                <a:cs typeface="Ubisoft Sans" panose="02000504030000020004" pitchFamily="2" charset="-78"/>
                <a:hlinkClick r:id="rId6"/>
              </a:rPr>
              <a:t>scikit-learn</a:t>
            </a:r>
            <a:r>
              <a:rPr lang="en-US" sz="1400" dirty="0">
                <a:latin typeface="Ubisoft Sans" panose="02000504030000020004" pitchFamily="2" charset="-78"/>
                <a:cs typeface="Ubisoft Sans" panose="02000504030000020004" pitchFamily="2" charset="-78"/>
              </a:rPr>
              <a:t>.</a:t>
            </a:r>
          </a:p>
        </p:txBody>
      </p:sp>
    </p:spTree>
    <p:extLst>
      <p:ext uri="{BB962C8B-B14F-4D97-AF65-F5344CB8AC3E}">
        <p14:creationId xmlns:p14="http://schemas.microsoft.com/office/powerpoint/2010/main" val="117315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920" y="-17947"/>
            <a:ext cx="12209545" cy="1335469"/>
            <a:chOff x="-7920" y="-17947"/>
            <a:chExt cx="12209545" cy="1335469"/>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523220"/>
          </a:xfrm>
          <a:prstGeom prst="rect">
            <a:avLst/>
          </a:prstGeom>
          <a:noFill/>
        </p:spPr>
        <p:txBody>
          <a:bodyPr wrap="square" rtlCol="0">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TERM FREQUENCY-INVERSE DOCUMENT FREQUENCY</a:t>
            </a:r>
            <a:endParaRPr lang="fr-FR" sz="2800" b="1"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3577440" y="1482464"/>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TF-IDF</a:t>
            </a:r>
            <a:endParaRPr lang="fr-FR" sz="2400" b="1" dirty="0">
              <a:latin typeface="Ubisoft Sans" panose="02000504030000020004" pitchFamily="2" charset="-78"/>
              <a:cs typeface="Ubisoft Sans" panose="02000504030000020004" pitchFamily="2" charset="-78"/>
            </a:endParaRP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cdn-images-1.medium.com/max/1600/1*cWNg9xM7U11QmrdsC1gkb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3968" y="1944129"/>
            <a:ext cx="4736144" cy="388928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374255" y="5771858"/>
            <a:ext cx="5468920" cy="523220"/>
          </a:xfrm>
          <a:prstGeom prst="rect">
            <a:avLst/>
          </a:prstGeom>
          <a:noFill/>
        </p:spPr>
        <p:txBody>
          <a:bodyPr wrap="square" rtlCol="0">
            <a:spAutoFit/>
          </a:bodyPr>
          <a:lstStyle/>
          <a:p>
            <a:pPr algn="ctr"/>
            <a:r>
              <a:rPr lang="fr-FR" sz="1400" i="1" dirty="0" err="1">
                <a:latin typeface="Ubisoft Sans" panose="02000504030000020004" pitchFamily="2" charset="-78"/>
                <a:cs typeface="Ubisoft Sans" panose="02000504030000020004" pitchFamily="2" charset="-78"/>
              </a:rPr>
              <a:t>Comparison</a:t>
            </a:r>
            <a:r>
              <a:rPr lang="fr-FR" sz="1400" i="1" dirty="0">
                <a:latin typeface="Ubisoft Sans" panose="02000504030000020004" pitchFamily="2" charset="-78"/>
                <a:cs typeface="Ubisoft Sans" panose="02000504030000020004" pitchFamily="2" charset="-78"/>
              </a:rPr>
              <a:t> of </a:t>
            </a:r>
            <a:r>
              <a:rPr lang="fr-FR" sz="1400" i="1" dirty="0" err="1">
                <a:latin typeface="Ubisoft Sans" panose="02000504030000020004" pitchFamily="2" charset="-78"/>
                <a:cs typeface="Ubisoft Sans" panose="02000504030000020004" pitchFamily="2" charset="-78"/>
              </a:rPr>
              <a:t>most</a:t>
            </a:r>
            <a:r>
              <a:rPr lang="fr-FR" sz="1400" i="1" dirty="0">
                <a:latin typeface="Ubisoft Sans" panose="02000504030000020004" pitchFamily="2" charset="-78"/>
                <a:cs typeface="Ubisoft Sans" panose="02000504030000020004" pitchFamily="2" charset="-78"/>
              </a:rPr>
              <a:t> </a:t>
            </a:r>
            <a:r>
              <a:rPr lang="fr-FR" sz="1400" i="1" dirty="0" err="1">
                <a:latin typeface="Ubisoft Sans" panose="02000504030000020004" pitchFamily="2" charset="-78"/>
                <a:cs typeface="Ubisoft Sans" panose="02000504030000020004" pitchFamily="2" charset="-78"/>
              </a:rPr>
              <a:t>common</a:t>
            </a:r>
            <a:r>
              <a:rPr lang="fr-FR" sz="1400" i="1" dirty="0">
                <a:latin typeface="Ubisoft Sans" panose="02000504030000020004" pitchFamily="2" charset="-78"/>
                <a:cs typeface="Ubisoft Sans" panose="02000504030000020004" pitchFamily="2" charset="-78"/>
              </a:rPr>
              <a:t> </a:t>
            </a:r>
            <a:r>
              <a:rPr lang="fr-FR" sz="1400" i="1" dirty="0" err="1">
                <a:latin typeface="Ubisoft Sans" panose="02000504030000020004" pitchFamily="2" charset="-78"/>
                <a:cs typeface="Ubisoft Sans" panose="02000504030000020004" pitchFamily="2" charset="-78"/>
              </a:rPr>
              <a:t>words</a:t>
            </a:r>
            <a:r>
              <a:rPr lang="fr-FR" sz="1400" i="1" dirty="0">
                <a:latin typeface="Ubisoft Sans" panose="02000504030000020004" pitchFamily="2" charset="-78"/>
                <a:cs typeface="Ubisoft Sans" panose="02000504030000020004" pitchFamily="2" charset="-78"/>
              </a:rPr>
              <a:t> and TF-IDF </a:t>
            </a:r>
            <a:r>
              <a:rPr lang="fr-FR" sz="1400" i="1" dirty="0" err="1">
                <a:latin typeface="Ubisoft Sans" panose="02000504030000020004" pitchFamily="2" charset="-78"/>
                <a:cs typeface="Ubisoft Sans" panose="02000504030000020004" pitchFamily="2" charset="-78"/>
              </a:rPr>
              <a:t>scored</a:t>
            </a:r>
            <a:r>
              <a:rPr lang="fr-FR" sz="1400" i="1" dirty="0">
                <a:latin typeface="Ubisoft Sans" panose="02000504030000020004" pitchFamily="2" charset="-78"/>
                <a:cs typeface="Ubisoft Sans" panose="02000504030000020004" pitchFamily="2" charset="-78"/>
              </a:rPr>
              <a:t> </a:t>
            </a:r>
            <a:r>
              <a:rPr lang="fr-FR" sz="1400" i="1" dirty="0" err="1">
                <a:latin typeface="Ubisoft Sans" panose="02000504030000020004" pitchFamily="2" charset="-78"/>
                <a:cs typeface="Ubisoft Sans" panose="02000504030000020004" pitchFamily="2" charset="-78"/>
              </a:rPr>
              <a:t>words</a:t>
            </a:r>
            <a:r>
              <a:rPr lang="fr-FR" sz="1400" i="1" dirty="0">
                <a:latin typeface="Ubisoft Sans" panose="02000504030000020004" pitchFamily="2" charset="-78"/>
                <a:cs typeface="Ubisoft Sans" panose="02000504030000020004" pitchFamily="2" charset="-78"/>
              </a:rPr>
              <a:t>. </a:t>
            </a:r>
            <a:r>
              <a:rPr lang="fr-FR" sz="1400" i="1" dirty="0">
                <a:latin typeface="Ubisoft Sans" panose="02000504030000020004" pitchFamily="2" charset="-78"/>
                <a:cs typeface="Ubisoft Sans" panose="02000504030000020004" pitchFamily="2" charset="-78"/>
                <a:hlinkClick r:id="rId7"/>
              </a:rPr>
              <a:t>https://www.kdnuggets.com/2018/08/wtf-tf-idf.html</a:t>
            </a:r>
            <a:endParaRPr lang="fr-FR" sz="14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058843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920" y="-17947"/>
            <a:ext cx="12209545" cy="1335469"/>
            <a:chOff x="-7920" y="-17947"/>
            <a:chExt cx="12209545" cy="1335469"/>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6" name="Rectangle 15"/>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523220"/>
          </a:xfrm>
          <a:prstGeom prst="rect">
            <a:avLst/>
          </a:prstGeom>
          <a:noFill/>
        </p:spPr>
        <p:txBody>
          <a:bodyPr wrap="square" rtlCol="0">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TERM FREQUENCY-INVERSE DOCUMENT FREQUENCY</a:t>
            </a:r>
            <a:endParaRPr lang="fr-FR" sz="2800" b="1"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3577440" y="1482464"/>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TF-IDF</a:t>
            </a:r>
            <a:endParaRPr lang="fr-FR" sz="2400" b="1" dirty="0">
              <a:latin typeface="Ubisoft Sans" panose="02000504030000020004" pitchFamily="2" charset="-78"/>
              <a:cs typeface="Ubisoft Sans" panose="02000504030000020004" pitchFamily="2" charset="-78"/>
            </a:endParaRP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933893" y="3429829"/>
            <a:ext cx="3361334" cy="95410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If a </a:t>
            </a:r>
            <a:r>
              <a:rPr lang="fr-FR" sz="1400" dirty="0" err="1">
                <a:latin typeface="Ubisoft Sans" panose="02000504030000020004" pitchFamily="2" charset="-78"/>
                <a:cs typeface="Ubisoft Sans" panose="02000504030000020004" pitchFamily="2" charset="-78"/>
              </a:rPr>
              <a:t>term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widely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used</a:t>
            </a:r>
            <a:r>
              <a:rPr lang="fr-FR" sz="1400" dirty="0">
                <a:latin typeface="Ubisoft Sans" panose="02000504030000020004" pitchFamily="2" charset="-78"/>
                <a:cs typeface="Ubisoft Sans" panose="02000504030000020004" pitchFamily="2" charset="-78"/>
              </a:rPr>
              <a:t> in </a:t>
            </a:r>
            <a:r>
              <a:rPr lang="fr-FR" sz="1400" b="1" dirty="0">
                <a:latin typeface="Ubisoft Sans" panose="02000504030000020004" pitchFamily="2" charset="-78"/>
                <a:cs typeface="Ubisoft Sans" panose="02000504030000020004" pitchFamily="2" charset="-78"/>
              </a:rPr>
              <a:t>a document and not </a:t>
            </a:r>
            <a:r>
              <a:rPr lang="fr-FR" sz="1400" b="1" dirty="0" err="1">
                <a:latin typeface="Ubisoft Sans" panose="02000504030000020004" pitchFamily="2" charset="-78"/>
                <a:cs typeface="Ubisoft Sans" panose="02000504030000020004" pitchFamily="2" charset="-78"/>
              </a:rPr>
              <a:t>across</a:t>
            </a:r>
            <a:r>
              <a:rPr lang="fr-FR" sz="1400" b="1" dirty="0">
                <a:latin typeface="Ubisoft Sans" panose="02000504030000020004" pitchFamily="2" charset="-78"/>
                <a:cs typeface="Ubisoft Sans" panose="02000504030000020004" pitchFamily="2" charset="-78"/>
              </a:rPr>
              <a:t> the </a:t>
            </a:r>
            <a:r>
              <a:rPr lang="fr-FR" sz="1400" b="1" dirty="0" err="1">
                <a:latin typeface="Ubisoft Sans" panose="02000504030000020004" pitchFamily="2" charset="-78"/>
                <a:cs typeface="Ubisoft Sans" panose="02000504030000020004" pitchFamily="2" charset="-78"/>
              </a:rPr>
              <a:t>whole</a:t>
            </a:r>
            <a:r>
              <a:rPr lang="fr-FR" sz="1400" b="1" dirty="0">
                <a:latin typeface="Ubisoft Sans" panose="02000504030000020004" pitchFamily="2" charset="-78"/>
                <a:cs typeface="Ubisoft Sans" panose="02000504030000020004" pitchFamily="2" charset="-78"/>
              </a:rPr>
              <a:t> corpus</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it</a:t>
            </a:r>
            <a:r>
              <a:rPr lang="fr-FR" sz="1400" b="1" dirty="0">
                <a:latin typeface="Ubisoft Sans" panose="02000504030000020004" pitchFamily="2" charset="-78"/>
                <a:cs typeface="Ubisoft Sans" panose="02000504030000020004" pitchFamily="2" charset="-78"/>
              </a:rPr>
              <a:t> has a high importance </a:t>
            </a:r>
            <a:r>
              <a:rPr lang="fr-FR" sz="1400" dirty="0" err="1">
                <a:latin typeface="Ubisoft Sans" panose="02000504030000020004" pitchFamily="2" charset="-78"/>
                <a:cs typeface="Ubisoft Sans" panose="02000504030000020004" pitchFamily="2" charset="-78"/>
              </a:rPr>
              <a:t>since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highly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characteristic</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this</a:t>
            </a:r>
            <a:r>
              <a:rPr lang="fr-FR" sz="1400" dirty="0">
                <a:latin typeface="Ubisoft Sans" panose="02000504030000020004" pitchFamily="2" charset="-78"/>
                <a:cs typeface="Ubisoft Sans" panose="02000504030000020004" pitchFamily="2" charset="-78"/>
              </a:rPr>
              <a:t> document.</a:t>
            </a:r>
          </a:p>
        </p:txBody>
      </p:sp>
      <p:sp>
        <p:nvSpPr>
          <p:cNvPr id="29" name="TextBox 28"/>
          <p:cNvSpPr txBox="1"/>
          <p:nvPr/>
        </p:nvSpPr>
        <p:spPr>
          <a:xfrm>
            <a:off x="1896773" y="3429830"/>
            <a:ext cx="3361334" cy="95410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If a </a:t>
            </a:r>
            <a:r>
              <a:rPr lang="fr-FR" sz="1400" dirty="0" err="1">
                <a:latin typeface="Ubisoft Sans" panose="02000504030000020004" pitchFamily="2" charset="-78"/>
                <a:cs typeface="Ubisoft Sans" panose="02000504030000020004" pitchFamily="2" charset="-78"/>
              </a:rPr>
              <a:t>term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widely</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used</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across</a:t>
            </a:r>
            <a:r>
              <a:rPr lang="fr-FR" sz="1400" b="1" dirty="0">
                <a:latin typeface="Ubisoft Sans" panose="02000504030000020004" pitchFamily="2" charset="-78"/>
                <a:cs typeface="Ubisoft Sans" panose="02000504030000020004" pitchFamily="2" charset="-78"/>
              </a:rPr>
              <a:t> all documents</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its</a:t>
            </a:r>
            <a:r>
              <a:rPr lang="fr-FR" sz="1400" b="1" dirty="0">
                <a:latin typeface="Ubisoft Sans" panose="02000504030000020004" pitchFamily="2" charset="-78"/>
                <a:cs typeface="Ubisoft Sans" panose="02000504030000020004" pitchFamily="2" charset="-78"/>
              </a:rPr>
              <a:t> importance </a:t>
            </a:r>
            <a:r>
              <a:rPr lang="fr-FR" sz="1400" b="1" dirty="0" err="1">
                <a:latin typeface="Ubisoft Sans" panose="02000504030000020004" pitchFamily="2" charset="-78"/>
                <a:cs typeface="Ubisoft Sans" panose="02000504030000020004" pitchFamily="2" charset="-78"/>
              </a:rPr>
              <a:t>is</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limited</a:t>
            </a:r>
            <a:r>
              <a:rPr lang="fr-FR" sz="1400" b="1"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since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isn’t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specifically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characteristic</a:t>
            </a:r>
            <a:r>
              <a:rPr lang="fr-FR" sz="1400" dirty="0">
                <a:latin typeface="Ubisoft Sans" panose="02000504030000020004" pitchFamily="2" charset="-78"/>
                <a:cs typeface="Ubisoft Sans" panose="02000504030000020004" pitchFamily="2" charset="-78"/>
              </a:rPr>
              <a:t> of a </a:t>
            </a:r>
            <a:r>
              <a:rPr lang="fr-FR" sz="1400" dirty="0" err="1">
                <a:latin typeface="Ubisoft Sans" panose="02000504030000020004" pitchFamily="2" charset="-78"/>
                <a:cs typeface="Ubisoft Sans" panose="02000504030000020004" pitchFamily="2" charset="-78"/>
              </a:rPr>
              <a:t>given</a:t>
            </a:r>
            <a:r>
              <a:rPr lang="fr-FR" sz="1400" dirty="0">
                <a:latin typeface="Ubisoft Sans" panose="02000504030000020004" pitchFamily="2" charset="-78"/>
                <a:cs typeface="Ubisoft Sans" panose="02000504030000020004" pitchFamily="2" charset="-78"/>
              </a:rPr>
              <a:t> document.</a:t>
            </a:r>
          </a:p>
        </p:txBody>
      </p:sp>
    </p:spTree>
    <p:extLst>
      <p:ext uri="{BB962C8B-B14F-4D97-AF65-F5344CB8AC3E}">
        <p14:creationId xmlns:p14="http://schemas.microsoft.com/office/powerpoint/2010/main" val="5925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920" y="-17947"/>
            <a:ext cx="12209545" cy="1335469"/>
            <a:chOff x="-7920" y="-17947"/>
            <a:chExt cx="12209545" cy="1335469"/>
          </a:xfrm>
        </p:grpSpPr>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7" name="Rectangle 26"/>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523220"/>
          </a:xfrm>
          <a:prstGeom prst="rect">
            <a:avLst/>
          </a:prstGeom>
          <a:noFill/>
        </p:spPr>
        <p:txBody>
          <a:bodyPr wrap="square" rtlCol="0">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TERM FREQUENCY-INVERSE DOCUMENT FREQUENCY</a:t>
            </a:r>
            <a:endParaRPr lang="fr-FR" sz="2800" b="1"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3577440" y="1482464"/>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TF-IDF</a:t>
            </a:r>
            <a:endParaRPr lang="fr-FR" sz="2400" b="1" dirty="0">
              <a:latin typeface="Ubisoft Sans" panose="02000504030000020004" pitchFamily="2" charset="-78"/>
              <a:cs typeface="Ubisoft Sans" panose="02000504030000020004" pitchFamily="2" charset="-78"/>
            </a:endParaRPr>
          </a:p>
        </p:txBody>
      </p:sp>
      <p:sp>
        <p:nvSpPr>
          <p:cNvPr id="16" name="TextBox 15"/>
          <p:cNvSpPr txBox="1"/>
          <p:nvPr/>
        </p:nvSpPr>
        <p:spPr>
          <a:xfrm>
            <a:off x="3924097" y="2294530"/>
            <a:ext cx="4335886" cy="307777"/>
          </a:xfrm>
          <a:prstGeom prst="rect">
            <a:avLst/>
          </a:prstGeom>
          <a:noFill/>
        </p:spPr>
        <p:txBody>
          <a:bodyPr wrap="square" rtlCol="0">
            <a:spAutoFit/>
          </a:bodyPr>
          <a:lstStyle/>
          <a:p>
            <a:pPr algn="ctr"/>
            <a:r>
              <a:rPr lang="en-US" sz="1400" dirty="0">
                <a:latin typeface="Ubisoft Sans" panose="02000504030000020004" pitchFamily="2" charset="-78"/>
                <a:cs typeface="Ubisoft Sans" panose="02000504030000020004" pitchFamily="2" charset="-78"/>
              </a:rPr>
              <a:t>Product of two statistical measures, namely:</a:t>
            </a: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6872581" y="4197434"/>
            <a:ext cx="3518021" cy="1148333"/>
            <a:chOff x="6640160" y="4637976"/>
            <a:chExt cx="3518021" cy="1148333"/>
          </a:xfrm>
        </p:grpSpPr>
        <p:sp>
          <p:nvSpPr>
            <p:cNvPr id="17" name="TextBox 16"/>
            <p:cNvSpPr txBox="1"/>
            <p:nvPr/>
          </p:nvSpPr>
          <p:spPr>
            <a:xfrm>
              <a:off x="7287239" y="4637976"/>
              <a:ext cx="2361586" cy="523220"/>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Is </a:t>
              </a:r>
              <a:r>
                <a:rPr lang="fr-FR" sz="1400" dirty="0" err="1">
                  <a:latin typeface="Ubisoft Sans" panose="02000504030000020004" pitchFamily="2" charset="-78"/>
                  <a:cs typeface="Ubisoft Sans" panose="02000504030000020004" pitchFamily="2" charset="-78"/>
                </a:rPr>
                <a:t>term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widely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used</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across</a:t>
              </a:r>
              <a:r>
                <a:rPr lang="fr-FR" sz="1400" b="1" dirty="0">
                  <a:latin typeface="Ubisoft Sans" panose="02000504030000020004" pitchFamily="2" charset="-78"/>
                  <a:cs typeface="Ubisoft Sans" panose="02000504030000020004" pitchFamily="2" charset="-78"/>
                </a:rPr>
                <a:t> all documents</a:t>
              </a:r>
              <a:r>
                <a:rPr lang="fr-FR" sz="1400" dirty="0">
                  <a:latin typeface="Ubisoft Sans" panose="02000504030000020004" pitchFamily="2" charset="-78"/>
                  <a:cs typeface="Ubisoft Sans" panose="02000504030000020004" pitchFamily="2" charset="-78"/>
                </a:rPr>
                <a:t>?</a:t>
              </a:r>
              <a:endParaRPr lang="en-US" sz="1400"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21" name="TextBox 20"/>
                <p:cNvSpPr txBox="1"/>
                <p:nvPr/>
              </p:nvSpPr>
              <p:spPr>
                <a:xfrm>
                  <a:off x="6640160" y="5478532"/>
                  <a:ext cx="1279646" cy="307777"/>
                </a:xfrm>
                <a:prstGeom prst="rect">
                  <a:avLst/>
                </a:prstGeom>
                <a:noFill/>
              </p:spPr>
              <p:txBody>
                <a:bodyPr wrap="square" rtlCol="0">
                  <a:spAutoFit/>
                </a:bodyPr>
                <a:lstStyle/>
                <a:p>
                  <a:pPr algn="ctr"/>
                  <a:r>
                    <a:rPr lang="fr-FR" sz="1400" dirty="0">
                      <a:latin typeface="Ubisoft Sans" panose="02000504030000020004" pitchFamily="2" charset="-78"/>
                      <a:cs typeface="Ubisoft Sans" panose="02000504030000020004" pitchFamily="2" charset="-78"/>
                    </a:rPr>
                    <a:t>Yes: </a:t>
                  </a:r>
                  <a14:m>
                    <m:oMath xmlns:m="http://schemas.openxmlformats.org/officeDocument/2006/math">
                      <m:r>
                        <a:rPr lang="fr-FR" sz="1400" b="0" i="1" smtClean="0">
                          <a:latin typeface="Cambria Math" panose="02040503050406030204" pitchFamily="18" charset="0"/>
                          <a:cs typeface="Ubisoft Sans" panose="02000504030000020004" pitchFamily="2" charset="-78"/>
                        </a:rPr>
                        <m:t>𝑖𝑑𝑓</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→0</m:t>
                      </m:r>
                    </m:oMath>
                  </a14:m>
                  <a:endParaRPr lang="en-US" sz="1400" dirty="0">
                    <a:latin typeface="Ubisoft Sans" panose="02000504030000020004" pitchFamily="2" charset="-78"/>
                    <a:cs typeface="Ubisoft Sans" panose="02000504030000020004" pitchFamily="2" charset="-7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640160" y="5478532"/>
                  <a:ext cx="1279646" cy="307777"/>
                </a:xfrm>
                <a:prstGeom prst="rect">
                  <a:avLst/>
                </a:prstGeom>
                <a:blipFill>
                  <a:blip r:embed="rId6"/>
                  <a:stretch>
                    <a:fillRect t="-1961" b="-1960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878535" y="5476041"/>
                  <a:ext cx="1279646" cy="307777"/>
                </a:xfrm>
                <a:prstGeom prst="rect">
                  <a:avLst/>
                </a:prstGeom>
                <a:noFill/>
              </p:spPr>
              <p:txBody>
                <a:bodyPr wrap="square" rtlCol="0">
                  <a:spAutoFit/>
                </a:bodyPr>
                <a:lstStyle/>
                <a:p>
                  <a:pPr algn="ctr"/>
                  <a:r>
                    <a:rPr lang="fr-FR" sz="1400" dirty="0">
                      <a:latin typeface="Ubisoft Sans" panose="02000504030000020004" pitchFamily="2" charset="-78"/>
                      <a:cs typeface="Ubisoft Sans" panose="02000504030000020004" pitchFamily="2" charset="-78"/>
                    </a:rPr>
                    <a:t>No: </a:t>
                  </a:r>
                  <a14:m>
                    <m:oMath xmlns:m="http://schemas.openxmlformats.org/officeDocument/2006/math">
                      <m:r>
                        <a:rPr lang="fr-FR" sz="1400" b="0" i="1" smtClean="0">
                          <a:latin typeface="Cambria Math" panose="02040503050406030204" pitchFamily="18" charset="0"/>
                          <a:cs typeface="Ubisoft Sans" panose="02000504030000020004" pitchFamily="2" charset="-78"/>
                        </a:rPr>
                        <m:t>𝑖𝑑𝑓</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→1</m:t>
                      </m:r>
                    </m:oMath>
                  </a14:m>
                  <a:endParaRPr lang="en-US" sz="1400" dirty="0">
                    <a:latin typeface="Ubisoft Sans" panose="02000504030000020004" pitchFamily="2" charset="-78"/>
                    <a:cs typeface="Ubisoft Sans" panose="02000504030000020004" pitchFamily="2" charset="-7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878535" y="5476041"/>
                  <a:ext cx="1279646" cy="307777"/>
                </a:xfrm>
                <a:prstGeom prst="rect">
                  <a:avLst/>
                </a:prstGeom>
                <a:blipFill>
                  <a:blip r:embed="rId7"/>
                  <a:stretch>
                    <a:fillRect t="-3922" b="-19608"/>
                  </a:stretch>
                </a:blipFill>
              </p:spPr>
              <p:txBody>
                <a:bodyPr/>
                <a:lstStyle/>
                <a:p>
                  <a:r>
                    <a:rPr lang="fr-FR">
                      <a:noFill/>
                    </a:rPr>
                    <a:t> </a:t>
                  </a:r>
                </a:p>
              </p:txBody>
            </p:sp>
          </mc:Fallback>
        </mc:AlternateContent>
      </p:grpSp>
      <p:grpSp>
        <p:nvGrpSpPr>
          <p:cNvPr id="3" name="Group 2"/>
          <p:cNvGrpSpPr/>
          <p:nvPr/>
        </p:nvGrpSpPr>
        <p:grpSpPr>
          <a:xfrm>
            <a:off x="1844087" y="4244387"/>
            <a:ext cx="3518021" cy="1148333"/>
            <a:chOff x="1787562" y="4637976"/>
            <a:chExt cx="3518021" cy="1148333"/>
          </a:xfrm>
        </p:grpSpPr>
        <p:sp>
          <p:nvSpPr>
            <p:cNvPr id="26" name="TextBox 25"/>
            <p:cNvSpPr txBox="1"/>
            <p:nvPr/>
          </p:nvSpPr>
          <p:spPr>
            <a:xfrm>
              <a:off x="2392168" y="4637976"/>
              <a:ext cx="2446532" cy="523220"/>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Is </a:t>
              </a:r>
              <a:r>
                <a:rPr lang="fr-FR" sz="1400" dirty="0" err="1">
                  <a:latin typeface="Ubisoft Sans" panose="02000504030000020004" pitchFamily="2" charset="-78"/>
                  <a:cs typeface="Ubisoft Sans" panose="02000504030000020004" pitchFamily="2" charset="-78"/>
                </a:rPr>
                <a:t>term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widely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used</a:t>
              </a:r>
              <a:r>
                <a:rPr lang="fr-FR" sz="1400" b="1" dirty="0">
                  <a:latin typeface="Ubisoft Sans" panose="02000504030000020004" pitchFamily="2" charset="-78"/>
                  <a:cs typeface="Ubisoft Sans" panose="02000504030000020004" pitchFamily="2" charset="-78"/>
                </a:rPr>
                <a:t> in the </a:t>
              </a:r>
              <a:r>
                <a:rPr lang="fr-FR" sz="1400" b="1" dirty="0" err="1">
                  <a:latin typeface="Ubisoft Sans" panose="02000504030000020004" pitchFamily="2" charset="-78"/>
                  <a:cs typeface="Ubisoft Sans" panose="02000504030000020004" pitchFamily="2" charset="-78"/>
                </a:rPr>
                <a:t>current</a:t>
              </a:r>
              <a:r>
                <a:rPr lang="fr-FR" sz="1400" b="1" dirty="0">
                  <a:latin typeface="Ubisoft Sans" panose="02000504030000020004" pitchFamily="2" charset="-78"/>
                  <a:cs typeface="Ubisoft Sans" panose="02000504030000020004" pitchFamily="2" charset="-78"/>
                </a:rPr>
                <a:t> document</a:t>
              </a:r>
              <a:r>
                <a:rPr lang="fr-FR" sz="1400" dirty="0">
                  <a:latin typeface="Ubisoft Sans" panose="02000504030000020004" pitchFamily="2" charset="-78"/>
                  <a:cs typeface="Ubisoft Sans" panose="02000504030000020004" pitchFamily="2" charset="-78"/>
                </a:rPr>
                <a:t>?</a:t>
              </a:r>
              <a:endParaRPr lang="en-US" sz="1400"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30" name="TextBox 29"/>
                <p:cNvSpPr txBox="1"/>
                <p:nvPr/>
              </p:nvSpPr>
              <p:spPr>
                <a:xfrm>
                  <a:off x="1787562" y="5478532"/>
                  <a:ext cx="1279646" cy="307777"/>
                </a:xfrm>
                <a:prstGeom prst="rect">
                  <a:avLst/>
                </a:prstGeom>
                <a:noFill/>
              </p:spPr>
              <p:txBody>
                <a:bodyPr wrap="square" rtlCol="0">
                  <a:spAutoFit/>
                </a:bodyPr>
                <a:lstStyle/>
                <a:p>
                  <a:pPr algn="ctr"/>
                  <a:r>
                    <a:rPr lang="fr-FR" sz="1400" dirty="0">
                      <a:latin typeface="Ubisoft Sans" panose="02000504030000020004" pitchFamily="2" charset="-78"/>
                      <a:cs typeface="Ubisoft Sans" panose="02000504030000020004" pitchFamily="2" charset="-78"/>
                    </a:rPr>
                    <a:t>Yes: </a:t>
                  </a:r>
                  <a14:m>
                    <m:oMath xmlns:m="http://schemas.openxmlformats.org/officeDocument/2006/math">
                      <m:r>
                        <a:rPr lang="fr-FR" sz="1400" b="0" i="1" smtClean="0">
                          <a:latin typeface="Cambria Math" panose="02040503050406030204" pitchFamily="18" charset="0"/>
                          <a:cs typeface="Ubisoft Sans" panose="02000504030000020004" pitchFamily="2" charset="-78"/>
                        </a:rPr>
                        <m:t>𝑡𝑓</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→1</m:t>
                      </m:r>
                    </m:oMath>
                  </a14:m>
                  <a:endParaRPr lang="en-US" sz="1400" dirty="0">
                    <a:latin typeface="Ubisoft Sans" panose="02000504030000020004" pitchFamily="2" charset="-78"/>
                    <a:cs typeface="Ubisoft Sans" panose="02000504030000020004" pitchFamily="2" charset="-78"/>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787562" y="5478532"/>
                  <a:ext cx="1279646" cy="307777"/>
                </a:xfrm>
                <a:prstGeom prst="rect">
                  <a:avLst/>
                </a:prstGeom>
                <a:blipFill>
                  <a:blip r:embed="rId8"/>
                  <a:stretch>
                    <a:fillRect t="-3922" b="-1960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025937" y="5476041"/>
                  <a:ext cx="1279646" cy="307777"/>
                </a:xfrm>
                <a:prstGeom prst="rect">
                  <a:avLst/>
                </a:prstGeom>
                <a:noFill/>
              </p:spPr>
              <p:txBody>
                <a:bodyPr wrap="square" rtlCol="0">
                  <a:spAutoFit/>
                </a:bodyPr>
                <a:lstStyle/>
                <a:p>
                  <a:pPr algn="ctr"/>
                  <a:r>
                    <a:rPr lang="fr-FR" sz="1400" dirty="0">
                      <a:latin typeface="Ubisoft Sans" panose="02000504030000020004" pitchFamily="2" charset="-78"/>
                      <a:cs typeface="Ubisoft Sans" panose="02000504030000020004" pitchFamily="2" charset="-78"/>
                    </a:rPr>
                    <a:t>No: </a:t>
                  </a:r>
                  <a14:m>
                    <m:oMath xmlns:m="http://schemas.openxmlformats.org/officeDocument/2006/math">
                      <m:r>
                        <a:rPr lang="fr-FR" sz="1400" b="0" i="1" smtClean="0">
                          <a:latin typeface="Cambria Math" panose="02040503050406030204" pitchFamily="18" charset="0"/>
                          <a:cs typeface="Ubisoft Sans" panose="02000504030000020004" pitchFamily="2" charset="-78"/>
                        </a:rPr>
                        <m:t>𝑡𝑓</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→0</m:t>
                      </m:r>
                    </m:oMath>
                  </a14:m>
                  <a:endParaRPr lang="en-US" sz="1400" dirty="0">
                    <a:latin typeface="Ubisoft Sans" panose="02000504030000020004" pitchFamily="2" charset="-78"/>
                    <a:cs typeface="Ubisoft Sans" panose="02000504030000020004" pitchFamily="2" charset="-78"/>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4025937" y="5476041"/>
                  <a:ext cx="1279646" cy="307777"/>
                </a:xfrm>
                <a:prstGeom prst="rect">
                  <a:avLst/>
                </a:prstGeom>
                <a:blipFill>
                  <a:blip r:embed="rId9"/>
                  <a:stretch>
                    <a:fillRect t="-4000" b="-20000"/>
                  </a:stretch>
                </a:blipFill>
              </p:spPr>
              <p:txBody>
                <a:bodyPr/>
                <a:lstStyle/>
                <a:p>
                  <a:r>
                    <a:rPr lang="fr-FR">
                      <a:noFill/>
                    </a:rPr>
                    <a:t> </a:t>
                  </a:r>
                </a:p>
              </p:txBody>
            </p:sp>
          </mc:Fallback>
        </mc:AlternateContent>
      </p:grpSp>
      <p:sp>
        <p:nvSpPr>
          <p:cNvPr id="32" name="TextBox 31"/>
          <p:cNvSpPr txBox="1"/>
          <p:nvPr/>
        </p:nvSpPr>
        <p:spPr>
          <a:xfrm>
            <a:off x="2231498" y="2958756"/>
            <a:ext cx="2743200" cy="338554"/>
          </a:xfrm>
          <a:prstGeom prst="rect">
            <a:avLst/>
          </a:prstGeom>
          <a:noFill/>
        </p:spPr>
        <p:txBody>
          <a:bodyPr wrap="square" rtlCol="0">
            <a:spAutoFit/>
          </a:bodyPr>
          <a:lstStyle/>
          <a:p>
            <a:pPr algn="ctr"/>
            <a:r>
              <a:rPr lang="en-US" sz="1600" b="1" dirty="0">
                <a:latin typeface="Ubisoft Sans" panose="02000504030000020004" pitchFamily="2" charset="-78"/>
                <a:cs typeface="Ubisoft Sans" panose="02000504030000020004" pitchFamily="2" charset="-78"/>
              </a:rPr>
              <a:t>Term Frequency</a:t>
            </a:r>
          </a:p>
        </p:txBody>
      </p:sp>
      <p:sp>
        <p:nvSpPr>
          <p:cNvPr id="33" name="TextBox 32"/>
          <p:cNvSpPr txBox="1"/>
          <p:nvPr/>
        </p:nvSpPr>
        <p:spPr>
          <a:xfrm>
            <a:off x="6885402" y="2958756"/>
            <a:ext cx="3505200" cy="338554"/>
          </a:xfrm>
          <a:prstGeom prst="rect">
            <a:avLst/>
          </a:prstGeom>
          <a:noFill/>
        </p:spPr>
        <p:txBody>
          <a:bodyPr wrap="square" rtlCol="0">
            <a:spAutoFit/>
          </a:bodyPr>
          <a:lstStyle/>
          <a:p>
            <a:pPr algn="ctr"/>
            <a:r>
              <a:rPr lang="en-US" sz="1600" b="1" dirty="0">
                <a:latin typeface="Ubisoft Sans" panose="02000504030000020004" pitchFamily="2" charset="-78"/>
                <a:cs typeface="Ubisoft Sans" panose="02000504030000020004" pitchFamily="2" charset="-78"/>
              </a:rPr>
              <a:t>Inverse Document Frequency</a:t>
            </a:r>
          </a:p>
        </p:txBody>
      </p:sp>
      <mc:AlternateContent xmlns:mc="http://schemas.openxmlformats.org/markup-compatibility/2006" xmlns:a14="http://schemas.microsoft.com/office/drawing/2010/main">
        <mc:Choice Requires="a14">
          <p:sp>
            <p:nvSpPr>
              <p:cNvPr id="34" name="TextBox 33"/>
              <p:cNvSpPr txBox="1"/>
              <p:nvPr/>
            </p:nvSpPr>
            <p:spPr>
              <a:xfrm>
                <a:off x="1934767" y="3642316"/>
                <a:ext cx="3361334" cy="31720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Ubisoft Sans" panose="02000504030000020004" pitchFamily="2" charset="-78"/>
                        </a:rPr>
                        <m:t>𝑡𝑓</m:t>
                      </m:r>
                      <m:d>
                        <m:dPr>
                          <m:ctrlPr>
                            <a:rPr lang="fr-FR" sz="1400" b="0" i="1" smtClean="0">
                              <a:latin typeface="Cambria Math" panose="02040503050406030204" pitchFamily="18" charset="0"/>
                              <a:cs typeface="Ubisoft Sans" panose="02000504030000020004" pitchFamily="2" charset="-78"/>
                            </a:rPr>
                          </m:ctrlPr>
                        </m:dPr>
                        <m:e>
                          <m:r>
                            <a:rPr lang="fr-FR" sz="1400" b="0" i="1" smtClean="0">
                              <a:latin typeface="Cambria Math" panose="02040503050406030204" pitchFamily="18" charset="0"/>
                              <a:cs typeface="Ubisoft Sans" panose="02000504030000020004" pitchFamily="2" charset="-78"/>
                            </a:rPr>
                            <m:t>𝑡</m:t>
                          </m:r>
                          <m:r>
                            <a:rPr lang="fr-FR" sz="1400" b="0" i="1" smtClean="0">
                              <a:latin typeface="Cambria Math" panose="02040503050406030204" pitchFamily="18" charset="0"/>
                              <a:cs typeface="Ubisoft Sans" panose="02000504030000020004" pitchFamily="2" charset="-78"/>
                            </a:rPr>
                            <m:t>, </m:t>
                          </m:r>
                          <m:r>
                            <a:rPr lang="fr-FR" sz="1400" b="0" i="1" smtClean="0">
                              <a:latin typeface="Cambria Math" panose="02040503050406030204" pitchFamily="18" charset="0"/>
                              <a:cs typeface="Ubisoft Sans" panose="02000504030000020004" pitchFamily="2" charset="-78"/>
                            </a:rPr>
                            <m:t>𝑑</m:t>
                          </m:r>
                        </m:e>
                      </m:d>
                    </m:oMath>
                  </m:oMathPara>
                </a14:m>
                <a:endParaRPr lang="en-US" sz="1400" dirty="0">
                  <a:latin typeface="Ubisoft Sans" panose="02000504030000020004" pitchFamily="2" charset="-78"/>
                  <a:cs typeface="Ubisoft Sans" panose="02000504030000020004" pitchFamily="2" charset="-78"/>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934767" y="3642316"/>
                <a:ext cx="3361334" cy="317203"/>
              </a:xfrm>
              <a:prstGeom prst="rect">
                <a:avLst/>
              </a:prstGeom>
              <a:blipFill>
                <a:blip r:embed="rId10"/>
                <a:stretch>
                  <a:fillRect b="-566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957335" y="3660165"/>
                <a:ext cx="3361334" cy="307777"/>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Ubisoft Sans" panose="02000504030000020004" pitchFamily="2" charset="-78"/>
                        </a:rPr>
                        <m:t>𝑖𝑑𝑓</m:t>
                      </m:r>
                      <m:d>
                        <m:dPr>
                          <m:ctrlPr>
                            <a:rPr lang="fr-FR" sz="1400" b="0" i="1" smtClean="0">
                              <a:latin typeface="Cambria Math" panose="02040503050406030204" pitchFamily="18" charset="0"/>
                              <a:cs typeface="Ubisoft Sans" panose="02000504030000020004" pitchFamily="2" charset="-78"/>
                            </a:rPr>
                          </m:ctrlPr>
                        </m:dPr>
                        <m:e>
                          <m:r>
                            <a:rPr lang="fr-FR" sz="1400" b="0" i="1" smtClean="0">
                              <a:latin typeface="Cambria Math" panose="02040503050406030204" pitchFamily="18" charset="0"/>
                              <a:cs typeface="Ubisoft Sans" panose="02000504030000020004" pitchFamily="2" charset="-78"/>
                            </a:rPr>
                            <m:t>𝑡</m:t>
                          </m:r>
                          <m:r>
                            <a:rPr lang="fr-FR" sz="1400" b="0" i="1" smtClean="0">
                              <a:latin typeface="Cambria Math" panose="02040503050406030204" pitchFamily="18" charset="0"/>
                              <a:cs typeface="Ubisoft Sans" panose="02000504030000020004" pitchFamily="2" charset="-78"/>
                            </a:rPr>
                            <m:t>, </m:t>
                          </m:r>
                          <m:r>
                            <a:rPr lang="fr-FR" sz="1400" b="0" i="1" smtClean="0">
                              <a:latin typeface="Cambria Math" panose="02040503050406030204" pitchFamily="18" charset="0"/>
                              <a:cs typeface="Ubisoft Sans" panose="02000504030000020004" pitchFamily="2" charset="-78"/>
                            </a:rPr>
                            <m:t>𝐷</m:t>
                          </m:r>
                        </m:e>
                      </m:d>
                    </m:oMath>
                  </m:oMathPara>
                </a14:m>
                <a:endParaRPr lang="en-US" sz="1400" dirty="0">
                  <a:latin typeface="Ubisoft Sans" panose="02000504030000020004" pitchFamily="2" charset="-78"/>
                  <a:cs typeface="Ubisoft Sans" panose="02000504030000020004" pitchFamily="2" charset="-78"/>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6957335" y="3660165"/>
                <a:ext cx="3361334" cy="307777"/>
              </a:xfrm>
              <a:prstGeom prst="rect">
                <a:avLst/>
              </a:prstGeom>
              <a:blipFill>
                <a:blip r:embed="rId11"/>
                <a:stretch>
                  <a:fillRect b="-980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446051" y="3642316"/>
                <a:ext cx="3361334" cy="31720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en-US" sz="1400" dirty="0">
                  <a:latin typeface="Ubisoft Sans" panose="02000504030000020004" pitchFamily="2" charset="-78"/>
                  <a:cs typeface="Ubisoft Sans" panose="02000504030000020004" pitchFamily="2" charset="-78"/>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446051" y="3642316"/>
                <a:ext cx="3361334" cy="317203"/>
              </a:xfrm>
              <a:prstGeom prst="rect">
                <a:avLst/>
              </a:prstGeom>
              <a:blipFill>
                <a:blip r:embed="rId1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25968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t="44790" b="44419"/>
          <a:stretch/>
        </p:blipFill>
        <p:spPr>
          <a:xfrm>
            <a:off x="1" y="1"/>
            <a:ext cx="12192000" cy="1335024"/>
          </a:xfrm>
          <a:prstGeom prst="rect">
            <a:avLst/>
          </a:prstGeom>
        </p:spPr>
      </p:pic>
      <p:sp>
        <p:nvSpPr>
          <p:cNvPr id="7" name="Rectangle 6"/>
          <p:cNvSpPr/>
          <p:nvPr/>
        </p:nvSpPr>
        <p:spPr>
          <a:xfrm>
            <a:off x="-7920" y="-1"/>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Course objectives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41" name="Rectangle 40"/>
          <p:cNvSpPr/>
          <p:nvPr/>
        </p:nvSpPr>
        <p:spPr>
          <a:xfrm>
            <a:off x="952500" y="3169645"/>
            <a:ext cx="3073400" cy="1938992"/>
          </a:xfrm>
          <a:prstGeom prst="rect">
            <a:avLst/>
          </a:prstGeom>
        </p:spPr>
        <p:txBody>
          <a:bodyPr wrap="square">
            <a:spAutoFit/>
          </a:bodyPr>
          <a:lstStyle/>
          <a:p>
            <a:pPr algn="ctr"/>
            <a:r>
              <a:rPr lang="en-US" sz="2400" dirty="0">
                <a:solidFill>
                  <a:srgbClr val="C00000"/>
                </a:solidFill>
                <a:latin typeface="Ubisoft Sans" panose="02000504030000020004" pitchFamily="2" charset="-78"/>
                <a:cs typeface="Ubisoft Sans" panose="02000504030000020004" pitchFamily="2" charset="-78"/>
              </a:rPr>
              <a:t>Highlight specificities and caveats of working with an unusual type of data: ordered symbols.</a:t>
            </a:r>
            <a:endParaRPr lang="fr-FR" sz="2400" dirty="0">
              <a:solidFill>
                <a:srgbClr val="C00000"/>
              </a:solidFill>
              <a:latin typeface="Ubisoft Sans" panose="02000504030000020004" pitchFamily="2" charset="-78"/>
              <a:cs typeface="Ubisoft Sans" panose="02000504030000020004" pitchFamily="2" charset="-78"/>
            </a:endParaRPr>
          </a:p>
        </p:txBody>
      </p:sp>
      <p:sp>
        <p:nvSpPr>
          <p:cNvPr id="43" name="Rectangle 42"/>
          <p:cNvSpPr/>
          <p:nvPr/>
        </p:nvSpPr>
        <p:spPr>
          <a:xfrm>
            <a:off x="5139540" y="1807795"/>
            <a:ext cx="190500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Goals</a:t>
            </a:r>
            <a:endParaRPr lang="fr-FR" sz="3600" b="1" dirty="0">
              <a:latin typeface="Ubisoft Sans" panose="02000504030000020004" pitchFamily="2" charset="-78"/>
              <a:cs typeface="Ubisoft Sans" panose="02000504030000020004" pitchFamily="2" charset="-78"/>
            </a:endParaRPr>
          </a:p>
        </p:txBody>
      </p:sp>
      <p:sp>
        <p:nvSpPr>
          <p:cNvPr id="44" name="Rectangle 43"/>
          <p:cNvSpPr/>
          <p:nvPr/>
        </p:nvSpPr>
        <p:spPr>
          <a:xfrm>
            <a:off x="4555848" y="3169645"/>
            <a:ext cx="3072384" cy="1569660"/>
          </a:xfrm>
          <a:prstGeom prst="rect">
            <a:avLst/>
          </a:prstGeom>
        </p:spPr>
        <p:txBody>
          <a:bodyPr wrap="square">
            <a:spAutoFit/>
          </a:bodyPr>
          <a:lstStyle/>
          <a:p>
            <a:pPr algn="ctr"/>
            <a:r>
              <a:rPr lang="en-US" sz="2400" dirty="0">
                <a:solidFill>
                  <a:srgbClr val="C00000"/>
                </a:solidFill>
                <a:latin typeface="Ubisoft Sans" panose="02000504030000020004" pitchFamily="2" charset="-78"/>
                <a:cs typeface="Ubisoft Sans" panose="02000504030000020004" pitchFamily="2" charset="-78"/>
              </a:rPr>
              <a:t>Digest NLP’s history while introducing its main algorithms and paradigms.</a:t>
            </a:r>
            <a:endParaRPr lang="fr-FR" sz="2400" dirty="0">
              <a:solidFill>
                <a:srgbClr val="C00000"/>
              </a:solidFill>
              <a:latin typeface="Ubisoft Sans" panose="02000504030000020004" pitchFamily="2" charset="-78"/>
              <a:cs typeface="Ubisoft Sans" panose="02000504030000020004" pitchFamily="2" charset="-78"/>
            </a:endParaRPr>
          </a:p>
        </p:txBody>
      </p:sp>
      <p:sp>
        <p:nvSpPr>
          <p:cNvPr id="45" name="Rectangle 44"/>
          <p:cNvSpPr/>
          <p:nvPr/>
        </p:nvSpPr>
        <p:spPr>
          <a:xfrm>
            <a:off x="8471992" y="3169645"/>
            <a:ext cx="3072384" cy="1200329"/>
          </a:xfrm>
          <a:prstGeom prst="rect">
            <a:avLst/>
          </a:prstGeom>
        </p:spPr>
        <p:txBody>
          <a:bodyPr wrap="square">
            <a:spAutoFit/>
          </a:bodyPr>
          <a:lstStyle/>
          <a:p>
            <a:pPr algn="ctr"/>
            <a:r>
              <a:rPr lang="en-US" sz="2400" dirty="0">
                <a:solidFill>
                  <a:srgbClr val="002060"/>
                </a:solidFill>
                <a:latin typeface="Ubisoft Sans" panose="02000504030000020004" pitchFamily="2" charset="-78"/>
                <a:cs typeface="Ubisoft Sans" panose="02000504030000020004" pitchFamily="2" charset="-78"/>
              </a:rPr>
              <a:t>Efficiently visualize and leverage outputs of those algorithms.</a:t>
            </a:r>
            <a:endParaRPr lang="fr-FR" sz="2400" dirty="0">
              <a:solidFill>
                <a:srgbClr val="002060"/>
              </a:solidFill>
              <a:latin typeface="Ubisoft Sans" panose="02000504030000020004" pitchFamily="2" charset="-78"/>
              <a:cs typeface="Ubisoft Sans" panose="02000504030000020004" pitchFamily="2" charset="-78"/>
            </a:endParaRPr>
          </a:p>
        </p:txBody>
      </p:sp>
      <p:sp>
        <p:nvSpPr>
          <p:cNvPr id="2" name="Rectangle 1"/>
          <p:cNvSpPr/>
          <p:nvPr/>
        </p:nvSpPr>
        <p:spPr>
          <a:xfrm>
            <a:off x="805343" y="2977266"/>
            <a:ext cx="6895751" cy="23237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7848251" y="2977266"/>
            <a:ext cx="4168238" cy="232375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2716518" y="2380957"/>
            <a:ext cx="3073400" cy="461665"/>
          </a:xfrm>
          <a:prstGeom prst="rect">
            <a:avLst/>
          </a:prstGeom>
        </p:spPr>
        <p:txBody>
          <a:bodyPr wrap="square">
            <a:spAutoFit/>
          </a:bodyPr>
          <a:lstStyle/>
          <a:p>
            <a:pPr algn="ctr"/>
            <a:r>
              <a:rPr lang="en-US" sz="2400" dirty="0">
                <a:solidFill>
                  <a:srgbClr val="C00000"/>
                </a:solidFill>
                <a:latin typeface="Ubisoft Sans" panose="02000504030000020004" pitchFamily="2" charset="-78"/>
                <a:cs typeface="Ubisoft Sans" panose="02000504030000020004" pitchFamily="2" charset="-78"/>
              </a:rPr>
              <a:t>R&amp;D</a:t>
            </a:r>
            <a:endParaRPr lang="fr-FR" sz="2400" dirty="0">
              <a:solidFill>
                <a:srgbClr val="C00000"/>
              </a:solidFill>
              <a:latin typeface="Ubisoft Sans" panose="02000504030000020004" pitchFamily="2" charset="-78"/>
              <a:cs typeface="Ubisoft Sans" panose="02000504030000020004" pitchFamily="2" charset="-78"/>
            </a:endParaRPr>
          </a:p>
        </p:txBody>
      </p:sp>
      <p:sp>
        <p:nvSpPr>
          <p:cNvPr id="14" name="Rectangle 13"/>
          <p:cNvSpPr/>
          <p:nvPr/>
        </p:nvSpPr>
        <p:spPr>
          <a:xfrm>
            <a:off x="8470976" y="2380958"/>
            <a:ext cx="3073400" cy="461665"/>
          </a:xfrm>
          <a:prstGeom prst="rect">
            <a:avLst/>
          </a:prstGeom>
        </p:spPr>
        <p:txBody>
          <a:bodyPr wrap="square">
            <a:spAutoFit/>
          </a:bodyPr>
          <a:lstStyle/>
          <a:p>
            <a:pPr algn="ctr"/>
            <a:r>
              <a:rPr lang="en-US" sz="2400" dirty="0">
                <a:solidFill>
                  <a:srgbClr val="002060"/>
                </a:solidFill>
                <a:latin typeface="Ubisoft Sans" panose="02000504030000020004" pitchFamily="2" charset="-78"/>
                <a:cs typeface="Ubisoft Sans" panose="02000504030000020004" pitchFamily="2" charset="-78"/>
              </a:rPr>
              <a:t>Operational</a:t>
            </a:r>
            <a:endParaRPr lang="fr-FR" sz="2400" dirty="0">
              <a:solidFill>
                <a:srgbClr val="002060"/>
              </a:solidFill>
              <a:latin typeface="Ubisoft Sans" panose="02000504030000020004" pitchFamily="2" charset="-78"/>
              <a:cs typeface="Ubisoft Sans" panose="02000504030000020004" pitchFamily="2" charset="-78"/>
            </a:endParaRPr>
          </a:p>
        </p:txBody>
      </p:sp>
      <p:pic>
        <p:nvPicPr>
          <p:cNvPr id="16"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8"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699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20" y="-17947"/>
            <a:ext cx="12209545" cy="1335469"/>
            <a:chOff x="-7920" y="-17947"/>
            <a:chExt cx="12209545" cy="1335469"/>
          </a:xfrm>
        </p:grpSpPr>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8" name="Rectangle 2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523220"/>
          </a:xfrm>
          <a:prstGeom prst="rect">
            <a:avLst/>
          </a:prstGeom>
          <a:noFill/>
        </p:spPr>
        <p:txBody>
          <a:bodyPr wrap="square" rtlCol="0">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TERM FREQUENCY-INVERSE DOCUMENT FREQUENCY</a:t>
            </a:r>
            <a:endParaRPr lang="fr-FR" sz="2800" b="1"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3577440" y="1482464"/>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TF-IDF</a:t>
            </a:r>
            <a:endParaRPr lang="fr-FR" sz="2400" b="1" dirty="0">
              <a:latin typeface="Ubisoft Sans" panose="02000504030000020004" pitchFamily="2" charset="-78"/>
              <a:cs typeface="Ubisoft Sans" panose="02000504030000020004" pitchFamily="2" charset="-78"/>
            </a:endParaRPr>
          </a:p>
        </p:txBody>
      </p:sp>
      <p:sp>
        <p:nvSpPr>
          <p:cNvPr id="16" name="TextBox 15"/>
          <p:cNvSpPr txBox="1"/>
          <p:nvPr/>
        </p:nvSpPr>
        <p:spPr>
          <a:xfrm>
            <a:off x="3924097" y="2294530"/>
            <a:ext cx="4335886" cy="307777"/>
          </a:xfrm>
          <a:prstGeom prst="rect">
            <a:avLst/>
          </a:prstGeom>
          <a:noFill/>
        </p:spPr>
        <p:txBody>
          <a:bodyPr wrap="square" rtlCol="0">
            <a:spAutoFit/>
          </a:bodyPr>
          <a:lstStyle/>
          <a:p>
            <a:pPr algn="ctr"/>
            <a:r>
              <a:rPr lang="en-US" sz="1400" dirty="0">
                <a:latin typeface="Ubisoft Sans" panose="02000504030000020004" pitchFamily="2" charset="-78"/>
                <a:cs typeface="Ubisoft Sans" panose="02000504030000020004" pitchFamily="2" charset="-78"/>
              </a:rPr>
              <a:t>Product of two statistical measures, namely:</a:t>
            </a: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922431" y="2958756"/>
            <a:ext cx="3472404" cy="2774095"/>
            <a:chOff x="715366" y="3345414"/>
            <a:chExt cx="3472404" cy="2774095"/>
          </a:xfrm>
        </p:grpSpPr>
        <p:sp>
          <p:nvSpPr>
            <p:cNvPr id="17" name="TextBox 16"/>
            <p:cNvSpPr txBox="1"/>
            <p:nvPr/>
          </p:nvSpPr>
          <p:spPr>
            <a:xfrm>
              <a:off x="1024433" y="3345414"/>
              <a:ext cx="2743200" cy="338554"/>
            </a:xfrm>
            <a:prstGeom prst="rect">
              <a:avLst/>
            </a:prstGeom>
            <a:noFill/>
          </p:spPr>
          <p:txBody>
            <a:bodyPr wrap="square" rtlCol="0">
              <a:spAutoFit/>
            </a:bodyPr>
            <a:lstStyle/>
            <a:p>
              <a:pPr algn="ctr"/>
              <a:r>
                <a:rPr lang="en-US" sz="1600" b="1" dirty="0">
                  <a:latin typeface="Ubisoft Sans" panose="02000504030000020004" pitchFamily="2" charset="-78"/>
                  <a:cs typeface="Ubisoft Sans" panose="02000504030000020004" pitchFamily="2" charset="-78"/>
                </a:rPr>
                <a:t>Term Frequency</a:t>
              </a:r>
            </a:p>
          </p:txBody>
        </p:sp>
        <p:sp>
          <p:nvSpPr>
            <p:cNvPr id="21" name="TextBox 20"/>
            <p:cNvSpPr txBox="1"/>
            <p:nvPr/>
          </p:nvSpPr>
          <p:spPr>
            <a:xfrm>
              <a:off x="715366" y="5165402"/>
              <a:ext cx="3361334" cy="954107"/>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For specific reasons, this measure is sometimes inefficient (e.g. long documents). Such frequencies can be weighted in many different fashions.</a:t>
              </a:r>
            </a:p>
          </p:txBody>
        </p:sp>
        <mc:AlternateContent xmlns:mc="http://schemas.openxmlformats.org/markup-compatibility/2006" xmlns:a14="http://schemas.microsoft.com/office/drawing/2010/main">
          <mc:Choice Requires="a14">
            <p:sp>
              <p:nvSpPr>
                <p:cNvPr id="22" name="TextBox 21"/>
                <p:cNvSpPr txBox="1"/>
                <p:nvPr/>
              </p:nvSpPr>
              <p:spPr>
                <a:xfrm>
                  <a:off x="715366" y="3826205"/>
                  <a:ext cx="3361334" cy="738664"/>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At its simplest, the term frequency is simply the number of times a term </a:t>
                  </a:r>
                  <a14:m>
                    <m:oMath xmlns:m="http://schemas.openxmlformats.org/officeDocument/2006/math">
                      <m:r>
                        <a:rPr lang="fr-FR" sz="1400" b="0" i="1" smtClean="0">
                          <a:latin typeface="Cambria Math" panose="02040503050406030204" pitchFamily="18" charset="0"/>
                          <a:cs typeface="Ubisoft Sans" panose="02000504030000020004" pitchFamily="2" charset="-78"/>
                        </a:rPr>
                        <m:t>𝑡</m:t>
                      </m:r>
                    </m:oMath>
                  </a14:m>
                  <a:r>
                    <a:rPr lang="en-US" sz="1400" dirty="0">
                      <a:latin typeface="Ubisoft Sans" panose="02000504030000020004" pitchFamily="2" charset="-78"/>
                      <a:cs typeface="Ubisoft Sans" panose="02000504030000020004" pitchFamily="2" charset="-78"/>
                    </a:rPr>
                    <a:t> appears in a document </a:t>
                  </a:r>
                  <a14:m>
                    <m:oMath xmlns:m="http://schemas.openxmlformats.org/officeDocument/2006/math">
                      <m:r>
                        <a:rPr lang="fr-FR" sz="1400" b="0" i="1" smtClean="0">
                          <a:latin typeface="Cambria Math" panose="02040503050406030204" pitchFamily="18" charset="0"/>
                          <a:cs typeface="Ubisoft Sans" panose="02000504030000020004" pitchFamily="2" charset="-78"/>
                        </a:rPr>
                        <m:t>𝑑</m:t>
                      </m:r>
                    </m:oMath>
                  </a14:m>
                  <a:r>
                    <a:rPr lang="en-US" sz="1400" dirty="0">
                      <a:latin typeface="Ubisoft Sans" panose="02000504030000020004" pitchFamily="2" charset="-78"/>
                      <a:cs typeface="Ubisoft Sans" panose="02000504030000020004" pitchFamily="2" charset="-78"/>
                    </a:rPr>
                    <a:t>.</a:t>
                  </a:r>
                </a:p>
              </p:txBody>
            </p:sp>
          </mc:Choice>
          <mc:Fallback xmlns="">
            <p:sp>
              <p:nvSpPr>
                <p:cNvPr id="22" name="TextBox 21"/>
                <p:cNvSpPr txBox="1">
                  <a:spLocks noRot="1" noChangeAspect="1" noMove="1" noResize="1" noEditPoints="1" noAdjustHandles="1" noChangeArrowheads="1" noChangeShapeType="1" noTextEdit="1"/>
                </p:cNvSpPr>
                <p:nvPr/>
              </p:nvSpPr>
              <p:spPr>
                <a:xfrm>
                  <a:off x="715366" y="3826205"/>
                  <a:ext cx="3361334" cy="738664"/>
                </a:xfrm>
                <a:prstGeom prst="rect">
                  <a:avLst/>
                </a:prstGeom>
                <a:blipFill>
                  <a:blip r:embed="rId6"/>
                  <a:stretch>
                    <a:fillRect l="-543" t="-1653" r="-362" b="-826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26436" y="4706534"/>
                  <a:ext cx="3361334" cy="31720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Ubisoft Sans" panose="02000504030000020004" pitchFamily="2" charset="-78"/>
                          </a:rPr>
                          <m:t>𝑡𝑓</m:t>
                        </m:r>
                        <m:d>
                          <m:dPr>
                            <m:ctrlPr>
                              <a:rPr lang="fr-FR" sz="1400" b="0" i="1" smtClean="0">
                                <a:latin typeface="Cambria Math" panose="02040503050406030204" pitchFamily="18" charset="0"/>
                                <a:cs typeface="Ubisoft Sans" panose="02000504030000020004" pitchFamily="2" charset="-78"/>
                              </a:rPr>
                            </m:ctrlPr>
                          </m:dPr>
                          <m:e>
                            <m:r>
                              <a:rPr lang="fr-FR" sz="1400" b="0" i="1" smtClean="0">
                                <a:latin typeface="Cambria Math" panose="02040503050406030204" pitchFamily="18" charset="0"/>
                                <a:cs typeface="Ubisoft Sans" panose="02000504030000020004" pitchFamily="2" charset="-78"/>
                              </a:rPr>
                              <m:t>𝑡</m:t>
                            </m:r>
                            <m:r>
                              <a:rPr lang="fr-FR" sz="1400" b="0" i="1" smtClean="0">
                                <a:latin typeface="Cambria Math" panose="02040503050406030204" pitchFamily="18" charset="0"/>
                                <a:cs typeface="Ubisoft Sans" panose="02000504030000020004" pitchFamily="2" charset="-78"/>
                              </a:rPr>
                              <m:t>, </m:t>
                            </m:r>
                            <m:r>
                              <a:rPr lang="fr-FR" sz="1400" b="0" i="1" smtClean="0">
                                <a:latin typeface="Cambria Math" panose="02040503050406030204" pitchFamily="18" charset="0"/>
                                <a:cs typeface="Ubisoft Sans" panose="02000504030000020004" pitchFamily="2" charset="-78"/>
                              </a:rPr>
                              <m:t>𝑑</m:t>
                            </m:r>
                          </m:e>
                        </m:d>
                        <m:r>
                          <a:rPr lang="fr-FR" sz="1400" b="0" i="1" smtClean="0">
                            <a:latin typeface="Cambria Math" panose="02040503050406030204" pitchFamily="18" charset="0"/>
                            <a:cs typeface="Ubisoft Sans" panose="02000504030000020004" pitchFamily="2" charset="-78"/>
                          </a:rPr>
                          <m:t>=</m:t>
                        </m:r>
                        <m:sSub>
                          <m:sSubPr>
                            <m:ctrlPr>
                              <a:rPr lang="fr-FR" sz="1400" b="0" i="1" smtClean="0">
                                <a:latin typeface="Cambria Math" panose="02040503050406030204" pitchFamily="18" charset="0"/>
                                <a:cs typeface="Ubisoft Sans" panose="02000504030000020004" pitchFamily="2" charset="-78"/>
                              </a:rPr>
                            </m:ctrlPr>
                          </m:sSubPr>
                          <m:e>
                            <m:r>
                              <a:rPr lang="fr-FR" sz="1400" b="0" i="1" smtClean="0">
                                <a:latin typeface="Cambria Math" panose="02040503050406030204" pitchFamily="18" charset="0"/>
                                <a:cs typeface="Ubisoft Sans" panose="02000504030000020004" pitchFamily="2" charset="-78"/>
                              </a:rPr>
                              <m:t>𝑓</m:t>
                            </m:r>
                          </m:e>
                          <m:sub>
                            <m:r>
                              <a:rPr lang="fr-FR" sz="1400" b="0" i="1" smtClean="0">
                                <a:latin typeface="Cambria Math" panose="02040503050406030204" pitchFamily="18" charset="0"/>
                                <a:cs typeface="Ubisoft Sans" panose="02000504030000020004" pitchFamily="2" charset="-78"/>
                              </a:rPr>
                              <m:t>𝑡</m:t>
                            </m:r>
                            <m:r>
                              <a:rPr lang="fr-FR" sz="1400" b="0" i="1" smtClean="0">
                                <a:latin typeface="Cambria Math" panose="02040503050406030204" pitchFamily="18" charset="0"/>
                                <a:cs typeface="Ubisoft Sans" panose="02000504030000020004" pitchFamily="2" charset="-78"/>
                              </a:rPr>
                              <m:t>, </m:t>
                            </m:r>
                            <m:r>
                              <a:rPr lang="fr-FR" sz="1400" b="0" i="1" smtClean="0">
                                <a:latin typeface="Cambria Math" panose="02040503050406030204" pitchFamily="18" charset="0"/>
                                <a:cs typeface="Ubisoft Sans" panose="02000504030000020004" pitchFamily="2" charset="-78"/>
                              </a:rPr>
                              <m:t>𝑑</m:t>
                            </m:r>
                          </m:sub>
                        </m:sSub>
                      </m:oMath>
                    </m:oMathPara>
                  </a14:m>
                  <a:endParaRPr lang="en-US" sz="1400" dirty="0">
                    <a:latin typeface="Ubisoft Sans" panose="02000504030000020004" pitchFamily="2" charset="-78"/>
                    <a:cs typeface="Ubisoft Sans" panose="02000504030000020004" pitchFamily="2" charset="-7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26436" y="4706534"/>
                  <a:ext cx="3361334" cy="317203"/>
                </a:xfrm>
                <a:prstGeom prst="rect">
                  <a:avLst/>
                </a:prstGeom>
                <a:blipFill>
                  <a:blip r:embed="rId7"/>
                  <a:stretch>
                    <a:fillRect b="-5769"/>
                  </a:stretch>
                </a:blipFill>
              </p:spPr>
              <p:txBody>
                <a:bodyPr/>
                <a:lstStyle/>
                <a:p>
                  <a:r>
                    <a:rPr lang="fr-FR">
                      <a:noFill/>
                    </a:rPr>
                    <a:t> </a:t>
                  </a:r>
                </a:p>
              </p:txBody>
            </p:sp>
          </mc:Fallback>
        </mc:AlternateContent>
      </p:grpSp>
      <p:grpSp>
        <p:nvGrpSpPr>
          <p:cNvPr id="4" name="Group 3"/>
          <p:cNvGrpSpPr/>
          <p:nvPr/>
        </p:nvGrpSpPr>
        <p:grpSpPr>
          <a:xfrm>
            <a:off x="6885402" y="2958756"/>
            <a:ext cx="3505200" cy="3161329"/>
            <a:chOff x="7239000" y="3439568"/>
            <a:chExt cx="3505200" cy="3161329"/>
          </a:xfrm>
        </p:grpSpPr>
        <p:sp>
          <p:nvSpPr>
            <p:cNvPr id="18" name="TextBox 17"/>
            <p:cNvSpPr txBox="1"/>
            <p:nvPr/>
          </p:nvSpPr>
          <p:spPr>
            <a:xfrm>
              <a:off x="7239000" y="3439568"/>
              <a:ext cx="3505200" cy="338554"/>
            </a:xfrm>
            <a:prstGeom prst="rect">
              <a:avLst/>
            </a:prstGeom>
            <a:noFill/>
          </p:spPr>
          <p:txBody>
            <a:bodyPr wrap="square" rtlCol="0">
              <a:spAutoFit/>
            </a:bodyPr>
            <a:lstStyle/>
            <a:p>
              <a:pPr algn="ctr"/>
              <a:r>
                <a:rPr lang="en-US" sz="1600" b="1" dirty="0">
                  <a:latin typeface="Ubisoft Sans" panose="02000504030000020004" pitchFamily="2" charset="-78"/>
                  <a:cs typeface="Ubisoft Sans" panose="02000504030000020004" pitchFamily="2" charset="-78"/>
                </a:rPr>
                <a:t>Inverse Document Frequency</a:t>
              </a:r>
            </a:p>
          </p:txBody>
        </p:sp>
        <mc:AlternateContent xmlns:mc="http://schemas.openxmlformats.org/markup-compatibility/2006" xmlns:a14="http://schemas.microsoft.com/office/drawing/2010/main">
          <mc:Choice Requires="a14">
            <p:sp>
              <p:nvSpPr>
                <p:cNvPr id="23" name="TextBox 22"/>
                <p:cNvSpPr txBox="1"/>
                <p:nvPr/>
              </p:nvSpPr>
              <p:spPr>
                <a:xfrm>
                  <a:off x="7310933" y="4693319"/>
                  <a:ext cx="3361334" cy="540148"/>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Ubisoft Sans" panose="02000504030000020004" pitchFamily="2" charset="-78"/>
                          </a:rPr>
                          <m:t>𝑖𝑑𝑓</m:t>
                        </m:r>
                        <m:d>
                          <m:dPr>
                            <m:ctrlPr>
                              <a:rPr lang="fr-FR" sz="1400" b="0" i="1" smtClean="0">
                                <a:latin typeface="Cambria Math" panose="02040503050406030204" pitchFamily="18" charset="0"/>
                                <a:cs typeface="Ubisoft Sans" panose="02000504030000020004" pitchFamily="2" charset="-78"/>
                              </a:rPr>
                            </m:ctrlPr>
                          </m:dPr>
                          <m:e>
                            <m:r>
                              <a:rPr lang="fr-FR" sz="1400" b="0" i="1" smtClean="0">
                                <a:latin typeface="Cambria Math" panose="02040503050406030204" pitchFamily="18" charset="0"/>
                                <a:cs typeface="Ubisoft Sans" panose="02000504030000020004" pitchFamily="2" charset="-78"/>
                              </a:rPr>
                              <m:t>𝑡</m:t>
                            </m:r>
                            <m:r>
                              <a:rPr lang="fr-FR" sz="1400" b="0" i="1" smtClean="0">
                                <a:latin typeface="Cambria Math" panose="02040503050406030204" pitchFamily="18" charset="0"/>
                                <a:cs typeface="Ubisoft Sans" panose="02000504030000020004" pitchFamily="2" charset="-78"/>
                              </a:rPr>
                              <m:t>, </m:t>
                            </m:r>
                            <m:r>
                              <a:rPr lang="fr-FR" sz="1400" b="0" i="1" smtClean="0">
                                <a:latin typeface="Cambria Math" panose="02040503050406030204" pitchFamily="18" charset="0"/>
                                <a:cs typeface="Ubisoft Sans" panose="02000504030000020004" pitchFamily="2" charset="-78"/>
                              </a:rPr>
                              <m:t>𝐷</m:t>
                            </m:r>
                          </m:e>
                        </m:d>
                        <m:r>
                          <a:rPr lang="fr-FR" sz="1400" b="0" i="1" smtClean="0">
                            <a:latin typeface="Cambria Math" panose="02040503050406030204" pitchFamily="18" charset="0"/>
                            <a:cs typeface="Ubisoft Sans" panose="02000504030000020004" pitchFamily="2" charset="-78"/>
                          </a:rPr>
                          <m:t>=</m:t>
                        </m:r>
                        <m:r>
                          <a:rPr lang="fr-FR" sz="1400" b="0" i="1" smtClean="0">
                            <a:latin typeface="Cambria Math" panose="02040503050406030204" pitchFamily="18" charset="0"/>
                            <a:cs typeface="Ubisoft Sans" panose="02000504030000020004" pitchFamily="2" charset="-78"/>
                          </a:rPr>
                          <m:t>𝑙𝑜𝑔</m:t>
                        </m:r>
                        <m:f>
                          <m:fPr>
                            <m:ctrlPr>
                              <a:rPr lang="fr-FR" sz="1400" b="0" i="1" smtClean="0">
                                <a:latin typeface="Cambria Math" panose="02040503050406030204" pitchFamily="18" charset="0"/>
                                <a:cs typeface="Ubisoft Sans" panose="02000504030000020004" pitchFamily="2" charset="-78"/>
                              </a:rPr>
                            </m:ctrlPr>
                          </m:fPr>
                          <m:num>
                            <m:r>
                              <a:rPr lang="fr-FR" sz="1400" b="0" i="1" smtClean="0">
                                <a:latin typeface="Cambria Math" panose="02040503050406030204" pitchFamily="18" charset="0"/>
                                <a:cs typeface="Ubisoft Sans" panose="02000504030000020004" pitchFamily="2" charset="-78"/>
                              </a:rPr>
                              <m:t>|</m:t>
                            </m:r>
                            <m:r>
                              <a:rPr lang="fr-FR" sz="1400" b="0" i="1" smtClean="0">
                                <a:latin typeface="Cambria Math" panose="02040503050406030204" pitchFamily="18" charset="0"/>
                                <a:cs typeface="Ubisoft Sans" panose="02000504030000020004" pitchFamily="2" charset="-78"/>
                              </a:rPr>
                              <m:t>𝐷</m:t>
                            </m:r>
                            <m:r>
                              <a:rPr lang="fr-FR" sz="1400" b="0" i="1" smtClean="0">
                                <a:latin typeface="Cambria Math" panose="02040503050406030204" pitchFamily="18" charset="0"/>
                                <a:cs typeface="Ubisoft Sans" panose="02000504030000020004" pitchFamily="2" charset="-78"/>
                              </a:rPr>
                              <m:t>|</m:t>
                            </m:r>
                          </m:num>
                          <m:den>
                            <m:r>
                              <a:rPr lang="fr-FR" sz="1400" b="0" i="1" smtClean="0">
                                <a:latin typeface="Cambria Math" panose="02040503050406030204" pitchFamily="18" charset="0"/>
                                <a:cs typeface="Ubisoft Sans" panose="02000504030000020004" pitchFamily="2" charset="-78"/>
                              </a:rPr>
                              <m:t>|{</m:t>
                            </m:r>
                            <m:r>
                              <a:rPr lang="fr-FR" sz="1400" b="0" i="1" smtClean="0">
                                <a:latin typeface="Cambria Math" panose="02040503050406030204" pitchFamily="18" charset="0"/>
                                <a:cs typeface="Ubisoft Sans" panose="02000504030000020004" pitchFamily="2" charset="-78"/>
                              </a:rPr>
                              <m:t>𝑑</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𝐷</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 :</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𝑡</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 ∈</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𝑑</m:t>
                            </m:r>
                            <m:r>
                              <a:rPr lang="fr-FR" sz="1400" b="0" i="1" smtClean="0">
                                <a:latin typeface="Cambria Math" panose="02040503050406030204" pitchFamily="18" charset="0"/>
                                <a:cs typeface="Ubisoft Sans" panose="02000504030000020004" pitchFamily="2" charset="-78"/>
                              </a:rPr>
                              <m:t>}|</m:t>
                            </m:r>
                          </m:den>
                        </m:f>
                      </m:oMath>
                    </m:oMathPara>
                  </a14:m>
                  <a:endParaRPr lang="en-US" sz="1400" dirty="0">
                    <a:latin typeface="Ubisoft Sans" panose="02000504030000020004" pitchFamily="2" charset="-78"/>
                    <a:cs typeface="Ubisoft Sans" panose="02000504030000020004" pitchFamily="2" charset="-78"/>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310933" y="4693319"/>
                  <a:ext cx="3361334" cy="540148"/>
                </a:xfrm>
                <a:prstGeom prst="rect">
                  <a:avLst/>
                </a:prstGeom>
                <a:blipFill>
                  <a:blip r:embed="rId8"/>
                  <a:stretch>
                    <a:fillRect b="-561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310933" y="3920359"/>
                  <a:ext cx="3361334" cy="738664"/>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Inverse document </a:t>
                  </a:r>
                  <a:r>
                    <a:rPr lang="fr-FR" sz="1400" dirty="0" err="1">
                      <a:latin typeface="Ubisoft Sans" panose="02000504030000020004" pitchFamily="2" charset="-78"/>
                      <a:cs typeface="Ubisoft Sans" panose="02000504030000020004" pitchFamily="2" charset="-78"/>
                    </a:rPr>
                    <a:t>frequency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indicates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whether</a:t>
                  </a:r>
                  <a:r>
                    <a:rPr lang="fr-FR" sz="1400" dirty="0">
                      <a:latin typeface="Ubisoft Sans" panose="02000504030000020004" pitchFamily="2" charset="-78"/>
                      <a:cs typeface="Ubisoft Sans" panose="02000504030000020004" pitchFamily="2" charset="-78"/>
                    </a:rPr>
                    <a:t> a </a:t>
                  </a:r>
                  <a:r>
                    <a:rPr lang="fr-FR" sz="1400" dirty="0" err="1">
                      <a:latin typeface="Ubisoft Sans" panose="02000504030000020004" pitchFamily="2" charset="-78"/>
                      <a:cs typeface="Ubisoft Sans" panose="02000504030000020004" pitchFamily="2" charset="-78"/>
                    </a:rPr>
                    <a:t>considered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term</a:t>
                  </a:r>
                  <a:r>
                    <a:rPr lang="fr-FR" sz="1400" dirty="0">
                      <a:latin typeface="Ubisoft Sans" panose="02000504030000020004" pitchFamily="2" charset="-78"/>
                      <a:cs typeface="Ubisoft Sans" panose="02000504030000020004" pitchFamily="2" charset="-78"/>
                    </a:rPr>
                    <a:t> </a:t>
                  </a:r>
                  <a14:m>
                    <m:oMath xmlns:m="http://schemas.openxmlformats.org/officeDocument/2006/math">
                      <m:r>
                        <a:rPr lang="fr-FR" sz="1400" b="0" i="1" smtClean="0">
                          <a:latin typeface="Cambria Math" panose="02040503050406030204" pitchFamily="18" charset="0"/>
                          <a:cs typeface="Ubisoft Sans" panose="02000504030000020004" pitchFamily="2" charset="-78"/>
                        </a:rPr>
                        <m:t>𝑡</m:t>
                      </m:r>
                    </m:oMath>
                  </a14:m>
                  <a:r>
                    <a:rPr lang="en-US" sz="1400" dirty="0">
                      <a:latin typeface="Ubisoft Sans" panose="02000504030000020004" pitchFamily="2" charset="-78"/>
                      <a:cs typeface="Ubisoft Sans" panose="02000504030000020004" pitchFamily="2" charset="-78"/>
                    </a:rPr>
                    <a:t> is common or rare across </a:t>
                  </a:r>
                  <a:r>
                    <a:rPr lang="en-US" sz="1400" b="1" dirty="0">
                      <a:latin typeface="Ubisoft Sans" panose="02000504030000020004" pitchFamily="2" charset="-78"/>
                      <a:cs typeface="Ubisoft Sans" panose="02000504030000020004" pitchFamily="2" charset="-78"/>
                    </a:rPr>
                    <a:t>all documents</a:t>
                  </a:r>
                  <a:r>
                    <a:rPr lang="en-US" sz="1400" dirty="0">
                      <a:latin typeface="Ubisoft Sans" panose="02000504030000020004" pitchFamily="2" charset="-78"/>
                      <a:cs typeface="Ubisoft Sans" panose="02000504030000020004" pitchFamily="2" charset="-78"/>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7310933" y="3920359"/>
                  <a:ext cx="3361334" cy="738664"/>
                </a:xfrm>
                <a:prstGeom prst="rect">
                  <a:avLst/>
                </a:prstGeom>
                <a:blipFill>
                  <a:blip r:embed="rId9"/>
                  <a:stretch>
                    <a:fillRect l="-543" t="-1653" r="-362" b="-826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7310933" y="5431346"/>
                  <a:ext cx="3361334" cy="1169551"/>
                </a:xfrm>
                <a:prstGeom prst="rect">
                  <a:avLst/>
                </a:prstGeom>
                <a:noFill/>
              </p:spPr>
              <p:txBody>
                <a:bodyPr wrap="square" rtlCol="0">
                  <a:spAutoFit/>
                </a:bodyPr>
                <a:lstStyle/>
                <a:p>
                  <a:pPr algn="just"/>
                  <a14:m>
                    <m:oMath xmlns:m="http://schemas.openxmlformats.org/officeDocument/2006/math">
                      <m:d>
                        <m:dPr>
                          <m:begChr m:val="|"/>
                          <m:endChr m:val="|"/>
                          <m:ctrlPr>
                            <a:rPr lang="en-US" sz="1400" i="1" dirty="0" smtClean="0">
                              <a:latin typeface="Cambria Math" panose="02040503050406030204" pitchFamily="18" charset="0"/>
                              <a:cs typeface="Ubisoft Sans" panose="02000504030000020004" pitchFamily="2" charset="-78"/>
                            </a:rPr>
                          </m:ctrlPr>
                        </m:dPr>
                        <m:e>
                          <m:r>
                            <a:rPr lang="en-US" sz="1400" i="1" dirty="0" smtClean="0">
                              <a:latin typeface="Cambria Math" panose="02040503050406030204" pitchFamily="18" charset="0"/>
                              <a:cs typeface="Ubisoft Sans" panose="02000504030000020004" pitchFamily="2" charset="-78"/>
                            </a:rPr>
                            <m:t>𝐷</m:t>
                          </m:r>
                        </m:e>
                      </m:d>
                    </m:oMath>
                  </a14:m>
                  <a:r>
                    <a:rPr lang="en-US" sz="1400" dirty="0">
                      <a:latin typeface="Ubisoft Sans" panose="02000504030000020004" pitchFamily="2" charset="-78"/>
                      <a:cs typeface="Ubisoft Sans" panose="02000504030000020004" pitchFamily="2" charset="-78"/>
                    </a:rPr>
                    <a:t> is the number of documents in the corpus</a:t>
                  </a:r>
                </a:p>
                <a:p>
                  <a:pPr algn="just"/>
                  <a:endParaRPr lang="en-US" sz="1400" dirty="0">
                    <a:latin typeface="Ubisoft Sans" panose="02000504030000020004" pitchFamily="2" charset="-78"/>
                    <a:cs typeface="Ubisoft Sans" panose="02000504030000020004" pitchFamily="2" charset="-78"/>
                  </a:endParaRPr>
                </a:p>
                <a:p>
                  <a:pPr algn="just"/>
                  <a14:m>
                    <m:oMath xmlns:m="http://schemas.openxmlformats.org/officeDocument/2006/math">
                      <m:r>
                        <a:rPr lang="fr-FR" sz="1400" i="1">
                          <a:latin typeface="Cambria Math" panose="02040503050406030204" pitchFamily="18" charset="0"/>
                          <a:cs typeface="Ubisoft Sans" panose="02000504030000020004" pitchFamily="2" charset="-78"/>
                        </a:rPr>
                        <m:t>|{</m:t>
                      </m:r>
                      <m:r>
                        <a:rPr lang="fr-FR" sz="1400" i="1">
                          <a:latin typeface="Cambria Math" panose="02040503050406030204" pitchFamily="18" charset="0"/>
                          <a:cs typeface="Ubisoft Sans" panose="02000504030000020004" pitchFamily="2" charset="-78"/>
                        </a:rPr>
                        <m:t>𝑑</m:t>
                      </m:r>
                      <m:r>
                        <a:rPr lang="fr-FR" sz="1400" i="1">
                          <a:latin typeface="Cambria Math" panose="02040503050406030204" pitchFamily="18" charset="0"/>
                          <a:ea typeface="Cambria Math" panose="02040503050406030204" pitchFamily="18" charset="0"/>
                          <a:cs typeface="Ubisoft Sans" panose="02000504030000020004" pitchFamily="2" charset="-78"/>
                        </a:rPr>
                        <m:t>∈</m:t>
                      </m:r>
                      <m:r>
                        <a:rPr lang="fr-FR" sz="1400" i="1">
                          <a:latin typeface="Cambria Math" panose="02040503050406030204" pitchFamily="18" charset="0"/>
                          <a:ea typeface="Cambria Math" panose="02040503050406030204" pitchFamily="18" charset="0"/>
                          <a:cs typeface="Ubisoft Sans" panose="02000504030000020004" pitchFamily="2" charset="-78"/>
                        </a:rPr>
                        <m:t>𝐷</m:t>
                      </m:r>
                      <m:r>
                        <a:rPr lang="fr-FR" sz="1400" i="1">
                          <a:latin typeface="Cambria Math" panose="02040503050406030204" pitchFamily="18" charset="0"/>
                          <a:ea typeface="Cambria Math" panose="02040503050406030204" pitchFamily="18" charset="0"/>
                          <a:cs typeface="Ubisoft Sans" panose="02000504030000020004" pitchFamily="2" charset="-78"/>
                        </a:rPr>
                        <m:t> :</m:t>
                      </m:r>
                      <m:r>
                        <a:rPr lang="fr-FR" sz="1400" i="1">
                          <a:latin typeface="Cambria Math" panose="02040503050406030204" pitchFamily="18" charset="0"/>
                          <a:ea typeface="Cambria Math" panose="02040503050406030204" pitchFamily="18" charset="0"/>
                          <a:cs typeface="Ubisoft Sans" panose="02000504030000020004" pitchFamily="2" charset="-78"/>
                        </a:rPr>
                        <m:t>𝑡</m:t>
                      </m:r>
                      <m:r>
                        <a:rPr lang="fr-FR" sz="1400" i="1">
                          <a:latin typeface="Cambria Math" panose="02040503050406030204" pitchFamily="18" charset="0"/>
                          <a:ea typeface="Cambria Math" panose="02040503050406030204" pitchFamily="18" charset="0"/>
                          <a:cs typeface="Ubisoft Sans" panose="02000504030000020004" pitchFamily="2" charset="-78"/>
                        </a:rPr>
                        <m:t> ∈</m:t>
                      </m:r>
                      <m:r>
                        <a:rPr lang="fr-FR" sz="1400" i="1">
                          <a:latin typeface="Cambria Math" panose="02040503050406030204" pitchFamily="18" charset="0"/>
                          <a:ea typeface="Cambria Math" panose="02040503050406030204" pitchFamily="18" charset="0"/>
                          <a:cs typeface="Ubisoft Sans" panose="02000504030000020004" pitchFamily="2" charset="-78"/>
                        </a:rPr>
                        <m:t>𝑑</m:t>
                      </m:r>
                      <m:r>
                        <a:rPr lang="fr-FR" sz="1400" i="1">
                          <a:latin typeface="Cambria Math" panose="02040503050406030204" pitchFamily="18" charset="0"/>
                          <a:cs typeface="Ubisoft Sans" panose="02000504030000020004" pitchFamily="2" charset="-78"/>
                        </a:rPr>
                        <m:t>}|</m:t>
                      </m:r>
                    </m:oMath>
                  </a14:m>
                  <a:r>
                    <a:rPr lang="en-US" sz="1400" dirty="0">
                      <a:latin typeface="Ubisoft Sans" panose="02000504030000020004" pitchFamily="2" charset="-78"/>
                      <a:cs typeface="Ubisoft Sans" panose="02000504030000020004" pitchFamily="2" charset="-78"/>
                    </a:rPr>
                    <a:t> is the number of documents in which the term </a:t>
                  </a:r>
                  <a14:m>
                    <m:oMath xmlns:m="http://schemas.openxmlformats.org/officeDocument/2006/math">
                      <m:r>
                        <a:rPr lang="fr-FR" sz="1400" b="0" i="1" smtClean="0">
                          <a:latin typeface="Cambria Math" panose="02040503050406030204" pitchFamily="18" charset="0"/>
                          <a:cs typeface="Ubisoft Sans" panose="02000504030000020004" pitchFamily="2" charset="-78"/>
                        </a:rPr>
                        <m:t>𝑡</m:t>
                      </m:r>
                    </m:oMath>
                  </a14:m>
                  <a:r>
                    <a:rPr lang="en-US" sz="1400" dirty="0">
                      <a:latin typeface="Ubisoft Sans" panose="02000504030000020004" pitchFamily="2" charset="-78"/>
                      <a:cs typeface="Ubisoft Sans" panose="02000504030000020004" pitchFamily="2" charset="-78"/>
                    </a:rPr>
                    <a:t> appears</a:t>
                  </a:r>
                </a:p>
              </p:txBody>
            </p:sp>
          </mc:Choice>
          <mc:Fallback xmlns="">
            <p:sp>
              <p:nvSpPr>
                <p:cNvPr id="26" name="TextBox 25"/>
                <p:cNvSpPr txBox="1">
                  <a:spLocks noRot="1" noChangeAspect="1" noMove="1" noResize="1" noEditPoints="1" noAdjustHandles="1" noChangeArrowheads="1" noChangeShapeType="1" noTextEdit="1"/>
                </p:cNvSpPr>
                <p:nvPr/>
              </p:nvSpPr>
              <p:spPr>
                <a:xfrm>
                  <a:off x="7310933" y="5431346"/>
                  <a:ext cx="3361334" cy="1169551"/>
                </a:xfrm>
                <a:prstGeom prst="rect">
                  <a:avLst/>
                </a:prstGeom>
                <a:blipFill>
                  <a:blip r:embed="rId10"/>
                  <a:stretch>
                    <a:fillRect l="-543" t="-1042" r="-362" b="-4688"/>
                  </a:stretch>
                </a:blipFill>
              </p:spPr>
              <p:txBody>
                <a:bodyPr/>
                <a:lstStyle/>
                <a:p>
                  <a:r>
                    <a:rPr lang="fr-FR">
                      <a:noFill/>
                    </a:rPr>
                    <a:t> </a:t>
                  </a:r>
                </a:p>
              </p:txBody>
            </p:sp>
          </mc:Fallback>
        </mc:AlternateContent>
      </p:grpSp>
    </p:spTree>
    <p:extLst>
      <p:ext uri="{BB962C8B-B14F-4D97-AF65-F5344CB8AC3E}">
        <p14:creationId xmlns:p14="http://schemas.microsoft.com/office/powerpoint/2010/main" val="4224607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920" y="-17947"/>
            <a:ext cx="12209545" cy="1335469"/>
            <a:chOff x="-7920" y="-17947"/>
            <a:chExt cx="12209545" cy="1335469"/>
          </a:xfrm>
        </p:grpSpPr>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3" name="Rectangle 22"/>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523220"/>
          </a:xfrm>
          <a:prstGeom prst="rect">
            <a:avLst/>
          </a:prstGeom>
          <a:noFill/>
        </p:spPr>
        <p:txBody>
          <a:bodyPr wrap="square" rtlCol="0">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TERM FREQUENCY-INVERSE DOCUMENT FREQUENCY</a:t>
            </a:r>
            <a:endParaRPr lang="fr-FR" sz="2800" b="1" dirty="0">
              <a:solidFill>
                <a:schemeClr val="bg1"/>
              </a:solidFill>
              <a:latin typeface="Ubisoft Sans" panose="02000504030000020004" pitchFamily="2" charset="-78"/>
              <a:cs typeface="Ubisoft Sans" panose="02000504030000020004" pitchFamily="2" charset="-78"/>
            </a:endParaRPr>
          </a:p>
        </p:txBody>
      </p:sp>
      <p:sp>
        <p:nvSpPr>
          <p:cNvPr id="14" name="Rectangle 13"/>
          <p:cNvSpPr/>
          <p:nvPr/>
        </p:nvSpPr>
        <p:spPr>
          <a:xfrm>
            <a:off x="3577440" y="1482464"/>
            <a:ext cx="503712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TF-IDF</a:t>
            </a:r>
            <a:endParaRPr lang="fr-FR" sz="2400" b="1" dirty="0">
              <a:latin typeface="Ubisoft Sans" panose="02000504030000020004" pitchFamily="2" charset="-78"/>
              <a:cs typeface="Ubisoft Sans" panose="02000504030000020004" pitchFamily="2" charset="-78"/>
            </a:endParaRPr>
          </a:p>
        </p:txBody>
      </p:sp>
      <p:sp>
        <p:nvSpPr>
          <p:cNvPr id="16" name="TextBox 15"/>
          <p:cNvSpPr txBox="1"/>
          <p:nvPr/>
        </p:nvSpPr>
        <p:spPr>
          <a:xfrm>
            <a:off x="3924097" y="2294530"/>
            <a:ext cx="4335886" cy="307777"/>
          </a:xfrm>
          <a:prstGeom prst="rect">
            <a:avLst/>
          </a:prstGeom>
          <a:noFill/>
        </p:spPr>
        <p:txBody>
          <a:bodyPr wrap="square" rtlCol="0">
            <a:spAutoFit/>
          </a:bodyPr>
          <a:lstStyle/>
          <a:p>
            <a:pPr algn="ctr"/>
            <a:r>
              <a:rPr lang="en-US" sz="1400" dirty="0">
                <a:latin typeface="Ubisoft Sans" panose="02000504030000020004" pitchFamily="2" charset="-78"/>
                <a:cs typeface="Ubisoft Sans" panose="02000504030000020004" pitchFamily="2" charset="-78"/>
              </a:rPr>
              <a:t>Product of two statistical measures, namely:</a:t>
            </a: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Box 19"/>
              <p:cNvSpPr txBox="1"/>
              <p:nvPr/>
            </p:nvSpPr>
            <p:spPr>
              <a:xfrm>
                <a:off x="4428048" y="3751605"/>
                <a:ext cx="3361334" cy="31720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cs typeface="Ubisoft Sans" panose="02000504030000020004" pitchFamily="2" charset="-78"/>
                        </a:rPr>
                        <m:t>𝑡𝑓𝑖𝑑𝑓</m:t>
                      </m:r>
                      <m:d>
                        <m:dPr>
                          <m:ctrlPr>
                            <a:rPr lang="fr-FR" sz="1400" b="0" i="1" smtClean="0">
                              <a:latin typeface="Cambria Math" panose="02040503050406030204" pitchFamily="18" charset="0"/>
                              <a:cs typeface="Ubisoft Sans" panose="02000504030000020004" pitchFamily="2" charset="-78"/>
                            </a:rPr>
                          </m:ctrlPr>
                        </m:dPr>
                        <m:e>
                          <m:r>
                            <a:rPr lang="fr-FR" sz="1400" b="0" i="1" smtClean="0">
                              <a:latin typeface="Cambria Math" panose="02040503050406030204" pitchFamily="18" charset="0"/>
                              <a:cs typeface="Ubisoft Sans" panose="02000504030000020004" pitchFamily="2" charset="-78"/>
                            </a:rPr>
                            <m:t>𝑡</m:t>
                          </m:r>
                          <m:r>
                            <a:rPr lang="fr-FR" sz="1400" b="0" i="1" smtClean="0">
                              <a:latin typeface="Cambria Math" panose="02040503050406030204" pitchFamily="18" charset="0"/>
                              <a:cs typeface="Ubisoft Sans" panose="02000504030000020004" pitchFamily="2" charset="-78"/>
                            </a:rPr>
                            <m:t>, </m:t>
                          </m:r>
                          <m:r>
                            <a:rPr lang="fr-FR" sz="1400" b="0" i="1" smtClean="0">
                              <a:latin typeface="Cambria Math" panose="02040503050406030204" pitchFamily="18" charset="0"/>
                              <a:cs typeface="Ubisoft Sans" panose="02000504030000020004" pitchFamily="2" charset="-78"/>
                            </a:rPr>
                            <m:t>𝑑</m:t>
                          </m:r>
                          <m:r>
                            <a:rPr lang="fr-FR" sz="1400" b="0" i="1" smtClean="0">
                              <a:latin typeface="Cambria Math" panose="02040503050406030204" pitchFamily="18" charset="0"/>
                              <a:cs typeface="Ubisoft Sans" panose="02000504030000020004" pitchFamily="2" charset="-78"/>
                            </a:rPr>
                            <m:t>, </m:t>
                          </m:r>
                          <m:r>
                            <a:rPr lang="fr-FR" sz="1400" b="0" i="1" smtClean="0">
                              <a:latin typeface="Cambria Math" panose="02040503050406030204" pitchFamily="18" charset="0"/>
                              <a:cs typeface="Ubisoft Sans" panose="02000504030000020004" pitchFamily="2" charset="-78"/>
                            </a:rPr>
                            <m:t>𝐷</m:t>
                          </m:r>
                        </m:e>
                      </m:d>
                      <m:r>
                        <a:rPr lang="fr-FR" sz="1400" b="0" i="1" smtClean="0">
                          <a:latin typeface="Cambria Math" panose="02040503050406030204" pitchFamily="18" charset="0"/>
                          <a:cs typeface="Ubisoft Sans" panose="02000504030000020004" pitchFamily="2" charset="-78"/>
                        </a:rPr>
                        <m:t>=</m:t>
                      </m:r>
                      <m:r>
                        <a:rPr lang="fr-FR" sz="1400" b="0" i="1" smtClean="0">
                          <a:latin typeface="Cambria Math" panose="02040503050406030204" pitchFamily="18" charset="0"/>
                          <a:cs typeface="Ubisoft Sans" panose="02000504030000020004" pitchFamily="2" charset="-78"/>
                        </a:rPr>
                        <m:t>𝑡𝑓</m:t>
                      </m:r>
                      <m:d>
                        <m:dPr>
                          <m:ctrlPr>
                            <a:rPr lang="fr-FR" sz="1400" b="0" i="1" smtClean="0">
                              <a:latin typeface="Cambria Math" panose="02040503050406030204" pitchFamily="18" charset="0"/>
                              <a:cs typeface="Ubisoft Sans" panose="02000504030000020004" pitchFamily="2" charset="-78"/>
                            </a:rPr>
                          </m:ctrlPr>
                        </m:dPr>
                        <m:e>
                          <m:r>
                            <a:rPr lang="fr-FR" sz="1400" b="0" i="1" smtClean="0">
                              <a:latin typeface="Cambria Math" panose="02040503050406030204" pitchFamily="18" charset="0"/>
                              <a:cs typeface="Ubisoft Sans" panose="02000504030000020004" pitchFamily="2" charset="-78"/>
                            </a:rPr>
                            <m:t>𝑡</m:t>
                          </m:r>
                          <m:r>
                            <a:rPr lang="fr-FR" sz="1400" b="0" i="1" smtClean="0">
                              <a:latin typeface="Cambria Math" panose="02040503050406030204" pitchFamily="18" charset="0"/>
                              <a:cs typeface="Ubisoft Sans" panose="02000504030000020004" pitchFamily="2" charset="-78"/>
                            </a:rPr>
                            <m:t>,</m:t>
                          </m:r>
                          <m:r>
                            <a:rPr lang="fr-FR" sz="1400" b="0" i="1" smtClean="0">
                              <a:latin typeface="Cambria Math" panose="02040503050406030204" pitchFamily="18" charset="0"/>
                              <a:cs typeface="Ubisoft Sans" panose="02000504030000020004" pitchFamily="2" charset="-78"/>
                            </a:rPr>
                            <m:t>𝑑</m:t>
                          </m:r>
                        </m:e>
                      </m:d>
                      <m:r>
                        <a:rPr lang="fr-FR" sz="1400" i="1">
                          <a:latin typeface="Cambria Math" panose="02040503050406030204" pitchFamily="18" charset="0"/>
                          <a:ea typeface="Cambria Math" panose="02040503050406030204" pitchFamily="18" charset="0"/>
                          <a:cs typeface="Ubisoft Sans" panose="02000504030000020004" pitchFamily="2" charset="-78"/>
                        </a:rPr>
                        <m:t>∙</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𝑖𝑑𝑓</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𝑡</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𝐷</m:t>
                      </m:r>
                      <m:r>
                        <a:rPr lang="fr-FR" sz="1400" b="0" i="1" smtClean="0">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en-US" sz="1400" dirty="0">
                  <a:latin typeface="Ubisoft Sans" panose="02000504030000020004" pitchFamily="2" charset="-78"/>
                  <a:cs typeface="Ubisoft Sans" panose="02000504030000020004" pitchFamily="2" charset="-7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428048" y="3751605"/>
                <a:ext cx="3361334" cy="317203"/>
              </a:xfrm>
              <a:prstGeom prst="rect">
                <a:avLst/>
              </a:prstGeom>
              <a:blipFill>
                <a:blip r:embed="rId6"/>
                <a:stretch>
                  <a:fillRect b="-769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26436" y="4457985"/>
                <a:ext cx="3361334" cy="1384995"/>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If a </a:t>
                </a:r>
                <a:r>
                  <a:rPr lang="fr-FR" sz="1400" dirty="0" err="1">
                    <a:latin typeface="Ubisoft Sans" panose="02000504030000020004" pitchFamily="2" charset="-78"/>
                    <a:cs typeface="Ubisoft Sans" panose="02000504030000020004" pitchFamily="2" charset="-78"/>
                  </a:rPr>
                  <a:t>term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widely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used</a:t>
                </a:r>
                <a:r>
                  <a:rPr lang="fr-FR" sz="1400" b="1" dirty="0">
                    <a:latin typeface="Ubisoft Sans" panose="02000504030000020004" pitchFamily="2" charset="-78"/>
                    <a:cs typeface="Ubisoft Sans" panose="02000504030000020004" pitchFamily="2" charset="-78"/>
                  </a:rPr>
                  <a:t> in a document and not </a:t>
                </a:r>
                <a:r>
                  <a:rPr lang="fr-FR" sz="1400" b="1" dirty="0" err="1">
                    <a:latin typeface="Ubisoft Sans" panose="02000504030000020004" pitchFamily="2" charset="-78"/>
                    <a:cs typeface="Ubisoft Sans" panose="02000504030000020004" pitchFamily="2" charset="-78"/>
                  </a:rPr>
                  <a:t>across</a:t>
                </a:r>
                <a:r>
                  <a:rPr lang="fr-FR" sz="1400" b="1" dirty="0">
                    <a:latin typeface="Ubisoft Sans" panose="02000504030000020004" pitchFamily="2" charset="-78"/>
                    <a:cs typeface="Ubisoft Sans" panose="02000504030000020004" pitchFamily="2" charset="-78"/>
                  </a:rPr>
                  <a:t> the </a:t>
                </a:r>
                <a:r>
                  <a:rPr lang="fr-FR" sz="1400" b="1" dirty="0" err="1">
                    <a:latin typeface="Ubisoft Sans" panose="02000504030000020004" pitchFamily="2" charset="-78"/>
                    <a:cs typeface="Ubisoft Sans" panose="02000504030000020004" pitchFamily="2" charset="-78"/>
                  </a:rPr>
                  <a:t>whole</a:t>
                </a:r>
                <a:r>
                  <a:rPr lang="fr-FR" sz="1400" b="1" dirty="0">
                    <a:latin typeface="Ubisoft Sans" panose="02000504030000020004" pitchFamily="2" charset="-78"/>
                    <a:cs typeface="Ubisoft Sans" panose="02000504030000020004" pitchFamily="2" charset="-78"/>
                  </a:rPr>
                  <a:t> corpus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its</a:t>
                </a:r>
                <a:r>
                  <a:rPr lang="fr-FR" sz="1400" b="1" dirty="0">
                    <a:latin typeface="Ubisoft Sans" panose="02000504030000020004" pitchFamily="2" charset="-78"/>
                    <a:cs typeface="Ubisoft Sans" panose="02000504030000020004" pitchFamily="2" charset="-78"/>
                  </a:rPr>
                  <a:t> </a:t>
                </a:r>
                <a14:m>
                  <m:oMath xmlns:m="http://schemas.openxmlformats.org/officeDocument/2006/math">
                    <m:r>
                      <a:rPr lang="fr-FR" sz="1400" b="1" i="1" dirty="0" smtClean="0">
                        <a:latin typeface="Cambria Math" panose="02040503050406030204" pitchFamily="18" charset="0"/>
                        <a:cs typeface="Ubisoft Sans" panose="02000504030000020004" pitchFamily="2" charset="-78"/>
                      </a:rPr>
                      <m:t>𝒕𝒇</m:t>
                    </m:r>
                  </m:oMath>
                </a14:m>
                <a:r>
                  <a:rPr lang="fr-FR" sz="1400" dirty="0">
                    <a:latin typeface="Ubisoft Sans" panose="02000504030000020004" pitchFamily="2" charset="-78"/>
                    <a:cs typeface="Ubisoft Sans" panose="02000504030000020004" pitchFamily="2" charset="-78"/>
                  </a:rPr>
                  <a:t> value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b="1" dirty="0">
                    <a:latin typeface="Ubisoft Sans" panose="02000504030000020004" pitchFamily="2" charset="-78"/>
                    <a:cs typeface="Ubisoft Sans" panose="02000504030000020004" pitchFamily="2" charset="-78"/>
                  </a:rPr>
                  <a:t>high </a:t>
                </a:r>
                <a:r>
                  <a:rPr lang="fr-FR" sz="1400" dirty="0">
                    <a:latin typeface="Ubisoft Sans" panose="02000504030000020004" pitchFamily="2" charset="-78"/>
                    <a:cs typeface="Ubisoft Sans" panose="02000504030000020004" pitchFamily="2" charset="-78"/>
                  </a:rPr>
                  <a:t>and </a:t>
                </a:r>
                <a:r>
                  <a:rPr lang="fr-FR" sz="1400" dirty="0" err="1">
                    <a:latin typeface="Ubisoft Sans" panose="02000504030000020004" pitchFamily="2" charset="-78"/>
                    <a:cs typeface="Ubisoft Sans" panose="02000504030000020004" pitchFamily="2" charset="-78"/>
                  </a:rPr>
                  <a:t>its</a:t>
                </a:r>
                <a:r>
                  <a:rPr lang="fr-FR" sz="1400" dirty="0">
                    <a:latin typeface="Ubisoft Sans" panose="02000504030000020004" pitchFamily="2" charset="-78"/>
                    <a:cs typeface="Ubisoft Sans" panose="02000504030000020004" pitchFamily="2" charset="-78"/>
                  </a:rPr>
                  <a:t> </a:t>
                </a:r>
                <a14:m>
                  <m:oMath xmlns:m="http://schemas.openxmlformats.org/officeDocument/2006/math">
                    <m:r>
                      <a:rPr lang="fr-FR" sz="1400" b="1" i="1" dirty="0" smtClean="0">
                        <a:latin typeface="Cambria Math" panose="02040503050406030204" pitchFamily="18" charset="0"/>
                        <a:cs typeface="Ubisoft Sans" panose="02000504030000020004" pitchFamily="2" charset="-78"/>
                      </a:rPr>
                      <m:t>𝒊𝒅𝒇</m:t>
                    </m:r>
                  </m:oMath>
                </a14:m>
                <a:r>
                  <a:rPr lang="fr-FR" sz="1400" b="1" dirty="0">
                    <a:latin typeface="Ubisoft Sans" panose="02000504030000020004" pitchFamily="2" charset="-78"/>
                    <a:cs typeface="Ubisoft Sans" panose="02000504030000020004" pitchFamily="2" charset="-78"/>
                  </a:rPr>
                  <a:t> </a:t>
                </a:r>
                <a:r>
                  <a:rPr lang="fr-FR" sz="1400" dirty="0">
                    <a:latin typeface="Ubisoft Sans" panose="02000504030000020004" pitchFamily="2" charset="-78"/>
                    <a:cs typeface="Ubisoft Sans" panose="02000504030000020004" pitchFamily="2" charset="-78"/>
                  </a:rPr>
                  <a:t>value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b="1" dirty="0">
                    <a:latin typeface="Ubisoft Sans" panose="02000504030000020004" pitchFamily="2" charset="-78"/>
                    <a:cs typeface="Ubisoft Sans" panose="02000504030000020004" pitchFamily="2" charset="-78"/>
                  </a:rPr>
                  <a:t>high</a:t>
                </a:r>
                <a:r>
                  <a:rPr lang="fr-FR" sz="1400" dirty="0">
                    <a:latin typeface="Ubisoft Sans" panose="02000504030000020004" pitchFamily="2" charset="-78"/>
                    <a:cs typeface="Ubisoft Sans" panose="02000504030000020004" pitchFamily="2" charset="-78"/>
                  </a:rPr>
                  <a:t> as </a:t>
                </a:r>
                <a:r>
                  <a:rPr lang="fr-FR" sz="1400" dirty="0" err="1">
                    <a:latin typeface="Ubisoft Sans" panose="02000504030000020004" pitchFamily="2" charset="-78"/>
                    <a:cs typeface="Ubisoft Sans" panose="02000504030000020004" pitchFamily="2" charset="-78"/>
                  </a:rPr>
                  <a:t>well</a:t>
                </a:r>
                <a:r>
                  <a:rPr lang="fr-FR" sz="1400" dirty="0">
                    <a:latin typeface="Ubisoft Sans" panose="02000504030000020004" pitchFamily="2" charset="-78"/>
                    <a:cs typeface="Ubisoft Sans" panose="02000504030000020004" pitchFamily="2" charset="-78"/>
                  </a:rPr>
                  <a:t>.</a:t>
                </a:r>
              </a:p>
              <a:p>
                <a:pPr algn="just"/>
                <a:endParaRPr lang="fr-FR" sz="1400" dirty="0">
                  <a:latin typeface="Ubisoft Sans" panose="02000504030000020004" pitchFamily="2" charset="-78"/>
                  <a:cs typeface="Ubisoft Sans" panose="02000504030000020004" pitchFamily="2" charset="-78"/>
                </a:endParaRPr>
              </a:p>
              <a:p>
                <a:pPr algn="just"/>
                <a:r>
                  <a:rPr lang="fr-FR" sz="1400" dirty="0">
                    <a:latin typeface="Ubisoft Sans" panose="02000504030000020004" pitchFamily="2" charset="-78"/>
                    <a:cs typeface="Ubisoft Sans" panose="02000504030000020004" pitchFamily="2" charset="-78"/>
                  </a:rPr>
                  <a:t>In </a:t>
                </a:r>
                <a:r>
                  <a:rPr lang="fr-FR" sz="1400" dirty="0" err="1">
                    <a:latin typeface="Ubisoft Sans" panose="02000504030000020004" pitchFamily="2" charset="-78"/>
                    <a:cs typeface="Ubisoft Sans" panose="02000504030000020004" pitchFamily="2" charset="-78"/>
                  </a:rPr>
                  <a:t>such</a:t>
                </a:r>
                <a:r>
                  <a:rPr lang="fr-FR" sz="1400" dirty="0">
                    <a:latin typeface="Ubisoft Sans" panose="02000504030000020004" pitchFamily="2" charset="-78"/>
                    <a:cs typeface="Ubisoft Sans" panose="02000504030000020004" pitchFamily="2" charset="-78"/>
                  </a:rPr>
                  <a:t> cases, the </a:t>
                </a:r>
                <a:r>
                  <a:rPr lang="fr-FR" sz="1400" dirty="0" err="1">
                    <a:latin typeface="Ubisoft Sans" panose="02000504030000020004" pitchFamily="2" charset="-78"/>
                    <a:cs typeface="Ubisoft Sans" panose="02000504030000020004" pitchFamily="2" charset="-78"/>
                  </a:rPr>
                  <a:t>tfidf</a:t>
                </a:r>
                <a:r>
                  <a:rPr lang="fr-FR" sz="1400" dirty="0">
                    <a:latin typeface="Ubisoft Sans" panose="02000504030000020004" pitchFamily="2" charset="-78"/>
                    <a:cs typeface="Ubisoft Sans" panose="02000504030000020004" pitchFamily="2" charset="-78"/>
                  </a:rPr>
                  <a:t> value tends to 1.</a:t>
                </a:r>
                <a:endParaRPr lang="en-US" sz="1400" dirty="0">
                  <a:latin typeface="Ubisoft Sans" panose="02000504030000020004" pitchFamily="2" charset="-78"/>
                  <a:cs typeface="Ubisoft Sans" panose="02000504030000020004" pitchFamily="2" charset="-78"/>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6436" y="4457985"/>
                <a:ext cx="3361334" cy="1384995"/>
              </a:xfrm>
              <a:prstGeom prst="rect">
                <a:avLst/>
              </a:prstGeom>
              <a:blipFill>
                <a:blip r:embed="rId7"/>
                <a:stretch>
                  <a:fillRect l="-544" t="-441" r="-544" b="-3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23385" y="4457985"/>
                <a:ext cx="3361334" cy="95410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If a </a:t>
                </a:r>
                <a:r>
                  <a:rPr lang="fr-FR" sz="1400" dirty="0" err="1">
                    <a:latin typeface="Ubisoft Sans" panose="02000504030000020004" pitchFamily="2" charset="-78"/>
                    <a:cs typeface="Ubisoft Sans" panose="02000504030000020004" pitchFamily="2" charset="-78"/>
                  </a:rPr>
                  <a:t>term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almost</a:t>
                </a:r>
                <a:r>
                  <a:rPr lang="fr-FR" sz="1400" b="1" dirty="0">
                    <a:latin typeface="Ubisoft Sans" panose="02000504030000020004" pitchFamily="2" charset="-78"/>
                    <a:cs typeface="Ubisoft Sans" panose="02000504030000020004" pitchFamily="2" charset="-78"/>
                  </a:rPr>
                  <a:t> not </a:t>
                </a:r>
                <a:r>
                  <a:rPr lang="fr-FR" sz="1400" b="1" dirty="0" err="1">
                    <a:latin typeface="Ubisoft Sans" panose="02000504030000020004" pitchFamily="2" charset="-78"/>
                    <a:cs typeface="Ubisoft Sans" panose="02000504030000020004" pitchFamily="2" charset="-78"/>
                  </a:rPr>
                  <a:t>used</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across</a:t>
                </a:r>
                <a:r>
                  <a:rPr lang="fr-FR" sz="1400" b="1" dirty="0">
                    <a:latin typeface="Ubisoft Sans" panose="02000504030000020004" pitchFamily="2" charset="-78"/>
                    <a:cs typeface="Ubisoft Sans" panose="02000504030000020004" pitchFamily="2" charset="-78"/>
                  </a:rPr>
                  <a:t> the document</a:t>
                </a:r>
                <a:r>
                  <a:rPr lang="fr-FR" sz="1400" dirty="0">
                    <a:latin typeface="Ubisoft Sans" panose="02000504030000020004" pitchFamily="2" charset="-78"/>
                    <a:cs typeface="Ubisoft Sans" panose="02000504030000020004" pitchFamily="2" charset="-78"/>
                  </a:rPr>
                  <a:t>, the </a:t>
                </a:r>
                <a14:m>
                  <m:oMath xmlns:m="http://schemas.openxmlformats.org/officeDocument/2006/math">
                    <m:r>
                      <a:rPr lang="fr-FR" sz="1400" b="1" i="1" smtClean="0">
                        <a:latin typeface="Cambria Math" panose="02040503050406030204" pitchFamily="18" charset="0"/>
                        <a:cs typeface="Ubisoft Sans" panose="02000504030000020004" pitchFamily="2" charset="-78"/>
                      </a:rPr>
                      <m:t>𝒕𝒇</m:t>
                    </m:r>
                  </m:oMath>
                </a14:m>
                <a:r>
                  <a:rPr lang="fr-FR" sz="1400" b="1" dirty="0">
                    <a:latin typeface="Ubisoft Sans" panose="02000504030000020004" pitchFamily="2" charset="-78"/>
                    <a:cs typeface="Ubisoft Sans" panose="02000504030000020004" pitchFamily="2" charset="-78"/>
                  </a:rPr>
                  <a:t> </a:t>
                </a:r>
                <a:r>
                  <a:rPr lang="fr-FR" sz="1400" dirty="0">
                    <a:latin typeface="Ubisoft Sans" panose="02000504030000020004" pitchFamily="2" charset="-78"/>
                    <a:cs typeface="Ubisoft Sans" panose="02000504030000020004" pitchFamily="2" charset="-78"/>
                  </a:rPr>
                  <a:t>values tends to 0.</a:t>
                </a:r>
                <a:endParaRPr lang="fr-FR" sz="1400" b="1" dirty="0">
                  <a:latin typeface="Ubisoft Sans" panose="02000504030000020004" pitchFamily="2" charset="-78"/>
                  <a:cs typeface="Ubisoft Sans" panose="02000504030000020004" pitchFamily="2" charset="-78"/>
                </a:endParaRPr>
              </a:p>
              <a:p>
                <a:pPr algn="just"/>
                <a:endParaRPr lang="fr-FR" sz="1400" dirty="0">
                  <a:latin typeface="Ubisoft Sans" panose="02000504030000020004" pitchFamily="2" charset="-78"/>
                  <a:cs typeface="Ubisoft Sans" panose="02000504030000020004" pitchFamily="2" charset="-78"/>
                </a:endParaRPr>
              </a:p>
              <a:p>
                <a:pPr algn="just"/>
                <a:r>
                  <a:rPr lang="fr-FR" sz="1400" dirty="0">
                    <a:latin typeface="Ubisoft Sans" panose="02000504030000020004" pitchFamily="2" charset="-78"/>
                    <a:cs typeface="Ubisoft Sans" panose="02000504030000020004" pitchFamily="2" charset="-78"/>
                  </a:rPr>
                  <a:t>In </a:t>
                </a:r>
                <a:r>
                  <a:rPr lang="fr-FR" sz="1400" dirty="0" err="1">
                    <a:latin typeface="Ubisoft Sans" panose="02000504030000020004" pitchFamily="2" charset="-78"/>
                    <a:cs typeface="Ubisoft Sans" panose="02000504030000020004" pitchFamily="2" charset="-78"/>
                  </a:rPr>
                  <a:t>such</a:t>
                </a:r>
                <a:r>
                  <a:rPr lang="fr-FR" sz="1400" dirty="0">
                    <a:latin typeface="Ubisoft Sans" panose="02000504030000020004" pitchFamily="2" charset="-78"/>
                    <a:cs typeface="Ubisoft Sans" panose="02000504030000020004" pitchFamily="2" charset="-78"/>
                  </a:rPr>
                  <a:t> cases, the </a:t>
                </a:r>
                <a:r>
                  <a:rPr lang="fr-FR" sz="1400" dirty="0" err="1">
                    <a:latin typeface="Ubisoft Sans" panose="02000504030000020004" pitchFamily="2" charset="-78"/>
                    <a:cs typeface="Ubisoft Sans" panose="02000504030000020004" pitchFamily="2" charset="-78"/>
                  </a:rPr>
                  <a:t>tfidf</a:t>
                </a:r>
                <a:r>
                  <a:rPr lang="fr-FR" sz="1400" dirty="0">
                    <a:latin typeface="Ubisoft Sans" panose="02000504030000020004" pitchFamily="2" charset="-78"/>
                    <a:cs typeface="Ubisoft Sans" panose="02000504030000020004" pitchFamily="2" charset="-78"/>
                  </a:rPr>
                  <a:t> value tends to 0.</a:t>
                </a:r>
                <a:endParaRPr lang="en-US" sz="1400" dirty="0">
                  <a:latin typeface="Ubisoft Sans" panose="02000504030000020004" pitchFamily="2" charset="-78"/>
                  <a:cs typeface="Ubisoft Sans" panose="02000504030000020004" pitchFamily="2" charset="-78"/>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23385" y="4457985"/>
                <a:ext cx="3361334" cy="954107"/>
              </a:xfrm>
              <a:prstGeom prst="rect">
                <a:avLst/>
              </a:prstGeom>
              <a:blipFill>
                <a:blip r:embed="rId8"/>
                <a:stretch>
                  <a:fillRect l="-544" t="-637" r="-544" b="-57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220334" y="4457985"/>
                <a:ext cx="3361334" cy="95410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If a </a:t>
                </a:r>
                <a:r>
                  <a:rPr lang="fr-FR" sz="1400" dirty="0" err="1">
                    <a:latin typeface="Ubisoft Sans" panose="02000504030000020004" pitchFamily="2" charset="-78"/>
                    <a:cs typeface="Ubisoft Sans" panose="02000504030000020004" pitchFamily="2" charset="-78"/>
                  </a:rPr>
                  <a:t>term</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widely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used</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across</a:t>
                </a:r>
                <a:r>
                  <a:rPr lang="fr-FR" sz="1400" b="1" dirty="0">
                    <a:latin typeface="Ubisoft Sans" panose="02000504030000020004" pitchFamily="2" charset="-78"/>
                    <a:cs typeface="Ubisoft Sans" panose="02000504030000020004" pitchFamily="2" charset="-78"/>
                  </a:rPr>
                  <a:t> the </a:t>
                </a:r>
                <a:r>
                  <a:rPr lang="fr-FR" sz="1400" b="1" dirty="0" err="1">
                    <a:latin typeface="Ubisoft Sans" panose="02000504030000020004" pitchFamily="2" charset="-78"/>
                    <a:cs typeface="Ubisoft Sans" panose="02000504030000020004" pitchFamily="2" charset="-78"/>
                  </a:rPr>
                  <a:t>whole</a:t>
                </a:r>
                <a:r>
                  <a:rPr lang="fr-FR" sz="1400" b="1" dirty="0">
                    <a:latin typeface="Ubisoft Sans" panose="02000504030000020004" pitchFamily="2" charset="-78"/>
                    <a:cs typeface="Ubisoft Sans" panose="02000504030000020004" pitchFamily="2" charset="-78"/>
                  </a:rPr>
                  <a:t> corpus</a:t>
                </a:r>
                <a:r>
                  <a:rPr lang="fr-FR" sz="1400" dirty="0">
                    <a:latin typeface="Ubisoft Sans" panose="02000504030000020004" pitchFamily="2" charset="-78"/>
                    <a:cs typeface="Ubisoft Sans" panose="02000504030000020004" pitchFamily="2" charset="-78"/>
                  </a:rPr>
                  <a:t>, the </a:t>
                </a:r>
                <a14:m>
                  <m:oMath xmlns:m="http://schemas.openxmlformats.org/officeDocument/2006/math">
                    <m:r>
                      <a:rPr lang="fr-FR" sz="1400" b="1" i="1" dirty="0" smtClean="0">
                        <a:latin typeface="Cambria Math" panose="02040503050406030204" pitchFamily="18" charset="0"/>
                        <a:cs typeface="Ubisoft Sans" panose="02000504030000020004" pitchFamily="2" charset="-78"/>
                      </a:rPr>
                      <m:t>𝒊𝒅𝒇</m:t>
                    </m:r>
                  </m:oMath>
                </a14:m>
                <a:r>
                  <a:rPr lang="fr-FR" sz="1400" b="1" dirty="0">
                    <a:latin typeface="Ubisoft Sans" panose="02000504030000020004" pitchFamily="2" charset="-78"/>
                    <a:cs typeface="Ubisoft Sans" panose="02000504030000020004" pitchFamily="2" charset="-78"/>
                  </a:rPr>
                  <a:t> </a:t>
                </a:r>
                <a:r>
                  <a:rPr lang="fr-FR" sz="1400" dirty="0">
                    <a:latin typeface="Ubisoft Sans" panose="02000504030000020004" pitchFamily="2" charset="-78"/>
                    <a:cs typeface="Ubisoft Sans" panose="02000504030000020004" pitchFamily="2" charset="-78"/>
                  </a:rPr>
                  <a:t>value tends to 0.</a:t>
                </a:r>
              </a:p>
              <a:p>
                <a:pPr algn="just"/>
                <a:endParaRPr lang="fr-FR" sz="1400" dirty="0">
                  <a:latin typeface="Ubisoft Sans" panose="02000504030000020004" pitchFamily="2" charset="-78"/>
                  <a:cs typeface="Ubisoft Sans" panose="02000504030000020004" pitchFamily="2" charset="-78"/>
                </a:endParaRPr>
              </a:p>
              <a:p>
                <a:pPr algn="just"/>
                <a:r>
                  <a:rPr lang="fr-FR" sz="1400" dirty="0">
                    <a:latin typeface="Ubisoft Sans" panose="02000504030000020004" pitchFamily="2" charset="-78"/>
                    <a:cs typeface="Ubisoft Sans" panose="02000504030000020004" pitchFamily="2" charset="-78"/>
                  </a:rPr>
                  <a:t>As a </a:t>
                </a:r>
                <a:r>
                  <a:rPr lang="fr-FR" sz="1400" dirty="0" err="1">
                    <a:latin typeface="Ubisoft Sans" panose="02000504030000020004" pitchFamily="2" charset="-78"/>
                    <a:cs typeface="Ubisoft Sans" panose="02000504030000020004" pitchFamily="2" charset="-78"/>
                  </a:rPr>
                  <a:t>result</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tfidf</a:t>
                </a:r>
                <a:r>
                  <a:rPr lang="fr-FR" sz="1400" dirty="0">
                    <a:latin typeface="Ubisoft Sans" panose="02000504030000020004" pitchFamily="2" charset="-78"/>
                    <a:cs typeface="Ubisoft Sans" panose="02000504030000020004" pitchFamily="2" charset="-78"/>
                  </a:rPr>
                  <a:t> value tends to 0.</a:t>
                </a:r>
              </a:p>
            </p:txBody>
          </p:sp>
        </mc:Choice>
        <mc:Fallback xmlns="">
          <p:sp>
            <p:nvSpPr>
              <p:cNvPr id="29" name="TextBox 28"/>
              <p:cNvSpPr txBox="1">
                <a:spLocks noRot="1" noChangeAspect="1" noMove="1" noResize="1" noEditPoints="1" noAdjustHandles="1" noChangeArrowheads="1" noChangeShapeType="1" noTextEdit="1"/>
              </p:cNvSpPr>
              <p:nvPr/>
            </p:nvSpPr>
            <p:spPr>
              <a:xfrm>
                <a:off x="8220334" y="4457985"/>
                <a:ext cx="3361334" cy="954107"/>
              </a:xfrm>
              <a:prstGeom prst="rect">
                <a:avLst/>
              </a:prstGeom>
              <a:blipFill>
                <a:blip r:embed="rId9"/>
                <a:stretch>
                  <a:fillRect l="-543" t="-637" r="-362" b="-5732"/>
                </a:stretch>
              </a:blipFill>
            </p:spPr>
            <p:txBody>
              <a:bodyPr/>
              <a:lstStyle/>
              <a:p>
                <a:r>
                  <a:rPr lang="fr-FR">
                    <a:noFill/>
                  </a:rPr>
                  <a:t> </a:t>
                </a:r>
              </a:p>
            </p:txBody>
          </p:sp>
        </mc:Fallback>
      </mc:AlternateContent>
      <p:sp>
        <p:nvSpPr>
          <p:cNvPr id="17" name="TextBox 16"/>
          <p:cNvSpPr txBox="1"/>
          <p:nvPr/>
        </p:nvSpPr>
        <p:spPr>
          <a:xfrm>
            <a:off x="2231498" y="2958756"/>
            <a:ext cx="2743200" cy="338554"/>
          </a:xfrm>
          <a:prstGeom prst="rect">
            <a:avLst/>
          </a:prstGeom>
          <a:noFill/>
        </p:spPr>
        <p:txBody>
          <a:bodyPr wrap="square" rtlCol="0">
            <a:spAutoFit/>
          </a:bodyPr>
          <a:lstStyle/>
          <a:p>
            <a:pPr algn="ctr"/>
            <a:r>
              <a:rPr lang="en-US" sz="1600" b="1" dirty="0">
                <a:latin typeface="Ubisoft Sans" panose="02000504030000020004" pitchFamily="2" charset="-78"/>
                <a:cs typeface="Ubisoft Sans" panose="02000504030000020004" pitchFamily="2" charset="-78"/>
              </a:rPr>
              <a:t>Term Frequency</a:t>
            </a:r>
          </a:p>
        </p:txBody>
      </p:sp>
      <p:sp>
        <p:nvSpPr>
          <p:cNvPr id="18" name="TextBox 17"/>
          <p:cNvSpPr txBox="1"/>
          <p:nvPr/>
        </p:nvSpPr>
        <p:spPr>
          <a:xfrm>
            <a:off x="6885402" y="2958756"/>
            <a:ext cx="3505200" cy="338554"/>
          </a:xfrm>
          <a:prstGeom prst="rect">
            <a:avLst/>
          </a:prstGeom>
          <a:noFill/>
        </p:spPr>
        <p:txBody>
          <a:bodyPr wrap="square" rtlCol="0">
            <a:spAutoFit/>
          </a:bodyPr>
          <a:lstStyle/>
          <a:p>
            <a:pPr algn="ctr"/>
            <a:r>
              <a:rPr lang="en-US" sz="1600" b="1" dirty="0">
                <a:latin typeface="Ubisoft Sans" panose="02000504030000020004" pitchFamily="2" charset="-78"/>
                <a:cs typeface="Ubisoft Sans" panose="02000504030000020004" pitchFamily="2" charset="-78"/>
              </a:rPr>
              <a:t>Inverse Document Frequency</a:t>
            </a:r>
          </a:p>
        </p:txBody>
      </p:sp>
    </p:spTree>
    <p:extLst>
      <p:ext uri="{BB962C8B-B14F-4D97-AF65-F5344CB8AC3E}">
        <p14:creationId xmlns:p14="http://schemas.microsoft.com/office/powerpoint/2010/main" val="14961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7920" y="-17947"/>
            <a:ext cx="12209545" cy="1335469"/>
            <a:chOff x="-7920" y="-17947"/>
            <a:chExt cx="12209545" cy="1335469"/>
          </a:xfrm>
        </p:grpSpPr>
        <p:pic>
          <p:nvPicPr>
            <p:cNvPr id="33"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34" name="Rectangle 3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 9"/>
          <p:cNvGrpSpPr/>
          <p:nvPr/>
        </p:nvGrpSpPr>
        <p:grpSpPr>
          <a:xfrm>
            <a:off x="740722" y="2623646"/>
            <a:ext cx="5791752" cy="766308"/>
            <a:chOff x="581637" y="2513179"/>
            <a:chExt cx="5791752" cy="766308"/>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37" y="2513179"/>
              <a:ext cx="190500" cy="190500"/>
            </a:xfrm>
            <a:prstGeom prst="rect">
              <a:avLst/>
            </a:prstGeom>
          </p:spPr>
        </p:pic>
        <p:sp>
          <p:nvSpPr>
            <p:cNvPr id="12" name="Rectangle 11"/>
            <p:cNvSpPr/>
            <p:nvPr/>
          </p:nvSpPr>
          <p:spPr>
            <a:xfrm>
              <a:off x="731699" y="2703679"/>
              <a:ext cx="5478936" cy="369332"/>
            </a:xfrm>
            <a:prstGeom prst="rect">
              <a:avLst/>
            </a:prstGeom>
          </p:spPr>
          <p:txBody>
            <a:bodyPr wrap="none">
              <a:spAutoFit/>
            </a:bodyPr>
            <a:lstStyle/>
            <a:p>
              <a:r>
                <a:rPr lang="fr-FR" i="1" dirty="0">
                  <a:latin typeface="Arial" panose="020B0604020202020204" pitchFamily="34" charset="0"/>
                  <a:cs typeface="Arial" panose="020B0604020202020204" pitchFamily="34" charset="0"/>
                </a:rPr>
                <a:t>An </a:t>
              </a:r>
              <a:r>
                <a:rPr lang="fr-FR" i="1" dirty="0" err="1">
                  <a:latin typeface="Arial" panose="020B0604020202020204" pitchFamily="34" charset="0"/>
                  <a:cs typeface="Arial" panose="020B0604020202020204" pitchFamily="34" charset="0"/>
                </a:rPr>
                <a:t>ethernet</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connection</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is</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generally</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faster</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than</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WiFi</a:t>
              </a:r>
              <a:endParaRPr lang="fr-FR" i="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182889" y="3088987"/>
              <a:ext cx="190500" cy="190500"/>
            </a:xfrm>
            <a:prstGeom prst="rect">
              <a:avLst/>
            </a:prstGeom>
          </p:spPr>
        </p:pic>
      </p:grpSp>
      <p:cxnSp>
        <p:nvCxnSpPr>
          <p:cNvPr id="6" name="Straight Arrow Connector 5"/>
          <p:cNvCxnSpPr>
            <a:cxnSpLocks/>
          </p:cNvCxnSpPr>
          <p:nvPr/>
        </p:nvCxnSpPr>
        <p:spPr>
          <a:xfrm>
            <a:off x="6532474" y="3019928"/>
            <a:ext cx="10399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2"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Rectangle 22"/>
              <p:cNvSpPr/>
              <p:nvPr/>
            </p:nvSpPr>
            <p:spPr>
              <a:xfrm>
                <a:off x="7915828" y="2814146"/>
                <a:ext cx="33409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[0.03, </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𝟑𝟒</m:t>
                      </m:r>
                      <m:r>
                        <a:rPr lang="fr-FR" b="1" i="1" smtClean="0">
                          <a:latin typeface="Cambria Math" panose="02040503050406030204" pitchFamily="18" charset="0"/>
                        </a:rPr>
                        <m:t>,</m:t>
                      </m:r>
                      <m:r>
                        <a:rPr lang="fr-FR" b="0" i="1" smtClean="0">
                          <a:latin typeface="Cambria Math" panose="02040503050406030204" pitchFamily="18" charset="0"/>
                        </a:rPr>
                        <m:t>0.12,…,0.03, </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𝟒𝟐</m:t>
                      </m:r>
                      <m:r>
                        <a:rPr lang="fr-FR" b="0" i="1" smtClean="0">
                          <a:latin typeface="Cambria Math" panose="02040503050406030204" pitchFamily="18" charset="0"/>
                        </a:rPr>
                        <m:t>]</m:t>
                      </m:r>
                    </m:oMath>
                  </m:oMathPara>
                </a14:m>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7915828" y="2814146"/>
                <a:ext cx="3340979" cy="369332"/>
              </a:xfrm>
              <a:prstGeom prst="rect">
                <a:avLst/>
              </a:prstGeom>
              <a:blipFill>
                <a:blip r:embed="rId7"/>
                <a:stretch>
                  <a:fillRect b="-1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7915828" y="4820705"/>
                <a:ext cx="34083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[0.02, </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𝟔𝟒</m:t>
                      </m:r>
                      <m:r>
                        <a:rPr lang="fr-FR" b="0" i="1" smtClean="0">
                          <a:latin typeface="Cambria Math" panose="02040503050406030204" pitchFamily="18" charset="0"/>
                        </a:rPr>
                        <m:t>, 0.38,…,0.02, </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𝟕𝟔</m:t>
                      </m:r>
                      <m:r>
                        <a:rPr lang="fr-FR" b="0" i="1" smtClean="0">
                          <a:latin typeface="Cambria Math" panose="02040503050406030204" pitchFamily="18" charset="0"/>
                        </a:rPr>
                        <m:t>]</m:t>
                      </m:r>
                    </m:oMath>
                  </m:oMathPara>
                </a14:m>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915828" y="4820705"/>
                <a:ext cx="3408305" cy="369332"/>
              </a:xfrm>
              <a:prstGeom prst="rect">
                <a:avLst/>
              </a:prstGeom>
              <a:blipFill>
                <a:blip r:embed="rId8"/>
                <a:stretch>
                  <a:fillRect b="-16667"/>
                </a:stretch>
              </a:blipFill>
            </p:spPr>
            <p:txBody>
              <a:bodyPr/>
              <a:lstStyle/>
              <a:p>
                <a:r>
                  <a:rPr lang="fr-FR">
                    <a:noFill/>
                  </a:rPr>
                  <a:t> </a:t>
                </a:r>
              </a:p>
            </p:txBody>
          </p:sp>
        </mc:Fallback>
      </mc:AlternateContent>
      <p:sp>
        <p:nvSpPr>
          <p:cNvPr id="30" name="TextBox 29"/>
          <p:cNvSpPr txBox="1"/>
          <p:nvPr/>
        </p:nvSpPr>
        <p:spPr>
          <a:xfrm>
            <a:off x="3940772" y="2089211"/>
            <a:ext cx="4639958" cy="338554"/>
          </a:xfrm>
          <a:prstGeom prst="rect">
            <a:avLst/>
          </a:prstGeom>
          <a:noFill/>
        </p:spPr>
        <p:txBody>
          <a:bodyPr wrap="square" rtlCol="0">
            <a:spAutoFit/>
          </a:bodyPr>
          <a:lstStyle/>
          <a:p>
            <a:pPr algn="ctr"/>
            <a:r>
              <a:rPr lang="en-US" sz="1600" dirty="0">
                <a:latin typeface="Ubisoft Sans" panose="02000504030000020004" pitchFamily="2" charset="-78"/>
                <a:cs typeface="Ubisoft Sans" panose="02000504030000020004" pitchFamily="2" charset="-78"/>
              </a:rPr>
              <a:t>In a corpus talking about </a:t>
            </a:r>
            <a:r>
              <a:rPr lang="en-US" sz="1600" b="1" dirty="0">
                <a:latin typeface="Ubisoft Sans" panose="02000504030000020004" pitchFamily="2" charset="-78"/>
                <a:cs typeface="Ubisoft Sans" panose="02000504030000020004" pitchFamily="2" charset="-78"/>
              </a:rPr>
              <a:t>computer</a:t>
            </a:r>
            <a:r>
              <a:rPr lang="en-US" sz="1600" dirty="0">
                <a:latin typeface="Ubisoft Sans" panose="02000504030000020004" pitchFamily="2" charset="-78"/>
                <a:cs typeface="Ubisoft Sans" panose="02000504030000020004" pitchFamily="2" charset="-78"/>
              </a:rPr>
              <a:t>…</a:t>
            </a:r>
            <a:endParaRPr lang="en-US" sz="1600" b="1" dirty="0">
              <a:latin typeface="Ubisoft Sans" panose="02000504030000020004" pitchFamily="2" charset="-78"/>
              <a:cs typeface="Ubisoft Sans" panose="02000504030000020004" pitchFamily="2" charset="-78"/>
            </a:endParaRPr>
          </a:p>
        </p:txBody>
      </p:sp>
      <p:sp>
        <p:nvSpPr>
          <p:cNvPr id="31" name="TextBox 30"/>
          <p:cNvSpPr txBox="1"/>
          <p:nvPr/>
        </p:nvSpPr>
        <p:spPr>
          <a:xfrm>
            <a:off x="4132146" y="4140313"/>
            <a:ext cx="4335886" cy="338554"/>
          </a:xfrm>
          <a:prstGeom prst="rect">
            <a:avLst/>
          </a:prstGeom>
          <a:noFill/>
        </p:spPr>
        <p:txBody>
          <a:bodyPr wrap="square" rtlCol="0">
            <a:spAutoFit/>
          </a:bodyPr>
          <a:lstStyle/>
          <a:p>
            <a:pPr algn="ctr"/>
            <a:r>
              <a:rPr lang="en-US" sz="1600" dirty="0">
                <a:latin typeface="Ubisoft Sans" panose="02000504030000020004" pitchFamily="2" charset="-78"/>
                <a:cs typeface="Ubisoft Sans" panose="02000504030000020004" pitchFamily="2" charset="-78"/>
              </a:rPr>
              <a:t>In a corpus talking about </a:t>
            </a:r>
            <a:r>
              <a:rPr lang="en-US" sz="1600" b="1" dirty="0">
                <a:latin typeface="Ubisoft Sans" panose="02000504030000020004" pitchFamily="2" charset="-78"/>
                <a:cs typeface="Ubisoft Sans" panose="02000504030000020004" pitchFamily="2" charset="-78"/>
              </a:rPr>
              <a:t>hobbies</a:t>
            </a:r>
            <a:r>
              <a:rPr lang="en-US" sz="1600" dirty="0">
                <a:latin typeface="Ubisoft Sans" panose="02000504030000020004" pitchFamily="2" charset="-78"/>
                <a:cs typeface="Ubisoft Sans" panose="02000504030000020004" pitchFamily="2" charset="-78"/>
              </a:rPr>
              <a:t>…</a:t>
            </a:r>
          </a:p>
        </p:txBody>
      </p:sp>
      <p:sp>
        <p:nvSpPr>
          <p:cNvPr id="35" name="TextBox 34"/>
          <p:cNvSpPr txBox="1"/>
          <p:nvPr/>
        </p:nvSpPr>
        <p:spPr>
          <a:xfrm>
            <a:off x="1162051" y="343584"/>
            <a:ext cx="9867898" cy="523220"/>
          </a:xfrm>
          <a:prstGeom prst="rect">
            <a:avLst/>
          </a:prstGeom>
          <a:noFill/>
        </p:spPr>
        <p:txBody>
          <a:bodyPr wrap="square" rtlCol="0">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TERM FREQUENCY-INVERSE DOCUMENT FREQUENCY</a:t>
            </a:r>
            <a:endParaRPr lang="fr-FR" sz="2800" b="1" dirty="0">
              <a:solidFill>
                <a:schemeClr val="bg1"/>
              </a:solidFill>
              <a:latin typeface="Ubisoft Sans" panose="02000504030000020004" pitchFamily="2" charset="-78"/>
              <a:cs typeface="Ubisoft Sans" panose="02000504030000020004" pitchFamily="2" charset="-78"/>
            </a:endParaRPr>
          </a:p>
        </p:txBody>
      </p:sp>
      <p:grpSp>
        <p:nvGrpSpPr>
          <p:cNvPr id="3" name="Group 2">
            <a:extLst>
              <a:ext uri="{FF2B5EF4-FFF2-40B4-BE49-F238E27FC236}">
                <a16:creationId xmlns:a16="http://schemas.microsoft.com/office/drawing/2014/main" id="{467F7B9B-C58F-A1BC-C241-D2853EDB8997}"/>
              </a:ext>
            </a:extLst>
          </p:cNvPr>
          <p:cNvGrpSpPr/>
          <p:nvPr/>
        </p:nvGrpSpPr>
        <p:grpSpPr>
          <a:xfrm>
            <a:off x="740722" y="4615516"/>
            <a:ext cx="5791752" cy="766308"/>
            <a:chOff x="581637" y="2513179"/>
            <a:chExt cx="5791752" cy="766308"/>
          </a:xfrm>
        </p:grpSpPr>
        <p:pic>
          <p:nvPicPr>
            <p:cNvPr id="4" name="Picture 3">
              <a:extLst>
                <a:ext uri="{FF2B5EF4-FFF2-40B4-BE49-F238E27FC236}">
                  <a16:creationId xmlns:a16="http://schemas.microsoft.com/office/drawing/2014/main" id="{DB8D2E70-3084-F3F6-CF41-0BD3C17E1C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37" y="2513179"/>
              <a:ext cx="190500" cy="190500"/>
            </a:xfrm>
            <a:prstGeom prst="rect">
              <a:avLst/>
            </a:prstGeom>
          </p:spPr>
        </p:pic>
        <p:sp>
          <p:nvSpPr>
            <p:cNvPr id="5" name="Rectangle 4">
              <a:extLst>
                <a:ext uri="{FF2B5EF4-FFF2-40B4-BE49-F238E27FC236}">
                  <a16:creationId xmlns:a16="http://schemas.microsoft.com/office/drawing/2014/main" id="{32FD8216-3C7C-584A-2969-7AF829337948}"/>
                </a:ext>
              </a:extLst>
            </p:cNvPr>
            <p:cNvSpPr/>
            <p:nvPr/>
          </p:nvSpPr>
          <p:spPr>
            <a:xfrm>
              <a:off x="731699" y="2703679"/>
              <a:ext cx="5478936" cy="369332"/>
            </a:xfrm>
            <a:prstGeom prst="rect">
              <a:avLst/>
            </a:prstGeom>
          </p:spPr>
          <p:txBody>
            <a:bodyPr wrap="none">
              <a:spAutoFit/>
            </a:bodyPr>
            <a:lstStyle/>
            <a:p>
              <a:r>
                <a:rPr lang="fr-FR" i="1" dirty="0">
                  <a:latin typeface="Arial" panose="020B0604020202020204" pitchFamily="34" charset="0"/>
                  <a:cs typeface="Arial" panose="020B0604020202020204" pitchFamily="34" charset="0"/>
                </a:rPr>
                <a:t>An </a:t>
              </a:r>
              <a:r>
                <a:rPr lang="fr-FR" i="1" dirty="0" err="1">
                  <a:latin typeface="Arial" panose="020B0604020202020204" pitchFamily="34" charset="0"/>
                  <a:cs typeface="Arial" panose="020B0604020202020204" pitchFamily="34" charset="0"/>
                </a:rPr>
                <a:t>ethernet</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connection</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is</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generally</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faster</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than</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WiFi</a:t>
              </a:r>
              <a:endParaRPr lang="fr-FR" i="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E2AA465-B8D9-8E9E-34F9-39744B1A1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182889" y="3088987"/>
              <a:ext cx="190500" cy="190500"/>
            </a:xfrm>
            <a:prstGeom prst="rect">
              <a:avLst/>
            </a:prstGeom>
          </p:spPr>
        </p:pic>
      </p:grpSp>
      <p:cxnSp>
        <p:nvCxnSpPr>
          <p:cNvPr id="8" name="Straight Arrow Connector 7">
            <a:extLst>
              <a:ext uri="{FF2B5EF4-FFF2-40B4-BE49-F238E27FC236}">
                <a16:creationId xmlns:a16="http://schemas.microsoft.com/office/drawing/2014/main" id="{E496FCEA-1305-CE0F-663C-714E7251EE9F}"/>
              </a:ext>
            </a:extLst>
          </p:cNvPr>
          <p:cNvCxnSpPr>
            <a:cxnSpLocks/>
          </p:cNvCxnSpPr>
          <p:nvPr/>
        </p:nvCxnSpPr>
        <p:spPr>
          <a:xfrm>
            <a:off x="6532474" y="5011798"/>
            <a:ext cx="10399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04189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ur.com/A119A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29" name="TextBox 2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15" name="Group 14"/>
          <p:cNvGrpSpPr/>
          <p:nvPr/>
        </p:nvGrpSpPr>
        <p:grpSpPr>
          <a:xfrm>
            <a:off x="4318" y="4372061"/>
            <a:ext cx="5037120" cy="1528266"/>
            <a:chOff x="3590155" y="3284898"/>
            <a:chExt cx="5037120" cy="1528266"/>
          </a:xfrm>
        </p:grpSpPr>
        <p:sp>
          <p:nvSpPr>
            <p:cNvPr id="16" name="Rectangle 15"/>
            <p:cNvSpPr/>
            <p:nvPr/>
          </p:nvSpPr>
          <p:spPr>
            <a:xfrm>
              <a:off x="3665248" y="3612835"/>
              <a:ext cx="4853584" cy="1200329"/>
            </a:xfrm>
            <a:prstGeom prst="rect">
              <a:avLst/>
            </a:prstGeom>
          </p:spPr>
          <p:txBody>
            <a:bodyPr wrap="square">
              <a:spAutoFit/>
            </a:bodyPr>
            <a:lstStyle/>
            <a:p>
              <a:pPr algn="ctr"/>
              <a:r>
                <a:rPr lang="en-US" sz="3600" b="1" dirty="0">
                  <a:solidFill>
                    <a:schemeClr val="bg1"/>
                  </a:solidFill>
                  <a:latin typeface="Ubisoft Sans" panose="02000504030000020004" pitchFamily="2" charset="-78"/>
                  <a:cs typeface="Ubisoft Sans" panose="02000504030000020004" pitchFamily="2" charset="-78"/>
                </a:rPr>
                <a:t>Vanilla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7" name="Rectangle 16"/>
            <p:cNvSpPr/>
            <p:nvPr/>
          </p:nvSpPr>
          <p:spPr>
            <a:xfrm>
              <a:off x="3590155" y="3284898"/>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2001</a:t>
              </a:r>
              <a:endParaRPr lang="fr-FR" i="1" dirty="0">
                <a:solidFill>
                  <a:schemeClr val="bg1"/>
                </a:solidFill>
                <a:latin typeface="Ubisoft Sans" panose="02000504030000020004" pitchFamily="2" charset="-78"/>
                <a:cs typeface="Ubisoft Sans" panose="02000504030000020004" pitchFamily="2" charset="-78"/>
              </a:endParaRPr>
            </a:p>
          </p:txBody>
        </p:sp>
      </p:grpSp>
      <p:grpSp>
        <p:nvGrpSpPr>
          <p:cNvPr id="18" name="Group 17"/>
          <p:cNvGrpSpPr/>
          <p:nvPr/>
        </p:nvGrpSpPr>
        <p:grpSpPr>
          <a:xfrm>
            <a:off x="1134603" y="3225483"/>
            <a:ext cx="2743200" cy="845347"/>
            <a:chOff x="2370955" y="3022249"/>
            <a:chExt cx="7475520" cy="845347"/>
          </a:xfrm>
        </p:grpSpPr>
        <p:sp>
          <p:nvSpPr>
            <p:cNvPr id="23" name="Rectangle 22"/>
            <p:cNvSpPr/>
            <p:nvPr/>
          </p:nvSpPr>
          <p:spPr>
            <a:xfrm>
              <a:off x="2370955" y="3221265"/>
              <a:ext cx="7475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TF-IDF</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24" name="Rectangle 23"/>
            <p:cNvSpPr/>
            <p:nvPr/>
          </p:nvSpPr>
          <p:spPr>
            <a:xfrm>
              <a:off x="3590155" y="3022249"/>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~1980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25" name="Group 24"/>
          <p:cNvGrpSpPr/>
          <p:nvPr/>
        </p:nvGrpSpPr>
        <p:grpSpPr>
          <a:xfrm>
            <a:off x="610168" y="1629784"/>
            <a:ext cx="3812840" cy="845347"/>
            <a:chOff x="0" y="1629784"/>
            <a:chExt cx="5053795" cy="845347"/>
          </a:xfrm>
        </p:grpSpPr>
        <p:sp>
          <p:nvSpPr>
            <p:cNvPr id="28" name="Rectangle 27"/>
            <p:cNvSpPr/>
            <p:nvPr/>
          </p:nvSpPr>
          <p:spPr>
            <a:xfrm>
              <a:off x="0" y="1828800"/>
              <a:ext cx="5037120" cy="646331"/>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Dummy encoding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30" name="Rectangle 29"/>
            <p:cNvSpPr/>
            <p:nvPr/>
          </p:nvSpPr>
          <p:spPr>
            <a:xfrm>
              <a:off x="16675" y="1629784"/>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1960+</a:t>
              </a:r>
              <a:endParaRPr lang="fr-FR" i="1" dirty="0">
                <a:solidFill>
                  <a:srgbClr val="7B7B7B"/>
                </a:solidFill>
                <a:latin typeface="Ubisoft Sans" panose="02000504030000020004" pitchFamily="2" charset="-78"/>
                <a:cs typeface="Ubisoft Sans" panose="02000504030000020004" pitchFamily="2" charset="-78"/>
              </a:endParaRPr>
            </a:p>
          </p:txBody>
        </p:sp>
      </p:grpSp>
      <p:pic>
        <p:nvPicPr>
          <p:cNvPr id="1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93610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920" y="-17947"/>
            <a:ext cx="12209545" cy="1335469"/>
            <a:chOff x="-7920" y="-17947"/>
            <a:chExt cx="12209545" cy="1335469"/>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9" name="Rectangle 28"/>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VANILLA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2" name="Group 1"/>
          <p:cNvGrpSpPr/>
          <p:nvPr/>
        </p:nvGrpSpPr>
        <p:grpSpPr>
          <a:xfrm>
            <a:off x="1723686" y="2641300"/>
            <a:ext cx="3436514" cy="3263320"/>
            <a:chOff x="1723686" y="2641300"/>
            <a:chExt cx="3436514" cy="3263320"/>
          </a:xfrm>
        </p:grpSpPr>
        <p:grpSp>
          <p:nvGrpSpPr>
            <p:cNvPr id="20" name="Group 19"/>
            <p:cNvGrpSpPr/>
            <p:nvPr/>
          </p:nvGrpSpPr>
          <p:grpSpPr>
            <a:xfrm>
              <a:off x="1723686" y="2641300"/>
              <a:ext cx="3436514" cy="3263320"/>
              <a:chOff x="1162051" y="2481659"/>
              <a:chExt cx="3436514" cy="3263320"/>
            </a:xfrm>
          </p:grpSpPr>
          <p:sp>
            <p:nvSpPr>
              <p:cNvPr id="21" name="TextBox 20"/>
              <p:cNvSpPr txBox="1"/>
              <p:nvPr/>
            </p:nvSpPr>
            <p:spPr>
              <a:xfrm>
                <a:off x="1162051" y="2481659"/>
                <a:ext cx="3436514" cy="738664"/>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First « </a:t>
                </a:r>
                <a:r>
                  <a:rPr lang="fr-FR" sz="1400" dirty="0" err="1">
                    <a:latin typeface="Ubisoft Sans" panose="02000504030000020004" pitchFamily="2" charset="-78"/>
                    <a:cs typeface="Ubisoft Sans" panose="02000504030000020004" pitchFamily="2" charset="-78"/>
                  </a:rPr>
                  <a:t>language</a:t>
                </a:r>
                <a:r>
                  <a:rPr lang="fr-FR" sz="1400" dirty="0">
                    <a:latin typeface="Ubisoft Sans" panose="02000504030000020004" pitchFamily="2" charset="-78"/>
                    <a:cs typeface="Ubisoft Sans" panose="02000504030000020004" pitchFamily="2" charset="-78"/>
                  </a:rPr>
                  <a:t> model »: </a:t>
                </a:r>
                <a:r>
                  <a:rPr lang="fr-FR" sz="1400" dirty="0" err="1">
                    <a:latin typeface="Ubisoft Sans" panose="02000504030000020004" pitchFamily="2" charset="-78"/>
                    <a:cs typeface="Ubisoft Sans" panose="02000504030000020004" pitchFamily="2" charset="-78"/>
                  </a:rPr>
                  <a:t>feed-forward</a:t>
                </a:r>
                <a:r>
                  <a:rPr lang="fr-FR" sz="1400" dirty="0">
                    <a:latin typeface="Ubisoft Sans" panose="02000504030000020004" pitchFamily="2" charset="-78"/>
                    <a:cs typeface="Ubisoft Sans" panose="02000504030000020004" pitchFamily="2" charset="-78"/>
                  </a:rPr>
                  <a:t> neural network </a:t>
                </a:r>
                <a:r>
                  <a:rPr lang="fr-FR" sz="1400" dirty="0" err="1">
                    <a:latin typeface="Ubisoft Sans" panose="02000504030000020004" pitchFamily="2" charset="-78"/>
                    <a:cs typeface="Ubisoft Sans" panose="02000504030000020004" pitchFamily="2" charset="-78"/>
                  </a:rPr>
                  <a:t>predicting</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next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word</a:t>
                </a:r>
                <a:r>
                  <a:rPr lang="fr-FR" sz="1400" dirty="0">
                    <a:latin typeface="Ubisoft Sans" panose="02000504030000020004" pitchFamily="2" charset="-78"/>
                    <a:cs typeface="Ubisoft Sans" panose="02000504030000020004" pitchFamily="2" charset="-78"/>
                  </a:rPr>
                  <a:t> in a sentence.</a:t>
                </a:r>
              </a:p>
            </p:txBody>
          </p:sp>
          <p:sp>
            <p:nvSpPr>
              <p:cNvPr id="22" name="TextBox 21"/>
              <p:cNvSpPr txBox="1"/>
              <p:nvPr/>
            </p:nvSpPr>
            <p:spPr>
              <a:xfrm>
                <a:off x="1162051" y="3286766"/>
                <a:ext cx="3436514" cy="523220"/>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Completely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unsupervised</a:t>
                </a:r>
                <a:r>
                  <a:rPr lang="fr-FR" sz="1400" dirty="0">
                    <a:latin typeface="Ubisoft Sans" panose="02000504030000020004" pitchFamily="2" charset="-78"/>
                    <a:cs typeface="Ubisoft Sans" panose="02000504030000020004" pitchFamily="2" charset="-78"/>
                  </a:rPr>
                  <a:t> system </a:t>
                </a:r>
                <a:r>
                  <a:rPr lang="fr-FR" sz="1400" dirty="0" err="1">
                    <a:latin typeface="Ubisoft Sans" panose="02000504030000020004" pitchFamily="2" charset="-78"/>
                    <a:cs typeface="Ubisoft Sans" panose="02000504030000020004" pitchFamily="2" charset="-78"/>
                  </a:rPr>
                  <a:t>since</a:t>
                </a:r>
                <a:r>
                  <a:rPr lang="fr-FR" sz="1400" dirty="0">
                    <a:latin typeface="Ubisoft Sans" panose="02000504030000020004" pitchFamily="2" charset="-78"/>
                    <a:cs typeface="Ubisoft Sans" panose="02000504030000020004" pitchFamily="2" charset="-78"/>
                  </a:rPr>
                  <a:t> no label has to </a:t>
                </a:r>
                <a:r>
                  <a:rPr lang="fr-FR" sz="1400" dirty="0" err="1">
                    <a:latin typeface="Ubisoft Sans" panose="02000504030000020004" pitchFamily="2" charset="-78"/>
                    <a:cs typeface="Ubisoft Sans" panose="02000504030000020004" pitchFamily="2" charset="-78"/>
                  </a:rPr>
                  <a:t>be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created</a:t>
                </a:r>
                <a:r>
                  <a:rPr lang="fr-FR" sz="1400" dirty="0">
                    <a:latin typeface="Ubisoft Sans" panose="02000504030000020004" pitchFamily="2" charset="-78"/>
                    <a:cs typeface="Ubisoft Sans" panose="02000504030000020004" pitchFamily="2" charset="-78"/>
                  </a:rPr>
                  <a:t>.</a:t>
                </a:r>
              </a:p>
            </p:txBody>
          </p:sp>
          <p:sp>
            <p:nvSpPr>
              <p:cNvPr id="24" name="TextBox 23"/>
              <p:cNvSpPr txBox="1"/>
              <p:nvPr/>
            </p:nvSpPr>
            <p:spPr>
              <a:xfrm>
                <a:off x="1162051" y="5221759"/>
                <a:ext cx="3436514" cy="523220"/>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Used</a:t>
                </a:r>
                <a:r>
                  <a:rPr lang="fr-FR" sz="1400" dirty="0">
                    <a:latin typeface="Ubisoft Sans" panose="02000504030000020004" pitchFamily="2" charset="-78"/>
                    <a:cs typeface="Ubisoft Sans" panose="02000504030000020004" pitchFamily="2" charset="-78"/>
                  </a:rPr>
                  <a:t> in smart keyboards (</a:t>
                </a:r>
                <a:r>
                  <a:rPr lang="fr-FR" sz="1400" dirty="0" err="1">
                    <a:latin typeface="Ubisoft Sans" panose="02000504030000020004" pitchFamily="2" charset="-78"/>
                    <a:cs typeface="Ubisoft Sans" panose="02000504030000020004" pitchFamily="2" charset="-78"/>
                  </a:rPr>
                  <a:t>prediction</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next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typed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words</a:t>
                </a:r>
                <a:r>
                  <a:rPr lang="fr-FR" sz="1400" dirty="0">
                    <a:latin typeface="Ubisoft Sans" panose="02000504030000020004" pitchFamily="2" charset="-78"/>
                    <a:cs typeface="Ubisoft Sans" panose="02000504030000020004" pitchFamily="2" charset="-78"/>
                  </a:rPr>
                  <a:t>)</a:t>
                </a:r>
              </a:p>
            </p:txBody>
          </p:sp>
        </p:grpSp>
        <p:sp>
          <p:nvSpPr>
            <p:cNvPr id="25" name="TextBox 24"/>
            <p:cNvSpPr txBox="1"/>
            <p:nvPr/>
          </p:nvSpPr>
          <p:spPr>
            <a:xfrm>
              <a:off x="1723686" y="4090738"/>
              <a:ext cx="3436514" cy="1169551"/>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Last layer </a:t>
              </a:r>
              <a:r>
                <a:rPr lang="fr-FR" sz="1400" dirty="0" err="1">
                  <a:latin typeface="Ubisoft Sans" panose="02000504030000020004" pitchFamily="2" charset="-78"/>
                  <a:cs typeface="Ubisoft Sans" panose="02000504030000020004" pitchFamily="2" charset="-78"/>
                </a:rPr>
                <a:t>weigths</a:t>
              </a:r>
              <a:r>
                <a:rPr lang="fr-FR" sz="1400" dirty="0">
                  <a:latin typeface="Ubisoft Sans" panose="02000504030000020004" pitchFamily="2" charset="-78"/>
                  <a:cs typeface="Ubisoft Sans" panose="02000504030000020004" pitchFamily="2" charset="-78"/>
                </a:rPr>
                <a:t> are </a:t>
              </a:r>
              <a:r>
                <a:rPr lang="fr-FR" sz="1400" dirty="0" err="1">
                  <a:latin typeface="Ubisoft Sans" panose="02000504030000020004" pitchFamily="2" charset="-78"/>
                  <a:cs typeface="Ubisoft Sans" panose="02000504030000020004" pitchFamily="2" charset="-78"/>
                </a:rPr>
                <a:t>used</a:t>
              </a:r>
              <a:r>
                <a:rPr lang="fr-FR" sz="1400" dirty="0">
                  <a:latin typeface="Ubisoft Sans" panose="02000504030000020004" pitchFamily="2" charset="-78"/>
                  <a:cs typeface="Ubisoft Sans" panose="02000504030000020004" pitchFamily="2" charset="-78"/>
                </a:rPr>
                <a:t> as </a:t>
              </a:r>
              <a:r>
                <a:rPr lang="fr-FR" sz="1400" dirty="0" err="1">
                  <a:latin typeface="Ubisoft Sans" panose="02000504030000020004" pitchFamily="2" charset="-78"/>
                  <a:cs typeface="Ubisoft Sans" panose="02000504030000020004" pitchFamily="2" charset="-78"/>
                </a:rPr>
                <a:t>vector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representation</a:t>
              </a:r>
              <a:r>
                <a:rPr lang="fr-FR" sz="1400" dirty="0">
                  <a:latin typeface="Ubisoft Sans" panose="02000504030000020004" pitchFamily="2" charset="-78"/>
                  <a:cs typeface="Ubisoft Sans" panose="02000504030000020004" pitchFamily="2" charset="-78"/>
                </a:rPr>
                <a:t> of the </a:t>
              </a:r>
              <a:r>
                <a:rPr lang="fr-FR" sz="1400" dirty="0" err="1">
                  <a:latin typeface="Ubisoft Sans" panose="02000504030000020004" pitchFamily="2" charset="-78"/>
                  <a:cs typeface="Ubisoft Sans" panose="02000504030000020004" pitchFamily="2" charset="-78"/>
                </a:rPr>
                <a:t>word</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be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predicted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Its</a:t>
              </a:r>
              <a:r>
                <a:rPr lang="fr-FR" sz="1400" dirty="0">
                  <a:latin typeface="Ubisoft Sans" panose="02000504030000020004" pitchFamily="2" charset="-78"/>
                  <a:cs typeface="Ubisoft Sans" panose="02000504030000020004" pitchFamily="2" charset="-78"/>
                </a:rPr>
                <a:t> values are no longer 0/1, but </a:t>
              </a:r>
              <a:r>
                <a:rPr lang="fr-FR" sz="1400" dirty="0" err="1">
                  <a:latin typeface="Ubisoft Sans" panose="02000504030000020004" pitchFamily="2" charset="-78"/>
                  <a:cs typeface="Ubisoft Sans" panose="02000504030000020004" pitchFamily="2" charset="-78"/>
                </a:rPr>
                <a:t>actual</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float</a:t>
              </a:r>
              <a:r>
                <a:rPr lang="fr-FR" sz="1400" dirty="0">
                  <a:latin typeface="Ubisoft Sans" panose="02000504030000020004" pitchFamily="2" charset="-78"/>
                  <a:cs typeface="Ubisoft Sans" panose="02000504030000020004" pitchFamily="2" charset="-78"/>
                </a:rPr>
                <a:t> values. </a:t>
              </a:r>
              <a:r>
                <a:rPr lang="fr-FR" sz="1400" dirty="0" err="1">
                  <a:latin typeface="Ubisoft Sans" panose="02000504030000020004" pitchFamily="2" charset="-78"/>
                  <a:cs typeface="Ubisoft Sans" panose="02000504030000020004" pitchFamily="2" charset="-78"/>
                </a:rPr>
                <a:t>Called</a:t>
              </a:r>
              <a:r>
                <a:rPr lang="fr-FR" sz="1400" dirty="0">
                  <a:latin typeface="Ubisoft Sans" panose="02000504030000020004" pitchFamily="2" charset="-78"/>
                  <a:cs typeface="Ubisoft Sans" panose="02000504030000020004" pitchFamily="2" charset="-78"/>
                </a:rPr>
                <a:t> the </a:t>
              </a:r>
              <a:r>
                <a:rPr lang="fr-FR" sz="1400" b="1" dirty="0" err="1">
                  <a:latin typeface="Ubisoft Sans" panose="02000504030000020004" pitchFamily="2" charset="-78"/>
                  <a:cs typeface="Ubisoft Sans" panose="02000504030000020004" pitchFamily="2" charset="-78"/>
                </a:rPr>
                <a:t>embbeding</a:t>
              </a:r>
              <a:r>
                <a:rPr lang="fr-FR" sz="1400" b="1" dirty="0">
                  <a:latin typeface="Ubisoft Sans" panose="02000504030000020004" pitchFamily="2" charset="-78"/>
                  <a:cs typeface="Ubisoft Sans" panose="02000504030000020004" pitchFamily="2" charset="-78"/>
                </a:rPr>
                <a:t> layer</a:t>
              </a:r>
              <a:r>
                <a:rPr lang="fr-FR" sz="1400" dirty="0">
                  <a:latin typeface="Ubisoft Sans" panose="02000504030000020004" pitchFamily="2" charset="-78"/>
                  <a:cs typeface="Ubisoft Sans" panose="02000504030000020004" pitchFamily="2" charset="-78"/>
                </a:rPr>
                <a:t>.</a:t>
              </a:r>
            </a:p>
          </p:txBody>
        </p:sp>
      </p:grpSp>
      <p:pic>
        <p:nvPicPr>
          <p:cNvPr id="26" name="Picture 2" descr="http://localhost:8000/resources/neural_language_model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4275" y="2324123"/>
            <a:ext cx="4421717" cy="364165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7936337" y="5976436"/>
            <a:ext cx="3093612" cy="276999"/>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Bengio et al., 2001</a:t>
            </a:r>
          </a:p>
        </p:txBody>
      </p:sp>
      <p:pic>
        <p:nvPicPr>
          <p:cNvPr id="16"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8"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138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920" y="-17947"/>
            <a:ext cx="12209545" cy="1335469"/>
            <a:chOff x="-7920" y="-17947"/>
            <a:chExt cx="12209545" cy="1335469"/>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4" name="Rectangle 2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VANILLA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0242" name="Picture 2" descr="http://localhost:8000/resources/neural_language_model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4275" y="2324123"/>
            <a:ext cx="4421717" cy="364165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447800" y="2943008"/>
            <a:ext cx="3878686" cy="1966680"/>
            <a:chOff x="1455314" y="2776040"/>
            <a:chExt cx="3878686" cy="1966680"/>
          </a:xfrm>
        </p:grpSpPr>
        <p:sp>
          <p:nvSpPr>
            <p:cNvPr id="15" name="TextBox 14"/>
            <p:cNvSpPr txBox="1"/>
            <p:nvPr/>
          </p:nvSpPr>
          <p:spPr>
            <a:xfrm>
              <a:off x="2750714" y="2776040"/>
              <a:ext cx="1287886" cy="400110"/>
            </a:xfrm>
            <a:prstGeom prst="rect">
              <a:avLst/>
            </a:prstGeom>
            <a:noFill/>
          </p:spPr>
          <p:txBody>
            <a:bodyPr wrap="square" rtlCol="0">
              <a:spAutoFit/>
            </a:bodyPr>
            <a:lstStyle/>
            <a:p>
              <a:pPr algn="ctr"/>
              <a:r>
                <a:rPr lang="fr-FR" sz="2000" dirty="0" err="1">
                  <a:latin typeface="Ubisoft Sans" panose="02000504030000020004" pitchFamily="2" charset="-78"/>
                  <a:cs typeface="Ubisoft Sans" panose="02000504030000020004" pitchFamily="2" charset="-78"/>
                </a:rPr>
                <a:t>learning</a:t>
              </a:r>
              <a:endParaRPr lang="fr-FR" sz="2000" dirty="0">
                <a:latin typeface="Ubisoft Sans" panose="02000504030000020004" pitchFamily="2" charset="-78"/>
                <a:cs typeface="Ubisoft Sans" panose="02000504030000020004" pitchFamily="2" charset="-78"/>
              </a:endParaRPr>
            </a:p>
          </p:txBody>
        </p:sp>
        <p:sp>
          <p:nvSpPr>
            <p:cNvPr id="16" name="TextBox 15"/>
            <p:cNvSpPr txBox="1"/>
            <p:nvPr/>
          </p:nvSpPr>
          <p:spPr>
            <a:xfrm>
              <a:off x="1455314" y="3228008"/>
              <a:ext cx="3878686" cy="400110"/>
            </a:xfrm>
            <a:prstGeom prst="rect">
              <a:avLst/>
            </a:prstGeom>
            <a:noFill/>
          </p:spPr>
          <p:txBody>
            <a:bodyPr wrap="square" rtlCol="0">
              <a:spAutoFit/>
            </a:bodyPr>
            <a:lstStyle/>
            <a:p>
              <a:pPr algn="ctr"/>
              <a:r>
                <a:rPr lang="fr-FR" sz="2000" dirty="0">
                  <a:latin typeface="Ubisoft Sans" panose="02000504030000020004" pitchFamily="2" charset="-78"/>
                  <a:cs typeface="Ubisoft Sans" panose="02000504030000020004" pitchFamily="2" charset="-78"/>
                </a:rPr>
                <a:t>[0.25, -0.12, … , 0.89, 0.108]</a:t>
              </a:r>
            </a:p>
          </p:txBody>
        </p:sp>
        <p:sp>
          <p:nvSpPr>
            <p:cNvPr id="17" name="TextBox 16"/>
            <p:cNvSpPr txBox="1"/>
            <p:nvPr/>
          </p:nvSpPr>
          <p:spPr>
            <a:xfrm>
              <a:off x="2750714" y="3890642"/>
              <a:ext cx="1287886" cy="400110"/>
            </a:xfrm>
            <a:prstGeom prst="rect">
              <a:avLst/>
            </a:prstGeom>
            <a:noFill/>
          </p:spPr>
          <p:txBody>
            <a:bodyPr wrap="square" rtlCol="0">
              <a:spAutoFit/>
            </a:bodyPr>
            <a:lstStyle/>
            <a:p>
              <a:pPr algn="ctr"/>
              <a:r>
                <a:rPr lang="fr-FR" sz="2000" dirty="0" err="1">
                  <a:latin typeface="Ubisoft Sans" panose="02000504030000020004" pitchFamily="2" charset="-78"/>
                  <a:cs typeface="Ubisoft Sans" panose="02000504030000020004" pitchFamily="2" charset="-78"/>
                </a:rPr>
                <a:t>learn</a:t>
              </a:r>
              <a:endParaRPr lang="fr-FR" sz="2000" dirty="0">
                <a:latin typeface="Ubisoft Sans" panose="02000504030000020004" pitchFamily="2" charset="-78"/>
                <a:cs typeface="Ubisoft Sans" panose="02000504030000020004" pitchFamily="2" charset="-78"/>
              </a:endParaRPr>
            </a:p>
          </p:txBody>
        </p:sp>
        <p:sp>
          <p:nvSpPr>
            <p:cNvPr id="18" name="TextBox 17"/>
            <p:cNvSpPr txBox="1"/>
            <p:nvPr/>
          </p:nvSpPr>
          <p:spPr>
            <a:xfrm>
              <a:off x="1455314" y="4342610"/>
              <a:ext cx="3878686" cy="400110"/>
            </a:xfrm>
            <a:prstGeom prst="rect">
              <a:avLst/>
            </a:prstGeom>
            <a:noFill/>
          </p:spPr>
          <p:txBody>
            <a:bodyPr wrap="square" rtlCol="0">
              <a:spAutoFit/>
            </a:bodyPr>
            <a:lstStyle/>
            <a:p>
              <a:pPr algn="ctr"/>
              <a:r>
                <a:rPr lang="fr-FR" sz="2000" dirty="0">
                  <a:latin typeface="Ubisoft Sans" panose="02000504030000020004" pitchFamily="2" charset="-78"/>
                  <a:cs typeface="Ubisoft Sans" panose="02000504030000020004" pitchFamily="2" charset="-78"/>
                </a:rPr>
                <a:t>[0.22, -0.04, … , 0.84, 0.92]</a:t>
              </a:r>
            </a:p>
          </p:txBody>
        </p:sp>
      </p:grpSp>
      <p:sp>
        <p:nvSpPr>
          <p:cNvPr id="26" name="TextBox 25"/>
          <p:cNvSpPr txBox="1"/>
          <p:nvPr/>
        </p:nvSpPr>
        <p:spPr>
          <a:xfrm>
            <a:off x="7936337" y="5976436"/>
            <a:ext cx="3093612" cy="276999"/>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Bengio et al., 2001</a:t>
            </a:r>
          </a:p>
        </p:txBody>
      </p:sp>
      <p:pic>
        <p:nvPicPr>
          <p:cNvPr id="19"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1"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988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VANILLA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19" name="Group 18"/>
          <p:cNvGrpSpPr/>
          <p:nvPr/>
        </p:nvGrpSpPr>
        <p:grpSpPr>
          <a:xfrm>
            <a:off x="634910" y="4595336"/>
            <a:ext cx="10922182" cy="954107"/>
            <a:chOff x="749731" y="4369219"/>
            <a:chExt cx="10922182" cy="954107"/>
          </a:xfrm>
        </p:grpSpPr>
        <p:sp>
          <p:nvSpPr>
            <p:cNvPr id="20" name="TextBox 19"/>
            <p:cNvSpPr txBox="1"/>
            <p:nvPr/>
          </p:nvSpPr>
          <p:spPr>
            <a:xfrm>
              <a:off x="749731" y="4584663"/>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Highly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tied</a:t>
              </a:r>
              <a:r>
                <a:rPr lang="fr-FR" sz="1400" b="1" dirty="0">
                  <a:latin typeface="Ubisoft Sans" panose="02000504030000020004" pitchFamily="2" charset="-78"/>
                  <a:cs typeface="Ubisoft Sans" panose="02000504030000020004" pitchFamily="2" charset="-78"/>
                </a:rPr>
                <a:t> to the </a:t>
              </a:r>
              <a:r>
                <a:rPr lang="fr-FR" sz="1400" b="1" dirty="0" err="1">
                  <a:latin typeface="Ubisoft Sans" panose="02000504030000020004" pitchFamily="2" charset="-78"/>
                  <a:cs typeface="Ubisoft Sans" panose="02000504030000020004" pitchFamily="2" charset="-78"/>
                </a:rPr>
                <a:t>dataset</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used</a:t>
              </a:r>
              <a:endParaRPr lang="fr-FR" sz="1400" b="1" dirty="0">
                <a:latin typeface="Ubisoft Sans" panose="02000504030000020004" pitchFamily="2" charset="-78"/>
                <a:cs typeface="Ubisoft Sans" panose="02000504030000020004" pitchFamily="2" charset="-78"/>
              </a:endParaRPr>
            </a:p>
          </p:txBody>
        </p:sp>
        <p:sp>
          <p:nvSpPr>
            <p:cNvPr id="21" name="TextBox 20"/>
            <p:cNvSpPr txBox="1"/>
            <p:nvPr/>
          </p:nvSpPr>
          <p:spPr>
            <a:xfrm>
              <a:off x="4492565" y="4369219"/>
              <a:ext cx="3436514" cy="95410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Not </a:t>
              </a:r>
              <a:r>
                <a:rPr lang="fr-FR" sz="1400" b="1" dirty="0" err="1">
                  <a:latin typeface="Ubisoft Sans" panose="02000504030000020004" pitchFamily="2" charset="-78"/>
                  <a:cs typeface="Ubisoft Sans" panose="02000504030000020004" pitchFamily="2" charset="-78"/>
                </a:rPr>
                <a:t>especially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easy</a:t>
              </a:r>
              <a:r>
                <a:rPr lang="fr-FR" sz="1400" b="1" dirty="0">
                  <a:latin typeface="Ubisoft Sans" panose="02000504030000020004" pitchFamily="2" charset="-78"/>
                  <a:cs typeface="Ubisoft Sans" panose="02000504030000020004" pitchFamily="2" charset="-78"/>
                </a:rPr>
                <a:t> to train </a:t>
              </a:r>
              <a:r>
                <a:rPr lang="fr-FR" sz="1400" b="1" dirty="0" err="1">
                  <a:latin typeface="Ubisoft Sans" panose="02000504030000020004" pitchFamily="2" charset="-78"/>
                  <a:cs typeface="Ubisoft Sans" panose="02000504030000020004" pitchFamily="2" charset="-78"/>
                </a:rPr>
                <a:t>since</a:t>
              </a:r>
              <a:r>
                <a:rPr lang="fr-FR" sz="1400" b="1" dirty="0">
                  <a:latin typeface="Ubisoft Sans" panose="02000504030000020004" pitchFamily="2" charset="-78"/>
                  <a:cs typeface="Ubisoft Sans" panose="02000504030000020004" pitchFamily="2" charset="-78"/>
                </a:rPr>
                <a:t> documents (i.e. group of sentences) </a:t>
              </a:r>
              <a:r>
                <a:rPr lang="fr-FR" sz="1400" b="1" dirty="0" err="1">
                  <a:latin typeface="Ubisoft Sans" panose="02000504030000020004" pitchFamily="2" charset="-78"/>
                  <a:cs typeface="Ubisoft Sans" panose="02000504030000020004" pitchFamily="2" charset="-78"/>
                </a:rPr>
                <a:t>can</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be</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very</a:t>
              </a:r>
              <a:r>
                <a:rPr lang="fr-FR" sz="1400" b="1" dirty="0">
                  <a:latin typeface="Ubisoft Sans" panose="02000504030000020004" pitchFamily="2" charset="-78"/>
                  <a:cs typeface="Ubisoft Sans" panose="02000504030000020004" pitchFamily="2" charset="-78"/>
                </a:rPr>
                <a:t> long, </a:t>
              </a:r>
              <a:r>
                <a:rPr lang="fr-FR" sz="1400" b="1" dirty="0" err="1">
                  <a:latin typeface="Ubisoft Sans" panose="02000504030000020004" pitchFamily="2" charset="-78"/>
                  <a:cs typeface="Ubisoft Sans" panose="02000504030000020004" pitchFamily="2" charset="-78"/>
                </a:rPr>
                <a:t>hence</a:t>
              </a:r>
              <a:r>
                <a:rPr lang="fr-FR" sz="1400" b="1" dirty="0">
                  <a:latin typeface="Ubisoft Sans" panose="02000504030000020004" pitchFamily="2" charset="-78"/>
                  <a:cs typeface="Ubisoft Sans" panose="02000504030000020004" pitchFamily="2" charset="-78"/>
                </a:rPr>
                <a:t> hard convergence</a:t>
              </a:r>
            </a:p>
          </p:txBody>
        </p:sp>
        <p:sp>
          <p:nvSpPr>
            <p:cNvPr id="22" name="TextBox 21"/>
            <p:cNvSpPr txBox="1"/>
            <p:nvPr/>
          </p:nvSpPr>
          <p:spPr>
            <a:xfrm>
              <a:off x="8235399" y="4476940"/>
              <a:ext cx="3436514" cy="523220"/>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Similarity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between</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words</a:t>
              </a:r>
              <a:r>
                <a:rPr lang="fr-FR" sz="1400" b="1" dirty="0">
                  <a:latin typeface="Ubisoft Sans" panose="02000504030000020004" pitchFamily="2" charset="-78"/>
                  <a:cs typeface="Ubisoft Sans" panose="02000504030000020004" pitchFamily="2" charset="-78"/>
                </a:rPr>
                <a:t> of the corpus </a:t>
              </a:r>
              <a:r>
                <a:rPr lang="fr-FR" sz="1400" b="1" dirty="0" err="1">
                  <a:latin typeface="Ubisoft Sans" panose="02000504030000020004" pitchFamily="2" charset="-78"/>
                  <a:cs typeface="Ubisoft Sans" panose="02000504030000020004" pitchFamily="2" charset="-78"/>
                </a:rPr>
                <a:t>remain</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arguable</a:t>
              </a:r>
              <a:endParaRPr lang="fr-FR" sz="1400" b="1" dirty="0">
                <a:latin typeface="Ubisoft Sans" panose="02000504030000020004" pitchFamily="2" charset="-78"/>
                <a:cs typeface="Ubisoft Sans" panose="02000504030000020004" pitchFamily="2" charset="-78"/>
              </a:endParaRPr>
            </a:p>
          </p:txBody>
        </p:sp>
      </p:grpSp>
      <p:sp>
        <p:nvSpPr>
          <p:cNvPr id="24" name="TextBox 23"/>
          <p:cNvSpPr txBox="1"/>
          <p:nvPr/>
        </p:nvSpPr>
        <p:spPr>
          <a:xfrm>
            <a:off x="4379489" y="2858681"/>
            <a:ext cx="3436514" cy="830997"/>
          </a:xfrm>
          <a:prstGeom prst="rect">
            <a:avLst/>
          </a:prstGeom>
          <a:noFill/>
        </p:spPr>
        <p:txBody>
          <a:bodyPr wrap="square" rtlCol="0">
            <a:spAutoFit/>
          </a:bodyPr>
          <a:lstStyle/>
          <a:p>
            <a:pPr algn="ctr"/>
            <a:r>
              <a:rPr lang="fr-FR" sz="1600" dirty="0" err="1">
                <a:latin typeface="Ubisoft Sans" panose="02000504030000020004" pitchFamily="2" charset="-78"/>
                <a:cs typeface="Ubisoft Sans" panose="02000504030000020004" pitchFamily="2" charset="-78"/>
              </a:rPr>
              <a:t>Successfully</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transform</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words</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into</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vector</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representations</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that</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take</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word</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semantic</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into</a:t>
            </a:r>
            <a:r>
              <a:rPr lang="fr-FR" sz="1600" dirty="0">
                <a:latin typeface="Ubisoft Sans" panose="02000504030000020004" pitchFamily="2" charset="-78"/>
                <a:cs typeface="Ubisoft Sans" panose="02000504030000020004" pitchFamily="2" charset="-78"/>
              </a:rPr>
              <a:t> </a:t>
            </a:r>
            <a:r>
              <a:rPr lang="fr-FR" sz="1600" dirty="0" err="1">
                <a:latin typeface="Ubisoft Sans" panose="02000504030000020004" pitchFamily="2" charset="-78"/>
                <a:cs typeface="Ubisoft Sans" panose="02000504030000020004" pitchFamily="2" charset="-78"/>
              </a:rPr>
              <a:t>account</a:t>
            </a:r>
            <a:r>
              <a:rPr lang="fr-FR" sz="1600" dirty="0">
                <a:latin typeface="Ubisoft Sans" panose="02000504030000020004" pitchFamily="2" charset="-78"/>
                <a:cs typeface="Ubisoft Sans" panose="02000504030000020004" pitchFamily="2" charset="-78"/>
              </a:rPr>
              <a:t>!</a:t>
            </a:r>
          </a:p>
        </p:txBody>
      </p:sp>
      <p:sp>
        <p:nvSpPr>
          <p:cNvPr id="25" name="TextBox 24"/>
          <p:cNvSpPr txBox="1"/>
          <p:nvPr/>
        </p:nvSpPr>
        <p:spPr>
          <a:xfrm>
            <a:off x="4373783" y="3880896"/>
            <a:ext cx="3436514" cy="276999"/>
          </a:xfrm>
          <a:prstGeom prst="rect">
            <a:avLst/>
          </a:prstGeom>
          <a:noFill/>
        </p:spPr>
        <p:txBody>
          <a:bodyPr wrap="square" rtlCol="0">
            <a:spAutoFit/>
          </a:bodyPr>
          <a:lstStyle/>
          <a:p>
            <a:pPr algn="ctr"/>
            <a:r>
              <a:rPr lang="fr-FR" sz="1200" dirty="0" err="1">
                <a:latin typeface="Ubisoft Sans" panose="02000504030000020004" pitchFamily="2" charset="-78"/>
                <a:cs typeface="Ubisoft Sans" panose="02000504030000020004" pitchFamily="2" charset="-78"/>
              </a:rPr>
              <a:t>However</a:t>
            </a:r>
            <a:r>
              <a:rPr lang="fr-FR" sz="1200" dirty="0">
                <a:latin typeface="Ubisoft Sans" panose="02000504030000020004" pitchFamily="2" charset="-78"/>
                <a:cs typeface="Ubisoft Sans" panose="02000504030000020004" pitchFamily="2" charset="-78"/>
              </a:rPr>
              <a:t>…</a:t>
            </a: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5"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ur.com/A119A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nvGrpSpPr>
          <p:cNvPr id="9" name="Group 8"/>
          <p:cNvGrpSpPr/>
          <p:nvPr/>
        </p:nvGrpSpPr>
        <p:grpSpPr>
          <a:xfrm>
            <a:off x="4106880" y="1633394"/>
            <a:ext cx="3970320" cy="1399345"/>
            <a:chOff x="3116280" y="3284898"/>
            <a:chExt cx="5951520" cy="1399345"/>
          </a:xfrm>
        </p:grpSpPr>
        <p:sp>
          <p:nvSpPr>
            <p:cNvPr id="10" name="Rectangle 9"/>
            <p:cNvSpPr/>
            <p:nvPr/>
          </p:nvSpPr>
          <p:spPr>
            <a:xfrm>
              <a:off x="3116280" y="3483914"/>
              <a:ext cx="5951520" cy="1200329"/>
            </a:xfrm>
            <a:prstGeom prst="rect">
              <a:avLst/>
            </a:prstGeom>
          </p:spPr>
          <p:txBody>
            <a:bodyPr wrap="square">
              <a:spAutoFit/>
            </a:bodyPr>
            <a:lstStyle/>
            <a:p>
              <a:pPr algn="ctr"/>
              <a:r>
                <a:rPr lang="en-US" sz="3600" b="1" dirty="0">
                  <a:solidFill>
                    <a:schemeClr val="bg1"/>
                  </a:solidFill>
                  <a:latin typeface="Ubisoft Sans" panose="02000504030000020004" pitchFamily="2" charset="-78"/>
                  <a:cs typeface="Ubisoft Sans" panose="02000504030000020004" pitchFamily="2" charset="-78"/>
                </a:rPr>
                <a:t>Multi-task learning</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590155" y="3284898"/>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2008</a:t>
              </a:r>
              <a:endParaRPr lang="fr-FR" i="1" dirty="0">
                <a:solidFill>
                  <a:schemeClr val="bg1"/>
                </a:solidFill>
                <a:latin typeface="Ubisoft Sans" panose="02000504030000020004" pitchFamily="2" charset="-78"/>
                <a:cs typeface="Ubisoft Sans" panose="02000504030000020004" pitchFamily="2" charset="-78"/>
              </a:endParaRPr>
            </a:p>
          </p:txBody>
        </p:sp>
      </p:grpSp>
      <p:grpSp>
        <p:nvGrpSpPr>
          <p:cNvPr id="17" name="Group 16"/>
          <p:cNvGrpSpPr/>
          <p:nvPr/>
        </p:nvGrpSpPr>
        <p:grpSpPr>
          <a:xfrm>
            <a:off x="4318" y="4372061"/>
            <a:ext cx="5037120" cy="1528266"/>
            <a:chOff x="3590155" y="3284898"/>
            <a:chExt cx="5037120" cy="1528266"/>
          </a:xfrm>
        </p:grpSpPr>
        <p:sp>
          <p:nvSpPr>
            <p:cNvPr id="18" name="Rectangle 17"/>
            <p:cNvSpPr/>
            <p:nvPr/>
          </p:nvSpPr>
          <p:spPr>
            <a:xfrm>
              <a:off x="3665248" y="3612835"/>
              <a:ext cx="4853584"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Vanilla Neural Networks</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19" name="Rectangle 18"/>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2001</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20" name="Group 19"/>
          <p:cNvGrpSpPr/>
          <p:nvPr/>
        </p:nvGrpSpPr>
        <p:grpSpPr>
          <a:xfrm>
            <a:off x="1134603" y="3225483"/>
            <a:ext cx="2743200" cy="845347"/>
            <a:chOff x="2370955" y="3022249"/>
            <a:chExt cx="7475520" cy="845347"/>
          </a:xfrm>
        </p:grpSpPr>
        <p:sp>
          <p:nvSpPr>
            <p:cNvPr id="21" name="Rectangle 20"/>
            <p:cNvSpPr/>
            <p:nvPr/>
          </p:nvSpPr>
          <p:spPr>
            <a:xfrm>
              <a:off x="2370955" y="3221265"/>
              <a:ext cx="7475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TF-IDF</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22" name="Rectangle 21"/>
            <p:cNvSpPr/>
            <p:nvPr/>
          </p:nvSpPr>
          <p:spPr>
            <a:xfrm>
              <a:off x="3590155" y="3022249"/>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~1980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23" name="Group 22"/>
          <p:cNvGrpSpPr/>
          <p:nvPr/>
        </p:nvGrpSpPr>
        <p:grpSpPr>
          <a:xfrm>
            <a:off x="610168" y="1629784"/>
            <a:ext cx="3812840" cy="845347"/>
            <a:chOff x="0" y="1629784"/>
            <a:chExt cx="5053795" cy="845347"/>
          </a:xfrm>
        </p:grpSpPr>
        <p:sp>
          <p:nvSpPr>
            <p:cNvPr id="24" name="Rectangle 23"/>
            <p:cNvSpPr/>
            <p:nvPr/>
          </p:nvSpPr>
          <p:spPr>
            <a:xfrm>
              <a:off x="0" y="1828800"/>
              <a:ext cx="5037120" cy="646331"/>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Dummy encoding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25" name="Rectangle 24"/>
            <p:cNvSpPr/>
            <p:nvPr/>
          </p:nvSpPr>
          <p:spPr>
            <a:xfrm>
              <a:off x="16675" y="1629784"/>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1960+</a:t>
              </a:r>
              <a:endParaRPr lang="fr-FR" i="1" dirty="0">
                <a:solidFill>
                  <a:srgbClr val="7B7B7B"/>
                </a:solidFill>
                <a:latin typeface="Ubisoft Sans" panose="02000504030000020004" pitchFamily="2" charset="-78"/>
                <a:cs typeface="Ubisoft Sans" panose="02000504030000020004" pitchFamily="2" charset="-78"/>
              </a:endParaRPr>
            </a:p>
          </p:txBody>
        </p:sp>
      </p:grpSp>
      <p:sp>
        <p:nvSpPr>
          <p:cNvPr id="29" name="TextBox 2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26"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8"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28152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920" y="-17947"/>
            <a:ext cx="12209545" cy="1335469"/>
            <a:chOff x="-7920" y="-17947"/>
            <a:chExt cx="12209545" cy="1335469"/>
          </a:xfrm>
        </p:grpSpPr>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1" name="Rectangle 20"/>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MULTI-TASK LEARNING</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3314" name="Picture 2" descr="http://localhost:8000/resources/multi_task_learn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5226" y="2737213"/>
            <a:ext cx="4943466" cy="282935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597194" y="5618740"/>
            <a:ext cx="3093612" cy="276999"/>
          </a:xfrm>
          <a:prstGeom prst="rect">
            <a:avLst/>
          </a:prstGeom>
          <a:noFill/>
        </p:spPr>
        <p:txBody>
          <a:bodyPr wrap="square" rtlCol="0">
            <a:spAutoFit/>
          </a:bodyPr>
          <a:lstStyle/>
          <a:p>
            <a:pPr algn="ctr"/>
            <a:r>
              <a:rPr lang="fr-FR" sz="1200" i="1" dirty="0">
                <a:latin typeface="Ubisoft Sans" panose="02000504030000020004" pitchFamily="2" charset="-78"/>
                <a:cs typeface="Ubisoft Sans" panose="02000504030000020004" pitchFamily="2" charset="-78"/>
              </a:rPr>
              <a:t>Collobert et al., 2008</a:t>
            </a:r>
          </a:p>
        </p:txBody>
      </p:sp>
      <p:grpSp>
        <p:nvGrpSpPr>
          <p:cNvPr id="29" name="Group 28"/>
          <p:cNvGrpSpPr/>
          <p:nvPr/>
        </p:nvGrpSpPr>
        <p:grpSpPr>
          <a:xfrm>
            <a:off x="1723686" y="2641300"/>
            <a:ext cx="3436514" cy="3263320"/>
            <a:chOff x="1723686" y="2641300"/>
            <a:chExt cx="3436514" cy="3263320"/>
          </a:xfrm>
        </p:grpSpPr>
        <p:grpSp>
          <p:nvGrpSpPr>
            <p:cNvPr id="30" name="Group 29"/>
            <p:cNvGrpSpPr/>
            <p:nvPr/>
          </p:nvGrpSpPr>
          <p:grpSpPr>
            <a:xfrm>
              <a:off x="1723686" y="2641300"/>
              <a:ext cx="3436514" cy="3263320"/>
              <a:chOff x="1162051" y="2481659"/>
              <a:chExt cx="3436514" cy="3263320"/>
            </a:xfrm>
          </p:grpSpPr>
          <p:sp>
            <p:nvSpPr>
              <p:cNvPr id="32" name="TextBox 31"/>
              <p:cNvSpPr txBox="1"/>
              <p:nvPr/>
            </p:nvSpPr>
            <p:spPr>
              <a:xfrm>
                <a:off x="1162051" y="2481659"/>
                <a:ext cx="3436514" cy="738664"/>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A </a:t>
                </a:r>
                <a:r>
                  <a:rPr lang="fr-FR" sz="1400" dirty="0" err="1">
                    <a:latin typeface="Ubisoft Sans" panose="02000504030000020004" pitchFamily="2" charset="-78"/>
                    <a:cs typeface="Ubisoft Sans" panose="02000504030000020004" pitchFamily="2" charset="-78"/>
                  </a:rPr>
                  <a:t>common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representation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shared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across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two</a:t>
                </a:r>
                <a:r>
                  <a:rPr lang="fr-FR" sz="1400" dirty="0">
                    <a:latin typeface="Ubisoft Sans" panose="02000504030000020004" pitchFamily="2" charset="-78"/>
                    <a:cs typeface="Ubisoft Sans" panose="02000504030000020004" pitchFamily="2" charset="-78"/>
                  </a:rPr>
                  <a:t> networks </a:t>
                </a:r>
                <a:r>
                  <a:rPr lang="fr-FR" sz="1400" dirty="0" err="1">
                    <a:latin typeface="Ubisoft Sans" panose="02000504030000020004" pitchFamily="2" charset="-78"/>
                    <a:cs typeface="Ubisoft Sans" panose="02000504030000020004" pitchFamily="2" charset="-78"/>
                  </a:rPr>
                  <a:t>trained</a:t>
                </a:r>
                <a:r>
                  <a:rPr lang="fr-FR" sz="1400" dirty="0">
                    <a:latin typeface="Ubisoft Sans" panose="02000504030000020004" pitchFamily="2" charset="-78"/>
                    <a:cs typeface="Ubisoft Sans" panose="02000504030000020004" pitchFamily="2" charset="-78"/>
                  </a:rPr>
                  <a:t> on </a:t>
                </a:r>
                <a:r>
                  <a:rPr lang="fr-FR" sz="1400" dirty="0" err="1">
                    <a:latin typeface="Ubisoft Sans" panose="02000504030000020004" pitchFamily="2" charset="-78"/>
                    <a:cs typeface="Ubisoft Sans" panose="02000504030000020004" pitchFamily="2" charset="-78"/>
                  </a:rPr>
                  <a:t>different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tasks</a:t>
                </a:r>
                <a:r>
                  <a:rPr lang="fr-FR" sz="1400" dirty="0">
                    <a:latin typeface="Ubisoft Sans" panose="02000504030000020004" pitchFamily="2" charset="-78"/>
                    <a:cs typeface="Ubisoft Sans" panose="02000504030000020004" pitchFamily="2" charset="-78"/>
                  </a:rPr>
                  <a:t>.</a:t>
                </a:r>
              </a:p>
            </p:txBody>
          </p:sp>
          <p:sp>
            <p:nvSpPr>
              <p:cNvPr id="33" name="TextBox 32"/>
              <p:cNvSpPr txBox="1"/>
              <p:nvPr/>
            </p:nvSpPr>
            <p:spPr>
              <a:xfrm>
                <a:off x="1162051" y="3382188"/>
                <a:ext cx="3436514" cy="523220"/>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The </a:t>
                </a:r>
                <a:r>
                  <a:rPr lang="fr-FR" sz="1400" dirty="0" err="1">
                    <a:latin typeface="Ubisoft Sans" panose="02000504030000020004" pitchFamily="2" charset="-78"/>
                    <a:cs typeface="Ubisoft Sans" panose="02000504030000020004" pitchFamily="2" charset="-78"/>
                  </a:rPr>
                  <a:t>lookup</a:t>
                </a:r>
                <a:r>
                  <a:rPr lang="fr-FR" sz="1400" dirty="0">
                    <a:latin typeface="Ubisoft Sans" panose="02000504030000020004" pitchFamily="2" charset="-78"/>
                    <a:cs typeface="Ubisoft Sans" panose="02000504030000020004" pitchFamily="2" charset="-78"/>
                  </a:rPr>
                  <a:t> table </a:t>
                </a:r>
                <a:r>
                  <a:rPr lang="fr-FR" sz="1400" dirty="0" err="1">
                    <a:latin typeface="Ubisoft Sans" panose="02000504030000020004" pitchFamily="2" charset="-78"/>
                    <a:cs typeface="Ubisoft Sans" panose="02000504030000020004" pitchFamily="2" charset="-78"/>
                  </a:rPr>
                  <a:t>can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be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updated</a:t>
                </a:r>
                <a:r>
                  <a:rPr lang="fr-FR" sz="1400" dirty="0">
                    <a:latin typeface="Ubisoft Sans" panose="02000504030000020004" pitchFamily="2" charset="-78"/>
                    <a:cs typeface="Ubisoft Sans" panose="02000504030000020004" pitchFamily="2" charset="-78"/>
                  </a:rPr>
                  <a:t> by </a:t>
                </a:r>
                <a:r>
                  <a:rPr lang="fr-FR" sz="1400" dirty="0" err="1">
                    <a:latin typeface="Ubisoft Sans" panose="02000504030000020004" pitchFamily="2" charset="-78"/>
                    <a:cs typeface="Ubisoft Sans" panose="02000504030000020004" pitchFamily="2" charset="-78"/>
                  </a:rPr>
                  <a:t>both</a:t>
                </a:r>
                <a:r>
                  <a:rPr lang="fr-FR" sz="1400" dirty="0">
                    <a:latin typeface="Ubisoft Sans" panose="02000504030000020004" pitchFamily="2" charset="-78"/>
                    <a:cs typeface="Ubisoft Sans" panose="02000504030000020004" pitchFamily="2" charset="-78"/>
                  </a:rPr>
                  <a:t> networks.</a:t>
                </a:r>
              </a:p>
            </p:txBody>
          </p:sp>
          <p:sp>
            <p:nvSpPr>
              <p:cNvPr id="34" name="TextBox 33"/>
              <p:cNvSpPr txBox="1"/>
              <p:nvPr/>
            </p:nvSpPr>
            <p:spPr>
              <a:xfrm>
                <a:off x="1162051" y="5221759"/>
                <a:ext cx="3436514" cy="523220"/>
              </a:xfrm>
              <a:prstGeom prst="rect">
                <a:avLst/>
              </a:prstGeom>
              <a:noFill/>
            </p:spPr>
            <p:txBody>
              <a:bodyPr wrap="square" rtlCol="0">
                <a:spAutoFit/>
              </a:bodyPr>
              <a:lstStyle/>
              <a:p>
                <a:pPr algn="just"/>
                <a:r>
                  <a:rPr lang="fr-FR" sz="1400" i="1" dirty="0" err="1">
                    <a:latin typeface="Ubisoft Sans" panose="02000504030000020004" pitchFamily="2" charset="-78"/>
                    <a:cs typeface="Ubisoft Sans" panose="02000504030000020004" pitchFamily="2" charset="-78"/>
                  </a:rPr>
                  <a:t>Example</a:t>
                </a:r>
                <a:r>
                  <a:rPr lang="fr-FR" sz="1400" i="1" dirty="0">
                    <a:latin typeface="Ubisoft Sans" panose="02000504030000020004" pitchFamily="2" charset="-78"/>
                    <a:cs typeface="Ubisoft Sans" panose="02000504030000020004" pitchFamily="2" charset="-78"/>
                  </a:rPr>
                  <a:t> </a:t>
                </a:r>
                <a:r>
                  <a:rPr lang="fr-FR" sz="1400" i="1" dirty="0" err="1">
                    <a:latin typeface="Ubisoft Sans" panose="02000504030000020004" pitchFamily="2" charset="-78"/>
                    <a:cs typeface="Ubisoft Sans" panose="02000504030000020004" pitchFamily="2" charset="-78"/>
                  </a:rPr>
                  <a:t>tasks</a:t>
                </a:r>
                <a:r>
                  <a:rPr lang="fr-FR" sz="1400" i="1" dirty="0">
                    <a:latin typeface="Ubisoft Sans" panose="02000504030000020004" pitchFamily="2" charset="-78"/>
                    <a:cs typeface="Ubisoft Sans" panose="02000504030000020004" pitchFamily="2" charset="-78"/>
                  </a:rPr>
                  <a:t>: machine translation + question </a:t>
                </a:r>
                <a:r>
                  <a:rPr lang="fr-FR" sz="1400" i="1" dirty="0" err="1">
                    <a:latin typeface="Ubisoft Sans" panose="02000504030000020004" pitchFamily="2" charset="-78"/>
                    <a:cs typeface="Ubisoft Sans" panose="02000504030000020004" pitchFamily="2" charset="-78"/>
                  </a:rPr>
                  <a:t>answering</a:t>
                </a:r>
                <a:endParaRPr lang="fr-FR" sz="1400" i="1" dirty="0">
                  <a:latin typeface="Ubisoft Sans" panose="02000504030000020004" pitchFamily="2" charset="-78"/>
                  <a:cs typeface="Ubisoft Sans" panose="02000504030000020004" pitchFamily="2" charset="-78"/>
                </a:endParaRPr>
              </a:p>
            </p:txBody>
          </p:sp>
        </p:grpSp>
        <p:sp>
          <p:nvSpPr>
            <p:cNvPr id="31" name="TextBox 30"/>
            <p:cNvSpPr txBox="1"/>
            <p:nvPr/>
          </p:nvSpPr>
          <p:spPr>
            <a:xfrm>
              <a:off x="1723686" y="4321064"/>
              <a:ext cx="3436514" cy="738664"/>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Better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understanding</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low-level</a:t>
              </a:r>
              <a:r>
                <a:rPr lang="fr-FR" sz="1400" dirty="0">
                  <a:latin typeface="Ubisoft Sans" panose="02000504030000020004" pitchFamily="2" charset="-78"/>
                  <a:cs typeface="Ubisoft Sans" panose="02000504030000020004" pitchFamily="2" charset="-78"/>
                </a:rPr>
                <a:t> information, </a:t>
              </a:r>
              <a:r>
                <a:rPr lang="fr-FR" sz="1400" dirty="0" err="1">
                  <a:latin typeface="Ubisoft Sans" panose="02000504030000020004" pitchFamily="2" charset="-78"/>
                  <a:cs typeface="Ubisoft Sans" panose="02000504030000020004" pitchFamily="2" charset="-78"/>
                </a:rPr>
                <a:t>resulting</a:t>
              </a:r>
              <a:r>
                <a:rPr lang="fr-FR" sz="1400" dirty="0">
                  <a:latin typeface="Ubisoft Sans" panose="02000504030000020004" pitchFamily="2" charset="-78"/>
                  <a:cs typeface="Ubisoft Sans" panose="02000504030000020004" pitchFamily="2" charset="-78"/>
                </a:rPr>
                <a:t> in </a:t>
              </a:r>
              <a:r>
                <a:rPr lang="fr-FR" sz="1400" dirty="0" err="1">
                  <a:latin typeface="Ubisoft Sans" panose="02000504030000020004" pitchFamily="2" charset="-78"/>
                  <a:cs typeface="Ubisoft Sans" panose="02000504030000020004" pitchFamily="2" charset="-78"/>
                </a:rPr>
                <a:t>task</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insensitive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embeddings</a:t>
              </a:r>
              <a:r>
                <a:rPr lang="fr-FR" sz="1400" dirty="0">
                  <a:latin typeface="Ubisoft Sans" panose="02000504030000020004" pitchFamily="2" charset="-78"/>
                  <a:cs typeface="Ubisoft Sans" panose="02000504030000020004" pitchFamily="2" charset="-78"/>
                </a:rPr>
                <a:t>.</a:t>
              </a:r>
            </a:p>
          </p:txBody>
        </p:sp>
      </p:grpSp>
      <p:pic>
        <p:nvPicPr>
          <p:cNvPr id="15"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8"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011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ur.com/A119A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grpSp>
        <p:nvGrpSpPr>
          <p:cNvPr id="9" name="Group 8"/>
          <p:cNvGrpSpPr/>
          <p:nvPr/>
        </p:nvGrpSpPr>
        <p:grpSpPr>
          <a:xfrm>
            <a:off x="4106880" y="1633394"/>
            <a:ext cx="3970320" cy="1399345"/>
            <a:chOff x="3116280" y="3284898"/>
            <a:chExt cx="5951520" cy="1399345"/>
          </a:xfrm>
        </p:grpSpPr>
        <p:sp>
          <p:nvSpPr>
            <p:cNvPr id="10" name="Rectangle 9"/>
            <p:cNvSpPr/>
            <p:nvPr/>
          </p:nvSpPr>
          <p:spPr>
            <a:xfrm>
              <a:off x="3116280" y="3483914"/>
              <a:ext cx="5951520"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Multi-task learning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16" name="Rectangle 15"/>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2008</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17" name="Group 16"/>
          <p:cNvGrpSpPr/>
          <p:nvPr/>
        </p:nvGrpSpPr>
        <p:grpSpPr>
          <a:xfrm>
            <a:off x="4318" y="4372061"/>
            <a:ext cx="5037120" cy="1528266"/>
            <a:chOff x="3590155" y="3284898"/>
            <a:chExt cx="5037120" cy="1528266"/>
          </a:xfrm>
        </p:grpSpPr>
        <p:sp>
          <p:nvSpPr>
            <p:cNvPr id="18" name="Rectangle 17"/>
            <p:cNvSpPr/>
            <p:nvPr/>
          </p:nvSpPr>
          <p:spPr>
            <a:xfrm>
              <a:off x="3665248" y="3612835"/>
              <a:ext cx="4853584"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Vanilla Neural Networks</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19" name="Rectangle 18"/>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2001</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20" name="Group 19"/>
          <p:cNvGrpSpPr/>
          <p:nvPr/>
        </p:nvGrpSpPr>
        <p:grpSpPr>
          <a:xfrm>
            <a:off x="1134603" y="3225483"/>
            <a:ext cx="2743200" cy="845347"/>
            <a:chOff x="2370955" y="3022249"/>
            <a:chExt cx="7475520" cy="845347"/>
          </a:xfrm>
        </p:grpSpPr>
        <p:sp>
          <p:nvSpPr>
            <p:cNvPr id="21" name="Rectangle 20"/>
            <p:cNvSpPr/>
            <p:nvPr/>
          </p:nvSpPr>
          <p:spPr>
            <a:xfrm>
              <a:off x="2370955" y="3221265"/>
              <a:ext cx="7475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TF-IDF</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22" name="Rectangle 21"/>
            <p:cNvSpPr/>
            <p:nvPr/>
          </p:nvSpPr>
          <p:spPr>
            <a:xfrm>
              <a:off x="3590155" y="3022249"/>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~1980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23" name="Group 22"/>
          <p:cNvGrpSpPr/>
          <p:nvPr/>
        </p:nvGrpSpPr>
        <p:grpSpPr>
          <a:xfrm>
            <a:off x="610168" y="1629784"/>
            <a:ext cx="3812840" cy="845347"/>
            <a:chOff x="0" y="1629784"/>
            <a:chExt cx="5053795" cy="845347"/>
          </a:xfrm>
        </p:grpSpPr>
        <p:sp>
          <p:nvSpPr>
            <p:cNvPr id="24" name="Rectangle 23"/>
            <p:cNvSpPr/>
            <p:nvPr/>
          </p:nvSpPr>
          <p:spPr>
            <a:xfrm>
              <a:off x="0" y="1828800"/>
              <a:ext cx="5037120" cy="646331"/>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Dummy encoding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25" name="Rectangle 24"/>
            <p:cNvSpPr/>
            <p:nvPr/>
          </p:nvSpPr>
          <p:spPr>
            <a:xfrm>
              <a:off x="16675" y="1629784"/>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1960+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26" name="Group 25"/>
          <p:cNvGrpSpPr/>
          <p:nvPr/>
        </p:nvGrpSpPr>
        <p:grpSpPr>
          <a:xfrm>
            <a:off x="4792680" y="3284898"/>
            <a:ext cx="2598720" cy="845347"/>
            <a:chOff x="3116280" y="3284898"/>
            <a:chExt cx="5951520" cy="845347"/>
          </a:xfrm>
        </p:grpSpPr>
        <p:sp>
          <p:nvSpPr>
            <p:cNvPr id="27" name="Rectangle 26"/>
            <p:cNvSpPr/>
            <p:nvPr/>
          </p:nvSpPr>
          <p:spPr>
            <a:xfrm>
              <a:off x="3116280" y="3483914"/>
              <a:ext cx="5951520" cy="646331"/>
            </a:xfrm>
            <a:prstGeom prst="rect">
              <a:avLst/>
            </a:prstGeom>
          </p:spPr>
          <p:txBody>
            <a:bodyPr wrap="square">
              <a:spAutoFit/>
            </a:bodyPr>
            <a:lstStyle/>
            <a:p>
              <a:pPr algn="ctr"/>
              <a:r>
                <a:rPr lang="en-US" sz="3600" b="1" u="sng" dirty="0">
                  <a:solidFill>
                    <a:schemeClr val="bg1"/>
                  </a:solidFill>
                  <a:latin typeface="Ubisoft Sans" panose="02000504030000020004" pitchFamily="2" charset="-78"/>
                  <a:cs typeface="Ubisoft Sans" panose="02000504030000020004" pitchFamily="2" charset="-78"/>
                </a:rPr>
                <a:t>Word2Vec</a:t>
              </a:r>
              <a:endParaRPr lang="fr-FR" sz="3600" b="1" u="sng" dirty="0">
                <a:solidFill>
                  <a:schemeClr val="bg1"/>
                </a:solidFill>
                <a:latin typeface="Ubisoft Sans" panose="02000504030000020004" pitchFamily="2" charset="-78"/>
                <a:cs typeface="Ubisoft Sans" panose="02000504030000020004" pitchFamily="2" charset="-78"/>
              </a:endParaRPr>
            </a:p>
          </p:txBody>
        </p:sp>
        <p:sp>
          <p:nvSpPr>
            <p:cNvPr id="28" name="Rectangle 27"/>
            <p:cNvSpPr/>
            <p:nvPr/>
          </p:nvSpPr>
          <p:spPr>
            <a:xfrm>
              <a:off x="3590155" y="3284898"/>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2013</a:t>
              </a:r>
              <a:endParaRPr lang="fr-FR" i="1" dirty="0">
                <a:solidFill>
                  <a:schemeClr val="bg1"/>
                </a:solidFill>
                <a:latin typeface="Ubisoft Sans" panose="02000504030000020004" pitchFamily="2" charset="-78"/>
                <a:cs typeface="Ubisoft Sans" panose="02000504030000020004" pitchFamily="2" charset="-78"/>
              </a:endParaRPr>
            </a:p>
          </p:txBody>
        </p:sp>
      </p:grpSp>
      <p:sp>
        <p:nvSpPr>
          <p:cNvPr id="29" name="TextBox 2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3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3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16148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t="44790" b="44419"/>
          <a:stretch/>
        </p:blipFill>
        <p:spPr>
          <a:xfrm>
            <a:off x="1" y="1"/>
            <a:ext cx="12192000" cy="1335024"/>
          </a:xfrm>
          <a:prstGeom prst="rect">
            <a:avLst/>
          </a:prstGeom>
        </p:spPr>
      </p:pic>
      <p:sp>
        <p:nvSpPr>
          <p:cNvPr id="7" name="Rectangle 6"/>
          <p:cNvSpPr/>
          <p:nvPr/>
        </p:nvSpPr>
        <p:spPr>
          <a:xfrm>
            <a:off x="-7920" y="-1"/>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cs typeface="Ubisoft Sans" panose="02000504030000020004" pitchFamily="2" charset="-78"/>
              </a:rPr>
              <a:t>Course </a:t>
            </a:r>
            <a:r>
              <a:rPr lang="fr-FR" sz="3600" b="1" dirty="0" err="1">
                <a:solidFill>
                  <a:schemeClr val="bg1"/>
                </a:solidFill>
                <a:latin typeface="Ubisoft Sans" pitchFamily="50" charset="0"/>
                <a:cs typeface="Ubisoft Sans" panose="02000504030000020004" pitchFamily="2" charset="-78"/>
              </a:rPr>
              <a:t>coverage</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16"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8"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DEFFFD3-7DAC-4203-A67A-FCFDE538D9AE}"/>
              </a:ext>
            </a:extLst>
          </p:cNvPr>
          <p:cNvSpPr/>
          <p:nvPr/>
        </p:nvSpPr>
        <p:spPr>
          <a:xfrm>
            <a:off x="2074877" y="1799795"/>
            <a:ext cx="8042246" cy="830997"/>
          </a:xfrm>
          <a:prstGeom prst="rect">
            <a:avLst/>
          </a:prstGeom>
        </p:spPr>
        <p:txBody>
          <a:bodyPr wrap="square">
            <a:spAutoFit/>
          </a:bodyPr>
          <a:lstStyle/>
          <a:p>
            <a:pPr algn="ctr"/>
            <a:r>
              <a:rPr lang="en-US" sz="2400" dirty="0">
                <a:latin typeface="Ubisoft Sans" panose="02000504030000020004" pitchFamily="2" charset="-78"/>
                <a:cs typeface="Ubisoft Sans" panose="02000504030000020004" pitchFamily="2" charset="-78"/>
              </a:rPr>
              <a:t>Given the number of hours available, this course will cover 3 main areas: </a:t>
            </a:r>
            <a:endParaRPr lang="fr-FR" sz="2400" dirty="0">
              <a:latin typeface="Ubisoft Sans" panose="02000504030000020004" pitchFamily="2" charset="-78"/>
              <a:cs typeface="Ubisoft Sans" panose="02000504030000020004" pitchFamily="2" charset="-78"/>
            </a:endParaRPr>
          </a:p>
        </p:txBody>
      </p:sp>
      <p:grpSp>
        <p:nvGrpSpPr>
          <p:cNvPr id="3" name="Group 2">
            <a:extLst>
              <a:ext uri="{FF2B5EF4-FFF2-40B4-BE49-F238E27FC236}">
                <a16:creationId xmlns:a16="http://schemas.microsoft.com/office/drawing/2014/main" id="{A9955581-BBB0-4CE3-9BA9-CDC5F4147F04}"/>
              </a:ext>
            </a:extLst>
          </p:cNvPr>
          <p:cNvGrpSpPr/>
          <p:nvPr/>
        </p:nvGrpSpPr>
        <p:grpSpPr>
          <a:xfrm>
            <a:off x="809956" y="3911126"/>
            <a:ext cx="10572088" cy="830997"/>
            <a:chOff x="826436" y="3911126"/>
            <a:chExt cx="10572088" cy="830997"/>
          </a:xfrm>
        </p:grpSpPr>
        <p:sp>
          <p:nvSpPr>
            <p:cNvPr id="21" name="Rectangle 20">
              <a:extLst>
                <a:ext uri="{FF2B5EF4-FFF2-40B4-BE49-F238E27FC236}">
                  <a16:creationId xmlns:a16="http://schemas.microsoft.com/office/drawing/2014/main" id="{04304D45-B515-42B6-ABFF-69A184B17FB4}"/>
                </a:ext>
              </a:extLst>
            </p:cNvPr>
            <p:cNvSpPr/>
            <p:nvPr/>
          </p:nvSpPr>
          <p:spPr>
            <a:xfrm>
              <a:off x="4576288" y="3911126"/>
              <a:ext cx="3072384" cy="830997"/>
            </a:xfrm>
            <a:prstGeom prst="rect">
              <a:avLst/>
            </a:prstGeom>
          </p:spPr>
          <p:txBody>
            <a:bodyPr wrap="square">
              <a:spAutoFit/>
            </a:bodyPr>
            <a:lstStyle/>
            <a:p>
              <a:pPr algn="ctr"/>
              <a:r>
                <a:rPr lang="en-US" sz="2400" dirty="0">
                  <a:latin typeface="Ubisoft Sans" panose="02000504030000020004" pitchFamily="2" charset="-78"/>
                  <a:cs typeface="Ubisoft Sans" panose="02000504030000020004" pitchFamily="2" charset="-78"/>
                </a:rPr>
                <a:t>Text representation methodologies</a:t>
              </a:r>
              <a:endParaRPr lang="fr-FR" sz="2400" dirty="0">
                <a:latin typeface="Ubisoft Sans" panose="02000504030000020004" pitchFamily="2" charset="-78"/>
                <a:cs typeface="Ubisoft Sans" panose="02000504030000020004" pitchFamily="2" charset="-78"/>
              </a:endParaRPr>
            </a:p>
          </p:txBody>
        </p:sp>
        <p:sp>
          <p:nvSpPr>
            <p:cNvPr id="22" name="Rectangle 21">
              <a:extLst>
                <a:ext uri="{FF2B5EF4-FFF2-40B4-BE49-F238E27FC236}">
                  <a16:creationId xmlns:a16="http://schemas.microsoft.com/office/drawing/2014/main" id="{230757C4-DB05-472F-B11D-029ABA38594A}"/>
                </a:ext>
              </a:extLst>
            </p:cNvPr>
            <p:cNvSpPr/>
            <p:nvPr/>
          </p:nvSpPr>
          <p:spPr>
            <a:xfrm>
              <a:off x="8326140" y="3911126"/>
              <a:ext cx="3072384" cy="830997"/>
            </a:xfrm>
            <a:prstGeom prst="rect">
              <a:avLst/>
            </a:prstGeom>
          </p:spPr>
          <p:txBody>
            <a:bodyPr wrap="square">
              <a:spAutoFit/>
            </a:bodyPr>
            <a:lstStyle/>
            <a:p>
              <a:pPr algn="ctr"/>
              <a:r>
                <a:rPr lang="en-US" sz="2400" dirty="0">
                  <a:latin typeface="Ubisoft Sans" panose="02000504030000020004" pitchFamily="2" charset="-78"/>
                  <a:cs typeface="Ubisoft Sans" panose="02000504030000020004" pitchFamily="2" charset="-78"/>
                </a:rPr>
                <a:t>Text classification &amp; clustering</a:t>
              </a:r>
              <a:endParaRPr lang="fr-FR" sz="2400" dirty="0">
                <a:latin typeface="Ubisoft Sans" panose="02000504030000020004" pitchFamily="2" charset="-78"/>
                <a:cs typeface="Ubisoft Sans" panose="02000504030000020004" pitchFamily="2" charset="-78"/>
              </a:endParaRPr>
            </a:p>
          </p:txBody>
        </p:sp>
        <p:sp>
          <p:nvSpPr>
            <p:cNvPr id="23" name="Rectangle 22">
              <a:extLst>
                <a:ext uri="{FF2B5EF4-FFF2-40B4-BE49-F238E27FC236}">
                  <a16:creationId xmlns:a16="http://schemas.microsoft.com/office/drawing/2014/main" id="{5AA8D185-C7F2-4E3A-9437-168F84596D90}"/>
                </a:ext>
              </a:extLst>
            </p:cNvPr>
            <p:cNvSpPr/>
            <p:nvPr/>
          </p:nvSpPr>
          <p:spPr>
            <a:xfrm>
              <a:off x="826436" y="3911126"/>
              <a:ext cx="3072384" cy="830997"/>
            </a:xfrm>
            <a:prstGeom prst="rect">
              <a:avLst/>
            </a:prstGeom>
          </p:spPr>
          <p:txBody>
            <a:bodyPr wrap="square">
              <a:spAutoFit/>
            </a:bodyPr>
            <a:lstStyle/>
            <a:p>
              <a:pPr algn="ctr"/>
              <a:r>
                <a:rPr lang="en-US" sz="2400" dirty="0">
                  <a:latin typeface="Ubisoft Sans" panose="02000504030000020004" pitchFamily="2" charset="-78"/>
                  <a:cs typeface="Ubisoft Sans" panose="02000504030000020004" pitchFamily="2" charset="-78"/>
                </a:rPr>
                <a:t>NLP applications showcase</a:t>
              </a:r>
              <a:endParaRPr lang="fr-FR" sz="2400" dirty="0">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938317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2" name="Rectangle 1"/>
          <p:cNvSpPr/>
          <p:nvPr/>
        </p:nvSpPr>
        <p:spPr>
          <a:xfrm>
            <a:off x="2158848" y="4936181"/>
            <a:ext cx="1418978" cy="369332"/>
          </a:xfrm>
          <a:prstGeom prst="rect">
            <a:avLst/>
          </a:prstGeom>
        </p:spPr>
        <p:txBody>
          <a:bodyPr wrap="none">
            <a:spAutoFit/>
          </a:bodyPr>
          <a:lstStyle/>
          <a:p>
            <a:pPr algn="ctr"/>
            <a:r>
              <a:rPr lang="en-US" b="1" dirty="0">
                <a:latin typeface="Ubisoft Sans" panose="02000504030000020004" pitchFamily="2" charset="-78"/>
                <a:cs typeface="Ubisoft Sans" panose="02000504030000020004" pitchFamily="2" charset="-78"/>
              </a:rPr>
              <a:t>Philosophy </a:t>
            </a:r>
            <a:endParaRPr lang="fr-FR" b="1" dirty="0">
              <a:latin typeface="Ubisoft Sans" panose="02000504030000020004" pitchFamily="2" charset="-78"/>
              <a:cs typeface="Ubisoft Sans" panose="02000504030000020004" pitchFamily="2" charset="-78"/>
            </a:endParaRPr>
          </a:p>
        </p:txBody>
      </p:sp>
      <p:sp>
        <p:nvSpPr>
          <p:cNvPr id="11" name="Rectangle 10"/>
          <p:cNvSpPr/>
          <p:nvPr/>
        </p:nvSpPr>
        <p:spPr>
          <a:xfrm>
            <a:off x="4840583" y="4936181"/>
            <a:ext cx="2536272" cy="369332"/>
          </a:xfrm>
          <a:prstGeom prst="rect">
            <a:avLst/>
          </a:prstGeom>
        </p:spPr>
        <p:txBody>
          <a:bodyPr wrap="none">
            <a:spAutoFit/>
          </a:bodyPr>
          <a:lstStyle/>
          <a:p>
            <a:pPr algn="ctr"/>
            <a:r>
              <a:rPr lang="en-US" b="1" dirty="0">
                <a:solidFill>
                  <a:srgbClr val="7B7B7B"/>
                </a:solidFill>
                <a:latin typeface="Ubisoft Sans" panose="02000504030000020004" pitchFamily="2" charset="-78"/>
                <a:cs typeface="Ubisoft Sans" panose="02000504030000020004" pitchFamily="2" charset="-78"/>
              </a:rPr>
              <a:t>Properties and results</a:t>
            </a:r>
            <a:endParaRPr lang="fr-FR" b="1" dirty="0">
              <a:solidFill>
                <a:srgbClr val="7B7B7B"/>
              </a:solidFill>
              <a:latin typeface="Ubisoft Sans" panose="02000504030000020004" pitchFamily="2" charset="-78"/>
              <a:cs typeface="Ubisoft Sans" panose="02000504030000020004" pitchFamily="2" charset="-78"/>
            </a:endParaRPr>
          </a:p>
        </p:txBody>
      </p:sp>
      <p:sp>
        <p:nvSpPr>
          <p:cNvPr id="12" name="Rectangle 11"/>
          <p:cNvSpPr/>
          <p:nvPr/>
        </p:nvSpPr>
        <p:spPr>
          <a:xfrm>
            <a:off x="8001000" y="4936181"/>
            <a:ext cx="2462534" cy="369332"/>
          </a:xfrm>
          <a:prstGeom prst="rect">
            <a:avLst/>
          </a:prstGeom>
        </p:spPr>
        <p:txBody>
          <a:bodyPr wrap="none">
            <a:spAutoFit/>
          </a:bodyPr>
          <a:lstStyle/>
          <a:p>
            <a:pPr algn="ctr"/>
            <a:r>
              <a:rPr lang="en-US" b="1" dirty="0">
                <a:solidFill>
                  <a:srgbClr val="7B7B7B"/>
                </a:solidFill>
                <a:latin typeface="Ubisoft Sans" panose="02000504030000020004" pitchFamily="2" charset="-78"/>
                <a:cs typeface="Ubisoft Sans" panose="02000504030000020004" pitchFamily="2" charset="-78"/>
              </a:rPr>
              <a:t>In-depth explanation</a:t>
            </a:r>
            <a:endParaRPr lang="fr-FR" b="1" dirty="0">
              <a:solidFill>
                <a:srgbClr val="7B7B7B"/>
              </a:solidFill>
              <a:latin typeface="Ubisoft Sans" panose="02000504030000020004" pitchFamily="2" charset="-78"/>
              <a:cs typeface="Ubisoft Sans" panose="02000504030000020004" pitchFamily="2" charset="-78"/>
            </a:endParaRPr>
          </a:p>
        </p:txBody>
      </p:sp>
      <p:grpSp>
        <p:nvGrpSpPr>
          <p:cNvPr id="3" name="Group 2"/>
          <p:cNvGrpSpPr/>
          <p:nvPr/>
        </p:nvGrpSpPr>
        <p:grpSpPr>
          <a:xfrm>
            <a:off x="3116280" y="3284898"/>
            <a:ext cx="5951520" cy="845347"/>
            <a:chOff x="3116280" y="3284898"/>
            <a:chExt cx="5951520" cy="845347"/>
          </a:xfrm>
        </p:grpSpPr>
        <p:sp>
          <p:nvSpPr>
            <p:cNvPr id="18" name="Rectangle 17"/>
            <p:cNvSpPr/>
            <p:nvPr/>
          </p:nvSpPr>
          <p:spPr>
            <a:xfrm>
              <a:off x="3116280" y="348391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Word2Vec</a:t>
              </a:r>
              <a:endParaRPr lang="fr-FR" sz="3600" b="1" dirty="0">
                <a:latin typeface="Ubisoft Sans" panose="02000504030000020004" pitchFamily="2" charset="-78"/>
                <a:cs typeface="Ubisoft Sans" panose="02000504030000020004" pitchFamily="2" charset="-78"/>
              </a:endParaRPr>
            </a:p>
          </p:txBody>
        </p:sp>
        <p:sp>
          <p:nvSpPr>
            <p:cNvPr id="13" name="Rectangle 12"/>
            <p:cNvSpPr/>
            <p:nvPr/>
          </p:nvSpPr>
          <p:spPr>
            <a:xfrm>
              <a:off x="3590155" y="3284898"/>
              <a:ext cx="5037120" cy="369332"/>
            </a:xfrm>
            <a:prstGeom prst="rect">
              <a:avLst/>
            </a:prstGeom>
          </p:spPr>
          <p:txBody>
            <a:bodyPr wrap="square">
              <a:spAutoFit/>
            </a:bodyPr>
            <a:lstStyle/>
            <a:p>
              <a:pPr algn="ctr"/>
              <a:r>
                <a:rPr lang="en-US" i="1" dirty="0">
                  <a:latin typeface="Ubisoft Sans" panose="02000504030000020004" pitchFamily="2" charset="-78"/>
                  <a:cs typeface="Ubisoft Sans" panose="02000504030000020004" pitchFamily="2" charset="-78"/>
                </a:rPr>
                <a:t>2013</a:t>
              </a:r>
              <a:endParaRPr lang="fr-FR" i="1" dirty="0">
                <a:latin typeface="Ubisoft Sans" panose="02000504030000020004" pitchFamily="2" charset="-78"/>
                <a:cs typeface="Ubisoft Sans" panose="02000504030000020004" pitchFamily="2" charset="-78"/>
              </a:endParaRPr>
            </a:p>
          </p:txBody>
        </p:sp>
      </p:grpSp>
      <p:pic>
        <p:nvPicPr>
          <p:cNvPr id="14"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6"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942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920" y="-17947"/>
            <a:ext cx="12209545" cy="1335469"/>
            <a:chOff x="-7920" y="-17947"/>
            <a:chExt cx="12209545" cy="1335469"/>
          </a:xfrm>
        </p:grpSpPr>
        <p:pic>
          <p:nvPicPr>
            <p:cNvPr id="25" name="Picture 24"/>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6" name="Rectangle 25"/>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9" name="Rectangle 18"/>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0" name="TextBox 19"/>
          <p:cNvSpPr txBox="1"/>
          <p:nvPr/>
        </p:nvSpPr>
        <p:spPr>
          <a:xfrm>
            <a:off x="2298700" y="3391937"/>
            <a:ext cx="1135486"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Main </a:t>
            </a:r>
            <a:r>
              <a:rPr lang="fr-FR" sz="1400" b="1" dirty="0" err="1">
                <a:latin typeface="Ubisoft Sans" panose="02000504030000020004" pitchFamily="2" charset="-78"/>
                <a:cs typeface="Ubisoft Sans" panose="02000504030000020004" pitchFamily="2" charset="-78"/>
              </a:rPr>
              <a:t>idea</a:t>
            </a:r>
            <a:endParaRPr lang="fr-FR" sz="1400" b="1" dirty="0">
              <a:latin typeface="Ubisoft Sans" panose="02000504030000020004" pitchFamily="2" charset="-78"/>
              <a:cs typeface="Ubisoft Sans" panose="02000504030000020004" pitchFamily="2" charset="-78"/>
            </a:endParaRPr>
          </a:p>
        </p:txBody>
      </p:sp>
      <p:sp>
        <p:nvSpPr>
          <p:cNvPr id="22" name="TextBox 21"/>
          <p:cNvSpPr txBox="1"/>
          <p:nvPr/>
        </p:nvSpPr>
        <p:spPr>
          <a:xfrm>
            <a:off x="4373783" y="3180944"/>
            <a:ext cx="4448742" cy="738664"/>
          </a:xfrm>
          <a:prstGeom prst="rect">
            <a:avLst/>
          </a:prstGeom>
          <a:noFill/>
        </p:spPr>
        <p:txBody>
          <a:bodyPr wrap="square" rtlCol="0">
            <a:spAutoFit/>
          </a:bodyPr>
          <a:lstStyle/>
          <a:p>
            <a:pPr algn="just"/>
            <a:r>
              <a:rPr lang="en-US" sz="1400" b="1" dirty="0">
                <a:latin typeface="Ubisoft Sans" panose="02000504030000020004" pitchFamily="2" charset="-78"/>
                <a:cs typeface="Ubisoft Sans" panose="02000504030000020004" pitchFamily="2" charset="-78"/>
              </a:rPr>
              <a:t>The sense of a word is directly linked to the context in which it is used. </a:t>
            </a:r>
            <a:r>
              <a:rPr lang="en-US" sz="1400" dirty="0">
                <a:latin typeface="Ubisoft Sans" panose="02000504030000020004" pitchFamily="2" charset="-78"/>
                <a:cs typeface="Ubisoft Sans" panose="02000504030000020004" pitchFamily="2" charset="-78"/>
              </a:rPr>
              <a:t>This context is contained in the word’s surrounding, i.e. in other nearby words.</a:t>
            </a:r>
            <a:endParaRPr lang="en-US" sz="1400" b="1" dirty="0">
              <a:latin typeface="Ubisoft Sans" panose="02000504030000020004" pitchFamily="2" charset="-78"/>
              <a:cs typeface="Ubisoft Sans" panose="02000504030000020004" pitchFamily="2" charset="-78"/>
            </a:endParaRPr>
          </a:p>
        </p:txBody>
      </p:sp>
      <p:grpSp>
        <p:nvGrpSpPr>
          <p:cNvPr id="3" name="Group 2"/>
          <p:cNvGrpSpPr/>
          <p:nvPr/>
        </p:nvGrpSpPr>
        <p:grpSpPr>
          <a:xfrm>
            <a:off x="2438400" y="4182836"/>
            <a:ext cx="6384125" cy="954107"/>
            <a:chOff x="2425700" y="4889470"/>
            <a:chExt cx="6384125" cy="954107"/>
          </a:xfrm>
        </p:grpSpPr>
        <p:sp>
          <p:nvSpPr>
            <p:cNvPr id="21" name="TextBox 20"/>
            <p:cNvSpPr txBox="1"/>
            <p:nvPr/>
          </p:nvSpPr>
          <p:spPr>
            <a:xfrm>
              <a:off x="2425700" y="5212636"/>
              <a:ext cx="830686"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How</a:t>
              </a:r>
            </a:p>
          </p:txBody>
        </p:sp>
        <p:sp>
          <p:nvSpPr>
            <p:cNvPr id="24" name="TextBox 23"/>
            <p:cNvSpPr txBox="1"/>
            <p:nvPr/>
          </p:nvSpPr>
          <p:spPr>
            <a:xfrm>
              <a:off x="4361083" y="4889470"/>
              <a:ext cx="4448742" cy="954107"/>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Previously, NN learned to predict the next elements of a sentence. Now, Word2Vec </a:t>
              </a:r>
              <a:r>
                <a:rPr lang="en-US" sz="1400" b="1" dirty="0">
                  <a:latin typeface="Ubisoft Sans" panose="02000504030000020004" pitchFamily="2" charset="-78"/>
                  <a:cs typeface="Ubisoft Sans" panose="02000504030000020004" pitchFamily="2" charset="-78"/>
                </a:rPr>
                <a:t>learn to predict the context </a:t>
              </a:r>
              <a:r>
                <a:rPr lang="en-US" sz="1400" dirty="0">
                  <a:latin typeface="Ubisoft Sans" panose="02000504030000020004" pitchFamily="2" charset="-78"/>
                  <a:cs typeface="Ubisoft Sans" panose="02000504030000020004" pitchFamily="2" charset="-78"/>
                </a:rPr>
                <a:t>in which a word occurs.</a:t>
              </a:r>
              <a:r>
                <a:rPr lang="en-US" sz="1400" b="1" dirty="0">
                  <a:latin typeface="Ubisoft Sans" panose="02000504030000020004" pitchFamily="2" charset="-78"/>
                  <a:cs typeface="Ubisoft Sans" panose="02000504030000020004" pitchFamily="2" charset="-78"/>
                </a:rPr>
                <a:t> </a:t>
              </a:r>
              <a:r>
                <a:rPr lang="en-US" sz="1400" dirty="0">
                  <a:latin typeface="Ubisoft Sans" panose="02000504030000020004" pitchFamily="2" charset="-78"/>
                  <a:cs typeface="Ubisoft Sans" panose="02000504030000020004" pitchFamily="2" charset="-78"/>
                </a:rPr>
                <a:t>Plus, it only requires a single hidden layer and no activation function.</a:t>
              </a:r>
            </a:p>
          </p:txBody>
        </p:sp>
      </p:grpSp>
      <p:sp>
        <p:nvSpPr>
          <p:cNvPr id="14" name="TextBox 13"/>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Philosophy</a:t>
            </a:r>
            <a:endParaRPr lang="fr-FR" sz="1400" b="1" dirty="0">
              <a:latin typeface="Ubisoft Sans" panose="02000504030000020004" pitchFamily="2" charset="-78"/>
              <a:cs typeface="Ubisoft Sans" panose="02000504030000020004" pitchFamily="2" charset="-78"/>
            </a:endParaRPr>
          </a:p>
        </p:txBody>
      </p:sp>
      <p:sp>
        <p:nvSpPr>
          <p:cNvPr id="17" name="TextBox 16"/>
          <p:cNvSpPr txBox="1"/>
          <p:nvPr/>
        </p:nvSpPr>
        <p:spPr>
          <a:xfrm>
            <a:off x="4545234" y="5986709"/>
            <a:ext cx="3093612" cy="276999"/>
          </a:xfrm>
          <a:prstGeom prst="rect">
            <a:avLst/>
          </a:prstGeom>
          <a:noFill/>
        </p:spPr>
        <p:txBody>
          <a:bodyPr wrap="square" rtlCol="0">
            <a:spAutoFit/>
          </a:bodyPr>
          <a:lstStyle/>
          <a:p>
            <a:pPr algn="ctr"/>
            <a:r>
              <a:rPr lang="fr-FR" sz="1200" i="1" dirty="0" err="1">
                <a:latin typeface="Ubisoft Sans" panose="02000504030000020004" pitchFamily="2" charset="-78"/>
                <a:cs typeface="Ubisoft Sans" panose="02000504030000020004" pitchFamily="2" charset="-78"/>
              </a:rPr>
              <a:t>Mikolov</a:t>
            </a:r>
            <a:r>
              <a:rPr lang="fr-FR" sz="1200" i="1" dirty="0">
                <a:latin typeface="Ubisoft Sans" panose="02000504030000020004" pitchFamily="2" charset="-78"/>
                <a:cs typeface="Ubisoft Sans" panose="02000504030000020004" pitchFamily="2" charset="-78"/>
              </a:rPr>
              <a:t> et al., 2013</a:t>
            </a:r>
          </a:p>
        </p:txBody>
      </p:sp>
      <p:pic>
        <p:nvPicPr>
          <p:cNvPr id="15"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8"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8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8" name="Rectangle 17"/>
          <p:cNvSpPr/>
          <p:nvPr/>
        </p:nvSpPr>
        <p:spPr>
          <a:xfrm>
            <a:off x="3116280" y="348391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Word2Vec</a:t>
            </a:r>
            <a:endParaRPr lang="fr-FR" sz="3600" b="1" dirty="0">
              <a:latin typeface="Ubisoft Sans" panose="02000504030000020004" pitchFamily="2" charset="-78"/>
              <a:cs typeface="Ubisoft Sans" panose="02000504030000020004" pitchFamily="2" charset="-78"/>
            </a:endParaRPr>
          </a:p>
        </p:txBody>
      </p:sp>
      <p:sp>
        <p:nvSpPr>
          <p:cNvPr id="2" name="Rectangle 1"/>
          <p:cNvSpPr/>
          <p:nvPr/>
        </p:nvSpPr>
        <p:spPr>
          <a:xfrm>
            <a:off x="2158848" y="4936181"/>
            <a:ext cx="1418978" cy="369332"/>
          </a:xfrm>
          <a:prstGeom prst="rect">
            <a:avLst/>
          </a:prstGeom>
        </p:spPr>
        <p:txBody>
          <a:bodyPr wrap="none">
            <a:spAutoFit/>
          </a:bodyPr>
          <a:lstStyle/>
          <a:p>
            <a:pPr algn="ctr"/>
            <a:r>
              <a:rPr lang="en-US" b="1" dirty="0">
                <a:solidFill>
                  <a:srgbClr val="7B7B7B"/>
                </a:solidFill>
                <a:latin typeface="Ubisoft Sans" panose="02000504030000020004" pitchFamily="2" charset="-78"/>
                <a:cs typeface="Ubisoft Sans" panose="02000504030000020004" pitchFamily="2" charset="-78"/>
              </a:rPr>
              <a:t>Philosophy </a:t>
            </a:r>
            <a:endParaRPr lang="fr-FR" b="1" dirty="0">
              <a:solidFill>
                <a:srgbClr val="7B7B7B"/>
              </a:solidFill>
              <a:latin typeface="Ubisoft Sans" panose="02000504030000020004" pitchFamily="2" charset="-78"/>
              <a:cs typeface="Ubisoft Sans" panose="02000504030000020004" pitchFamily="2" charset="-78"/>
            </a:endParaRPr>
          </a:p>
        </p:txBody>
      </p:sp>
      <p:sp>
        <p:nvSpPr>
          <p:cNvPr id="11" name="Rectangle 10"/>
          <p:cNvSpPr/>
          <p:nvPr/>
        </p:nvSpPr>
        <p:spPr>
          <a:xfrm>
            <a:off x="4840583" y="4936181"/>
            <a:ext cx="2536272" cy="369332"/>
          </a:xfrm>
          <a:prstGeom prst="rect">
            <a:avLst/>
          </a:prstGeom>
        </p:spPr>
        <p:txBody>
          <a:bodyPr wrap="none">
            <a:spAutoFit/>
          </a:bodyPr>
          <a:lstStyle/>
          <a:p>
            <a:pPr algn="ctr"/>
            <a:r>
              <a:rPr lang="en-US" b="1" dirty="0">
                <a:latin typeface="Ubisoft Sans" panose="02000504030000020004" pitchFamily="2" charset="-78"/>
                <a:cs typeface="Ubisoft Sans" panose="02000504030000020004" pitchFamily="2" charset="-78"/>
              </a:rPr>
              <a:t>Properties and results</a:t>
            </a:r>
            <a:endParaRPr lang="fr-FR" b="1" dirty="0">
              <a:latin typeface="Ubisoft Sans" panose="02000504030000020004" pitchFamily="2" charset="-78"/>
              <a:cs typeface="Ubisoft Sans" panose="02000504030000020004" pitchFamily="2" charset="-78"/>
            </a:endParaRPr>
          </a:p>
        </p:txBody>
      </p:sp>
      <p:sp>
        <p:nvSpPr>
          <p:cNvPr id="12" name="Rectangle 11"/>
          <p:cNvSpPr/>
          <p:nvPr/>
        </p:nvSpPr>
        <p:spPr>
          <a:xfrm>
            <a:off x="8001000" y="4936181"/>
            <a:ext cx="2462534" cy="369332"/>
          </a:xfrm>
          <a:prstGeom prst="rect">
            <a:avLst/>
          </a:prstGeom>
        </p:spPr>
        <p:txBody>
          <a:bodyPr wrap="none">
            <a:spAutoFit/>
          </a:bodyPr>
          <a:lstStyle/>
          <a:p>
            <a:pPr algn="ctr"/>
            <a:r>
              <a:rPr lang="en-US" b="1" dirty="0">
                <a:solidFill>
                  <a:srgbClr val="7B7B7B"/>
                </a:solidFill>
                <a:latin typeface="Ubisoft Sans" panose="02000504030000020004" pitchFamily="2" charset="-78"/>
                <a:cs typeface="Ubisoft Sans" panose="02000504030000020004" pitchFamily="2" charset="-78"/>
              </a:rPr>
              <a:t>In-depth explanation</a:t>
            </a:r>
            <a:endParaRPr lang="fr-FR" b="1" dirty="0">
              <a:solidFill>
                <a:srgbClr val="7B7B7B"/>
              </a:solidFill>
              <a:latin typeface="Ubisoft Sans" panose="02000504030000020004" pitchFamily="2" charset="-78"/>
              <a:cs typeface="Ubisoft Sans" panose="02000504030000020004" pitchFamily="2" charset="-78"/>
            </a:endParaRPr>
          </a:p>
        </p:txBody>
      </p:sp>
      <p:sp>
        <p:nvSpPr>
          <p:cNvPr id="13" name="Rectangle 12"/>
          <p:cNvSpPr/>
          <p:nvPr/>
        </p:nvSpPr>
        <p:spPr>
          <a:xfrm>
            <a:off x="3590155" y="3284898"/>
            <a:ext cx="5037120" cy="369332"/>
          </a:xfrm>
          <a:prstGeom prst="rect">
            <a:avLst/>
          </a:prstGeom>
        </p:spPr>
        <p:txBody>
          <a:bodyPr wrap="square">
            <a:spAutoFit/>
          </a:bodyPr>
          <a:lstStyle/>
          <a:p>
            <a:pPr algn="ctr"/>
            <a:r>
              <a:rPr lang="en-US" i="1" dirty="0">
                <a:latin typeface="Ubisoft Sans" panose="02000504030000020004" pitchFamily="2" charset="-78"/>
                <a:cs typeface="Ubisoft Sans" panose="02000504030000020004" pitchFamily="2" charset="-78"/>
              </a:rPr>
              <a:t>2013</a:t>
            </a:r>
            <a:endParaRPr lang="fr-FR" i="1" dirty="0">
              <a:latin typeface="Ubisoft Sans" panose="02000504030000020004" pitchFamily="2" charset="-78"/>
              <a:cs typeface="Ubisoft Sans" panose="02000504030000020004" pitchFamily="2" charset="-78"/>
            </a:endParaRPr>
          </a:p>
        </p:txBody>
      </p:sp>
      <p:pic>
        <p:nvPicPr>
          <p:cNvPr id="14"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6"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68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920" y="-17947"/>
            <a:ext cx="12209545" cy="1335469"/>
            <a:chOff x="-7920" y="-17947"/>
            <a:chExt cx="12209545" cy="1335469"/>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4" name="Rectangle 2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1905000" y="3068547"/>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Removal</a:t>
            </a:r>
            <a:r>
              <a:rPr lang="fr-FR" sz="1400" b="1" dirty="0">
                <a:latin typeface="Ubisoft Sans" panose="02000504030000020004" pitchFamily="2" charset="-78"/>
                <a:cs typeface="Ubisoft Sans" panose="02000504030000020004" pitchFamily="2" charset="-78"/>
              </a:rPr>
              <a:t> of multiple </a:t>
            </a:r>
            <a:r>
              <a:rPr lang="fr-FR" sz="1400" b="1" dirty="0" err="1">
                <a:latin typeface="Ubisoft Sans" panose="02000504030000020004" pitchFamily="2" charset="-78"/>
                <a:cs typeface="Ubisoft Sans" panose="02000504030000020004" pitchFamily="2" charset="-78"/>
              </a:rPr>
              <a:t>hidden</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layers</a:t>
            </a:r>
            <a:endParaRPr lang="fr-FR" sz="1400" b="1" dirty="0">
              <a:latin typeface="Ubisoft Sans" panose="02000504030000020004" pitchFamily="2" charset="-78"/>
              <a:cs typeface="Ubisoft Sans" panose="02000504030000020004" pitchFamily="2" charset="-78"/>
            </a:endParaRPr>
          </a:p>
        </p:txBody>
      </p:sp>
      <p:sp>
        <p:nvSpPr>
          <p:cNvPr id="28" name="TextBox 27"/>
          <p:cNvSpPr txBox="1"/>
          <p:nvPr/>
        </p:nvSpPr>
        <p:spPr>
          <a:xfrm>
            <a:off x="6858000" y="3084676"/>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Modification of the objective </a:t>
            </a:r>
            <a:r>
              <a:rPr lang="fr-FR" sz="1400" b="1" dirty="0" err="1">
                <a:latin typeface="Ubisoft Sans" panose="02000504030000020004" pitchFamily="2" charset="-78"/>
                <a:cs typeface="Ubisoft Sans" panose="02000504030000020004" pitchFamily="2" charset="-78"/>
              </a:rPr>
              <a:t>task</a:t>
            </a:r>
            <a:endParaRPr lang="fr-FR" sz="1400" b="1" dirty="0">
              <a:latin typeface="Ubisoft Sans" panose="02000504030000020004" pitchFamily="2" charset="-78"/>
              <a:cs typeface="Ubisoft Sans" panose="02000504030000020004" pitchFamily="2" charset="-78"/>
            </a:endParaRPr>
          </a:p>
        </p:txBody>
      </p:sp>
      <p:grpSp>
        <p:nvGrpSpPr>
          <p:cNvPr id="2" name="Group 1"/>
          <p:cNvGrpSpPr/>
          <p:nvPr/>
        </p:nvGrpSpPr>
        <p:grpSpPr>
          <a:xfrm>
            <a:off x="1905000" y="3490114"/>
            <a:ext cx="3436514" cy="2390270"/>
            <a:chOff x="1905000" y="3490114"/>
            <a:chExt cx="3436514" cy="2390270"/>
          </a:xfrm>
        </p:grpSpPr>
        <p:sp>
          <p:nvSpPr>
            <p:cNvPr id="29" name="TextBox 28"/>
            <p:cNvSpPr txBox="1"/>
            <p:nvPr/>
          </p:nvSpPr>
          <p:spPr>
            <a:xfrm>
              <a:off x="1905000" y="3490114"/>
              <a:ext cx="3436514" cy="738664"/>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Neural networks performances generally rise by increasing their number of hidden layers.</a:t>
              </a:r>
            </a:p>
          </p:txBody>
        </p:sp>
        <p:sp>
          <p:nvSpPr>
            <p:cNvPr id="30" name="TextBox 29"/>
            <p:cNvSpPr txBox="1"/>
            <p:nvPr/>
          </p:nvSpPr>
          <p:spPr>
            <a:xfrm>
              <a:off x="1905000" y="4423639"/>
              <a:ext cx="3436514" cy="738664"/>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The enormous amount of available texts made stacking lots of layers pretty much useless in this case.</a:t>
              </a:r>
            </a:p>
          </p:txBody>
        </p:sp>
        <p:sp>
          <p:nvSpPr>
            <p:cNvPr id="31" name="TextBox 30"/>
            <p:cNvSpPr txBox="1"/>
            <p:nvPr/>
          </p:nvSpPr>
          <p:spPr>
            <a:xfrm>
              <a:off x="1905000" y="5357164"/>
              <a:ext cx="3436514" cy="523220"/>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Computation is way faster than previous methods.</a:t>
              </a:r>
            </a:p>
          </p:txBody>
        </p:sp>
      </p:grpSp>
      <p:grpSp>
        <p:nvGrpSpPr>
          <p:cNvPr id="32" name="Group 31"/>
          <p:cNvGrpSpPr/>
          <p:nvPr/>
        </p:nvGrpSpPr>
        <p:grpSpPr>
          <a:xfrm>
            <a:off x="6858000" y="3494537"/>
            <a:ext cx="3436514" cy="1887632"/>
            <a:chOff x="1905000" y="3490114"/>
            <a:chExt cx="3436514" cy="1887632"/>
          </a:xfrm>
        </p:grpSpPr>
        <p:sp>
          <p:nvSpPr>
            <p:cNvPr id="33" name="TextBox 32"/>
            <p:cNvSpPr txBox="1"/>
            <p:nvPr/>
          </p:nvSpPr>
          <p:spPr>
            <a:xfrm>
              <a:off x="1905000" y="3490114"/>
              <a:ext cx="3436514" cy="738664"/>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Previous tasks tried to predict the next word of a sentence given the words preceding it.</a:t>
              </a:r>
            </a:p>
          </p:txBody>
        </p:sp>
        <p:sp>
          <p:nvSpPr>
            <p:cNvPr id="34" name="TextBox 33"/>
            <p:cNvSpPr txBox="1"/>
            <p:nvPr/>
          </p:nvSpPr>
          <p:spPr>
            <a:xfrm>
              <a:off x="1905000" y="4423639"/>
              <a:ext cx="3436514" cy="954107"/>
            </a:xfrm>
            <a:prstGeom prst="rect">
              <a:avLst/>
            </a:prstGeom>
            <a:noFill/>
          </p:spPr>
          <p:txBody>
            <a:bodyPr wrap="square" rtlCol="0">
              <a:spAutoFit/>
            </a:bodyPr>
            <a:lstStyle/>
            <a:p>
              <a:pPr algn="just"/>
              <a:r>
                <a:rPr lang="en-US" sz="1400" dirty="0">
                  <a:latin typeface="Ubisoft Sans" panose="02000504030000020004" pitchFamily="2" charset="-78"/>
                  <a:cs typeface="Ubisoft Sans" panose="02000504030000020004" pitchFamily="2" charset="-78"/>
                </a:rPr>
                <a:t>Word2Vec creators introduced two alternative methods, known as </a:t>
              </a:r>
              <a:r>
                <a:rPr lang="en-US" sz="1400" b="1" dirty="0">
                  <a:latin typeface="Ubisoft Sans" panose="02000504030000020004" pitchFamily="2" charset="-78"/>
                  <a:cs typeface="Ubisoft Sans" panose="02000504030000020004" pitchFamily="2" charset="-78"/>
                </a:rPr>
                <a:t>Skip-gram </a:t>
              </a:r>
              <a:r>
                <a:rPr lang="en-US" sz="1400" dirty="0">
                  <a:latin typeface="Ubisoft Sans" panose="02000504030000020004" pitchFamily="2" charset="-78"/>
                  <a:cs typeface="Ubisoft Sans" panose="02000504030000020004" pitchFamily="2" charset="-78"/>
                </a:rPr>
                <a:t>and </a:t>
              </a:r>
              <a:r>
                <a:rPr lang="en-US" sz="1400" b="1" dirty="0">
                  <a:latin typeface="Ubisoft Sans" panose="02000504030000020004" pitchFamily="2" charset="-78"/>
                  <a:cs typeface="Ubisoft Sans" panose="02000504030000020004" pitchFamily="2" charset="-78"/>
                </a:rPr>
                <a:t>C-BOW (Contextual Bag of Word)</a:t>
              </a:r>
              <a:r>
                <a:rPr lang="en-US" sz="1400" dirty="0">
                  <a:latin typeface="Ubisoft Sans" panose="02000504030000020004" pitchFamily="2" charset="-78"/>
                  <a:cs typeface="Ubisoft Sans" panose="02000504030000020004" pitchFamily="2" charset="-78"/>
                </a:rPr>
                <a:t>.</a:t>
              </a:r>
            </a:p>
          </p:txBody>
        </p:sp>
      </p:grpSp>
      <p:sp>
        <p:nvSpPr>
          <p:cNvPr id="18" name="TextBox 17"/>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Properties</a:t>
            </a:r>
            <a:endParaRPr lang="fr-FR" sz="1400" b="1" dirty="0">
              <a:latin typeface="Ubisoft Sans" panose="02000504030000020004" pitchFamily="2" charset="-78"/>
              <a:cs typeface="Ubisoft Sans" panose="02000504030000020004" pitchFamily="2" charset="-78"/>
            </a:endParaRPr>
          </a:p>
        </p:txBody>
      </p:sp>
      <p:pic>
        <p:nvPicPr>
          <p:cNvPr id="1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789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Skip-gram vs C-Bow</a:t>
            </a:r>
          </a:p>
        </p:txBody>
      </p:sp>
      <p:sp>
        <p:nvSpPr>
          <p:cNvPr id="11" name="Rectangle 10"/>
          <p:cNvSpPr/>
          <p:nvPr/>
        </p:nvSpPr>
        <p:spPr>
          <a:xfrm>
            <a:off x="1162051" y="6032361"/>
            <a:ext cx="9867898"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3"/>
              </a:rPr>
              <a:t>https://www.researchgate.net/publication/319954363_Deep_Learning_Based_Technique_for_Plagiarism_Detection_in_Arabic_Texts/</a:t>
            </a:r>
            <a:endParaRPr lang="fr-FR" sz="1200" dirty="0">
              <a:latin typeface="Ubisoft Sans" panose="02000504030000020004" pitchFamily="2" charset="-78"/>
              <a:cs typeface="Ubisoft Sans" panose="02000504030000020004" pitchFamily="2" charset="-78"/>
            </a:endParaRPr>
          </a:p>
        </p:txBody>
      </p:sp>
      <p:pic>
        <p:nvPicPr>
          <p:cNvPr id="4098" name="Picture 2" descr="CBOW and Skip-gram models architecture [1]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9752" y="2517705"/>
            <a:ext cx="6257925" cy="31813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335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Algorithm</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steps</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toy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explanation</a:t>
            </a:r>
            <a:r>
              <a:rPr lang="fr-FR" sz="1400" b="1" dirty="0">
                <a:latin typeface="Ubisoft Sans" panose="02000504030000020004" pitchFamily="2" charset="-78"/>
                <a:cs typeface="Ubisoft Sans" panose="02000504030000020004" pitchFamily="2" charset="-78"/>
              </a:rPr>
              <a:t>)</a:t>
            </a:r>
          </a:p>
        </p:txBody>
      </p:sp>
      <p:sp>
        <p:nvSpPr>
          <p:cNvPr id="3" name="Rectangle 2"/>
          <p:cNvSpPr/>
          <p:nvPr/>
        </p:nvSpPr>
        <p:spPr>
          <a:xfrm>
            <a:off x="2796367" y="2624809"/>
            <a:ext cx="6608890" cy="3139321"/>
          </a:xfrm>
          <a:prstGeom prst="rect">
            <a:avLst/>
          </a:prstGeom>
        </p:spPr>
        <p:txBody>
          <a:bodyPr wrap="square">
            <a:spAutoFit/>
          </a:bodyPr>
          <a:lstStyle/>
          <a:p>
            <a:pPr marL="342900" indent="-342900" algn="just">
              <a:buAutoNum type="arabicPeriod"/>
            </a:pPr>
            <a:r>
              <a:rPr lang="en-US" dirty="0">
                <a:solidFill>
                  <a:srgbClr val="111111"/>
                </a:solidFill>
                <a:latin typeface="Helvetica" panose="020B0604020202020204" pitchFamily="34" charset="0"/>
              </a:rPr>
              <a:t>Take a huge text corpus</a:t>
            </a:r>
          </a:p>
          <a:p>
            <a:pPr marL="342900" indent="-342900" algn="just">
              <a:buAutoNum type="arabicPeriod"/>
            </a:pPr>
            <a:endParaRPr lang="en-US" dirty="0">
              <a:solidFill>
                <a:srgbClr val="111111"/>
              </a:solidFill>
              <a:latin typeface="Helvetica" panose="020B0604020202020204" pitchFamily="34" charset="0"/>
            </a:endParaRPr>
          </a:p>
          <a:p>
            <a:pPr marL="342900" indent="-342900" algn="just">
              <a:buAutoNum type="arabicPeriod"/>
            </a:pPr>
            <a:r>
              <a:rPr lang="en-US" dirty="0">
                <a:solidFill>
                  <a:srgbClr val="111111"/>
                </a:solidFill>
                <a:latin typeface="Helvetica" panose="020B0604020202020204" pitchFamily="34" charset="0"/>
              </a:rPr>
              <a:t>Associate a random vector to each word</a:t>
            </a:r>
          </a:p>
          <a:p>
            <a:pPr marL="342900" indent="-342900" algn="just">
              <a:buAutoNum type="arabicPeriod"/>
            </a:pPr>
            <a:endParaRPr lang="en-US" dirty="0">
              <a:solidFill>
                <a:srgbClr val="111111"/>
              </a:solidFill>
              <a:latin typeface="Helvetica" panose="020B0604020202020204" pitchFamily="34" charset="0"/>
            </a:endParaRPr>
          </a:p>
          <a:p>
            <a:pPr algn="just"/>
            <a:r>
              <a:rPr lang="en-US" dirty="0">
                <a:solidFill>
                  <a:srgbClr val="111111"/>
                </a:solidFill>
                <a:latin typeface="Helvetica" panose="020B0604020202020204" pitchFamily="34" charset="0"/>
              </a:rPr>
              <a:t>3. Go over the text with a sliding window, moving one word at a time. At each step, there is a central word and context words (other words in this window)</a:t>
            </a:r>
          </a:p>
          <a:p>
            <a:pPr algn="just"/>
            <a:endParaRPr lang="en-US" dirty="0">
              <a:solidFill>
                <a:srgbClr val="111111"/>
              </a:solidFill>
              <a:latin typeface="Helvetica" panose="020B0604020202020204" pitchFamily="34" charset="0"/>
            </a:endParaRPr>
          </a:p>
          <a:p>
            <a:pPr algn="just"/>
            <a:r>
              <a:rPr lang="en-US" dirty="0">
                <a:solidFill>
                  <a:srgbClr val="111111"/>
                </a:solidFill>
                <a:latin typeface="Helvetica" panose="020B0604020202020204" pitchFamily="34" charset="0"/>
              </a:rPr>
              <a:t>4. For the central word, compute probabilities of context words</a:t>
            </a:r>
          </a:p>
          <a:p>
            <a:pPr algn="just"/>
            <a:endParaRPr lang="en-US" dirty="0">
              <a:solidFill>
                <a:srgbClr val="111111"/>
              </a:solidFill>
              <a:latin typeface="Helvetica" panose="020B0604020202020204" pitchFamily="34" charset="0"/>
            </a:endParaRPr>
          </a:p>
          <a:p>
            <a:pPr algn="just"/>
            <a:r>
              <a:rPr lang="en-US" dirty="0">
                <a:solidFill>
                  <a:srgbClr val="111111"/>
                </a:solidFill>
                <a:latin typeface="Helvetica" panose="020B0604020202020204" pitchFamily="34" charset="0"/>
              </a:rPr>
              <a:t>5. Adjust the vectors values to increase these probabilities.</a:t>
            </a:r>
            <a:endParaRPr lang="en-US" b="0" i="0" dirty="0">
              <a:solidFill>
                <a:srgbClr val="111111"/>
              </a:solidFill>
              <a:effectLst/>
              <a:latin typeface="Helvetica" panose="020B0604020202020204" pitchFamily="34" charset="0"/>
            </a:endParaRPr>
          </a:p>
        </p:txBody>
      </p:sp>
      <p:sp>
        <p:nvSpPr>
          <p:cNvPr id="11" name="Rectangle 10"/>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pic>
        <p:nvPicPr>
          <p:cNvPr id="12" name="Picture 2" descr="https://world.ubisoft.org/job/itd/SecurityRiskManagement/Internal.Documents/Data%20Classification%20Cartridge/L1_normal_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697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Results</a:t>
            </a:r>
            <a:endParaRPr lang="fr-FR" sz="1400" b="1" dirty="0">
              <a:latin typeface="Ubisoft Sans" panose="02000504030000020004" pitchFamily="2" charset="-78"/>
              <a:cs typeface="Ubisoft Sans" panose="02000504030000020004" pitchFamily="2" charset="-78"/>
            </a:endParaRPr>
          </a:p>
        </p:txBody>
      </p:sp>
      <p:sp>
        <p:nvSpPr>
          <p:cNvPr id="11" name="Rectangle 10"/>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pic>
        <p:nvPicPr>
          <p:cNvPr id="2050" name="Picture 2" descr="https://lena-voita.github.io/resources/lectures/word_emb/analysis/king_example-m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6798" y="2568953"/>
            <a:ext cx="5843834" cy="32510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695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Results</a:t>
            </a:r>
            <a:endParaRPr lang="fr-FR" sz="1400" b="1" dirty="0">
              <a:latin typeface="Ubisoft Sans" panose="02000504030000020004" pitchFamily="2" charset="-78"/>
              <a:cs typeface="Ubisoft Sans" panose="02000504030000020004" pitchFamily="2" charset="-78"/>
            </a:endParaRPr>
          </a:p>
        </p:txBody>
      </p:sp>
      <p:pic>
        <p:nvPicPr>
          <p:cNvPr id="2" name="Picture 1">
            <a:hlinkClick r:id="rId3"/>
          </p:cNvPr>
          <p:cNvPicPr>
            <a:picLocks noChangeAspect="1"/>
          </p:cNvPicPr>
          <p:nvPr/>
        </p:nvPicPr>
        <p:blipFill>
          <a:blip r:embed="rId4"/>
          <a:stretch>
            <a:fillRect/>
          </a:stretch>
        </p:blipFill>
        <p:spPr>
          <a:xfrm>
            <a:off x="2887680" y="2434787"/>
            <a:ext cx="6408720" cy="3488422"/>
          </a:xfrm>
          <a:prstGeom prst="rect">
            <a:avLst/>
          </a:prstGeom>
        </p:spPr>
      </p:pic>
      <p:sp>
        <p:nvSpPr>
          <p:cNvPr id="14" name="Rectangle 13"/>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https://projector.tensorflow.org</a:t>
            </a:r>
            <a:endParaRPr lang="fr-FR" sz="1200" dirty="0">
              <a:latin typeface="Ubisoft Sans" panose="02000504030000020004" pitchFamily="2" charset="-78"/>
              <a:cs typeface="Ubisoft Sans" panose="02000504030000020004" pitchFamily="2" charset="-78"/>
            </a:endParaRPr>
          </a:p>
        </p:txBody>
      </p:sp>
      <p:pic>
        <p:nvPicPr>
          <p:cNvPr id="11"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3"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0764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8" name="Rectangle 17"/>
          <p:cNvSpPr/>
          <p:nvPr/>
        </p:nvSpPr>
        <p:spPr>
          <a:xfrm>
            <a:off x="3116280" y="348391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Word2Vec</a:t>
            </a:r>
            <a:endParaRPr lang="fr-FR" sz="3600" b="1" dirty="0">
              <a:latin typeface="Ubisoft Sans" panose="02000504030000020004" pitchFamily="2" charset="-78"/>
              <a:cs typeface="Ubisoft Sans" panose="02000504030000020004" pitchFamily="2" charset="-78"/>
            </a:endParaRPr>
          </a:p>
        </p:txBody>
      </p:sp>
      <p:sp>
        <p:nvSpPr>
          <p:cNvPr id="2" name="Rectangle 1"/>
          <p:cNvSpPr/>
          <p:nvPr/>
        </p:nvSpPr>
        <p:spPr>
          <a:xfrm>
            <a:off x="2158848" y="4936181"/>
            <a:ext cx="1418978" cy="369332"/>
          </a:xfrm>
          <a:prstGeom prst="rect">
            <a:avLst/>
          </a:prstGeom>
        </p:spPr>
        <p:txBody>
          <a:bodyPr wrap="none">
            <a:spAutoFit/>
          </a:bodyPr>
          <a:lstStyle/>
          <a:p>
            <a:pPr algn="ctr"/>
            <a:r>
              <a:rPr lang="en-US" b="1" dirty="0">
                <a:solidFill>
                  <a:srgbClr val="7B7B7B"/>
                </a:solidFill>
                <a:latin typeface="Ubisoft Sans" panose="02000504030000020004" pitchFamily="2" charset="-78"/>
                <a:cs typeface="Ubisoft Sans" panose="02000504030000020004" pitchFamily="2" charset="-78"/>
              </a:rPr>
              <a:t>Philosophy </a:t>
            </a:r>
            <a:endParaRPr lang="fr-FR" b="1" dirty="0">
              <a:solidFill>
                <a:srgbClr val="7B7B7B"/>
              </a:solidFill>
              <a:latin typeface="Ubisoft Sans" panose="02000504030000020004" pitchFamily="2" charset="-78"/>
              <a:cs typeface="Ubisoft Sans" panose="02000504030000020004" pitchFamily="2" charset="-78"/>
            </a:endParaRPr>
          </a:p>
        </p:txBody>
      </p:sp>
      <p:sp>
        <p:nvSpPr>
          <p:cNvPr id="11" name="Rectangle 10"/>
          <p:cNvSpPr/>
          <p:nvPr/>
        </p:nvSpPr>
        <p:spPr>
          <a:xfrm>
            <a:off x="4840583" y="4936181"/>
            <a:ext cx="2536272" cy="369332"/>
          </a:xfrm>
          <a:prstGeom prst="rect">
            <a:avLst/>
          </a:prstGeom>
        </p:spPr>
        <p:txBody>
          <a:bodyPr wrap="none">
            <a:spAutoFit/>
          </a:bodyPr>
          <a:lstStyle/>
          <a:p>
            <a:pPr algn="ctr"/>
            <a:r>
              <a:rPr lang="en-US" b="1" dirty="0">
                <a:solidFill>
                  <a:srgbClr val="7B7B7B"/>
                </a:solidFill>
                <a:latin typeface="Ubisoft Sans" panose="02000504030000020004" pitchFamily="2" charset="-78"/>
                <a:cs typeface="Ubisoft Sans" panose="02000504030000020004" pitchFamily="2" charset="-78"/>
              </a:rPr>
              <a:t>Properties and results</a:t>
            </a:r>
            <a:endParaRPr lang="fr-FR" b="1" dirty="0">
              <a:solidFill>
                <a:srgbClr val="7B7B7B"/>
              </a:solidFill>
              <a:latin typeface="Ubisoft Sans" panose="02000504030000020004" pitchFamily="2" charset="-78"/>
              <a:cs typeface="Ubisoft Sans" panose="02000504030000020004" pitchFamily="2" charset="-78"/>
            </a:endParaRPr>
          </a:p>
        </p:txBody>
      </p:sp>
      <p:sp>
        <p:nvSpPr>
          <p:cNvPr id="12" name="Rectangle 11"/>
          <p:cNvSpPr/>
          <p:nvPr/>
        </p:nvSpPr>
        <p:spPr>
          <a:xfrm>
            <a:off x="8001000" y="4936181"/>
            <a:ext cx="2462534" cy="369332"/>
          </a:xfrm>
          <a:prstGeom prst="rect">
            <a:avLst/>
          </a:prstGeom>
        </p:spPr>
        <p:txBody>
          <a:bodyPr wrap="none">
            <a:spAutoFit/>
          </a:bodyPr>
          <a:lstStyle/>
          <a:p>
            <a:pPr algn="ctr"/>
            <a:r>
              <a:rPr lang="en-US" b="1" dirty="0">
                <a:latin typeface="Ubisoft Sans" panose="02000504030000020004" pitchFamily="2" charset="-78"/>
                <a:cs typeface="Ubisoft Sans" panose="02000504030000020004" pitchFamily="2" charset="-78"/>
              </a:rPr>
              <a:t>In-depth explanation</a:t>
            </a:r>
            <a:endParaRPr lang="fr-FR" b="1" dirty="0">
              <a:latin typeface="Ubisoft Sans" panose="02000504030000020004" pitchFamily="2" charset="-78"/>
              <a:cs typeface="Ubisoft Sans" panose="02000504030000020004" pitchFamily="2" charset="-78"/>
            </a:endParaRPr>
          </a:p>
        </p:txBody>
      </p:sp>
      <p:sp>
        <p:nvSpPr>
          <p:cNvPr id="13" name="Rectangle 12"/>
          <p:cNvSpPr/>
          <p:nvPr/>
        </p:nvSpPr>
        <p:spPr>
          <a:xfrm>
            <a:off x="3590155" y="3284898"/>
            <a:ext cx="5037120" cy="369332"/>
          </a:xfrm>
          <a:prstGeom prst="rect">
            <a:avLst/>
          </a:prstGeom>
        </p:spPr>
        <p:txBody>
          <a:bodyPr wrap="square">
            <a:spAutoFit/>
          </a:bodyPr>
          <a:lstStyle/>
          <a:p>
            <a:pPr algn="ctr"/>
            <a:r>
              <a:rPr lang="en-US" i="1" dirty="0">
                <a:latin typeface="Ubisoft Sans" panose="02000504030000020004" pitchFamily="2" charset="-78"/>
                <a:cs typeface="Ubisoft Sans" panose="02000504030000020004" pitchFamily="2" charset="-78"/>
              </a:rPr>
              <a:t>2013</a:t>
            </a:r>
            <a:endParaRPr lang="fr-FR" i="1" dirty="0">
              <a:latin typeface="Ubisoft Sans" panose="02000504030000020004" pitchFamily="2" charset="-78"/>
              <a:cs typeface="Ubisoft Sans" panose="02000504030000020004" pitchFamily="2" charset="-78"/>
            </a:endParaRPr>
          </a:p>
        </p:txBody>
      </p:sp>
      <p:pic>
        <p:nvPicPr>
          <p:cNvPr id="14"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6"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813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Algorithm</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steps</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toy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explanation</a:t>
            </a:r>
            <a:r>
              <a:rPr lang="fr-FR" sz="1400" b="1" dirty="0">
                <a:latin typeface="Ubisoft Sans" panose="02000504030000020004" pitchFamily="2" charset="-78"/>
                <a:cs typeface="Ubisoft Sans" panose="02000504030000020004" pitchFamily="2" charset="-78"/>
              </a:rPr>
              <a:t>)</a:t>
            </a:r>
          </a:p>
        </p:txBody>
      </p:sp>
      <p:pic>
        <p:nvPicPr>
          <p:cNvPr id="2" name="Picture 2" descr="https://lena-voita.github.io/resources/lectures/word_emb/w2v/window_prob1-m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5260" y="2742645"/>
            <a:ext cx="8581481" cy="278485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4"/>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pic>
        <p:nvPicPr>
          <p:cNvPr id="12"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907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390" t="2564" r="1203" b="1821"/>
          <a:stretch/>
        </p:blipFill>
        <p:spPr>
          <a:xfrm>
            <a:off x="0" y="0"/>
            <a:ext cx="12192000" cy="6870700"/>
          </a:xfrm>
          <a:prstGeom prst="rect">
            <a:avLst/>
          </a:prstGeom>
        </p:spPr>
      </p:pic>
      <p:sp>
        <p:nvSpPr>
          <p:cNvPr id="5" name="Rectangle 4"/>
          <p:cNvSpPr/>
          <p:nvPr/>
        </p:nvSpPr>
        <p:spPr>
          <a:xfrm>
            <a:off x="0" y="0"/>
            <a:ext cx="12192000" cy="68580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p:cNvSpPr txBox="1"/>
          <p:nvPr/>
        </p:nvSpPr>
        <p:spPr>
          <a:xfrm>
            <a:off x="2415677" y="1638359"/>
            <a:ext cx="7360646" cy="3785652"/>
          </a:xfrm>
          <a:prstGeom prst="rect">
            <a:avLst/>
          </a:prstGeom>
          <a:noFill/>
        </p:spPr>
        <p:txBody>
          <a:bodyPr wrap="square" rtlCol="0">
            <a:spAutoFit/>
          </a:bodyPr>
          <a:lstStyle/>
          <a:p>
            <a:pPr algn="ctr">
              <a:lnSpc>
                <a:spcPct val="200000"/>
              </a:lnSpc>
            </a:pPr>
            <a:r>
              <a:rPr lang="fr-FR" sz="2400" b="1" dirty="0">
                <a:solidFill>
                  <a:schemeClr val="bg1"/>
                </a:solidFill>
                <a:latin typeface="Ubisoft Sans" panose="02000504030000020004" pitchFamily="2" charset="-78"/>
                <a:cs typeface="Ubisoft Sans" panose="02000504030000020004" pitchFamily="2" charset="-78"/>
              </a:rPr>
              <a:t>I. NATURAL LANG-WHAT?</a:t>
            </a:r>
          </a:p>
          <a:p>
            <a:pPr algn="ctr">
              <a:lnSpc>
                <a:spcPct val="200000"/>
              </a:lnSpc>
            </a:pPr>
            <a:r>
              <a:rPr lang="fr-FR" sz="2400" b="1" dirty="0">
                <a:solidFill>
                  <a:schemeClr val="bg1"/>
                </a:solidFill>
                <a:latin typeface="Ubisoft Sans" panose="02000504030000020004" pitchFamily="2" charset="-78"/>
                <a:cs typeface="Ubisoft Sans" panose="02000504030000020004" pitchFamily="2" charset="-78"/>
              </a:rPr>
              <a:t>II. TEXT REPRESENTATION 101</a:t>
            </a:r>
          </a:p>
          <a:p>
            <a:pPr algn="ctr">
              <a:lnSpc>
                <a:spcPct val="200000"/>
              </a:lnSpc>
            </a:pPr>
            <a:r>
              <a:rPr lang="fr-FR" sz="2400" b="1" dirty="0">
                <a:solidFill>
                  <a:schemeClr val="bg1"/>
                </a:solidFill>
                <a:latin typeface="Ubisoft Sans" panose="02000504030000020004" pitchFamily="2" charset="-78"/>
                <a:cs typeface="Ubisoft Sans" panose="02000504030000020004" pitchFamily="2" charset="-78"/>
              </a:rPr>
              <a:t>III. LANGUAGE MODELS</a:t>
            </a:r>
          </a:p>
          <a:p>
            <a:pPr algn="ctr">
              <a:lnSpc>
                <a:spcPct val="200000"/>
              </a:lnSpc>
            </a:pPr>
            <a:r>
              <a:rPr lang="fr-FR" sz="2400" b="1" dirty="0">
                <a:solidFill>
                  <a:schemeClr val="bg1"/>
                </a:solidFill>
                <a:latin typeface="Ubisoft Sans" panose="02000504030000020004" pitchFamily="2" charset="-78"/>
                <a:cs typeface="Ubisoft Sans" panose="02000504030000020004" pitchFamily="2" charset="-78"/>
              </a:rPr>
              <a:t>IV. NLP DATA PIPELINE</a:t>
            </a:r>
          </a:p>
          <a:p>
            <a:pPr algn="ctr">
              <a:lnSpc>
                <a:spcPct val="200000"/>
              </a:lnSpc>
            </a:pPr>
            <a:r>
              <a:rPr lang="fr-FR" sz="2400" b="1" dirty="0">
                <a:solidFill>
                  <a:schemeClr val="bg1"/>
                </a:solidFill>
                <a:latin typeface="Ubisoft Sans" panose="02000504030000020004" pitchFamily="2" charset="-78"/>
                <a:cs typeface="Ubisoft Sans" panose="02000504030000020004" pitchFamily="2" charset="-78"/>
              </a:rPr>
              <a:t>V. VISUALIZATION</a:t>
            </a:r>
          </a:p>
        </p:txBody>
      </p:sp>
      <p:sp>
        <p:nvSpPr>
          <p:cNvPr id="7" name="TextBox 6"/>
          <p:cNvSpPr txBox="1"/>
          <p:nvPr/>
        </p:nvSpPr>
        <p:spPr>
          <a:xfrm>
            <a:off x="2415677" y="222551"/>
            <a:ext cx="7360646" cy="646331"/>
          </a:xfrm>
          <a:prstGeom prst="rect">
            <a:avLst/>
          </a:prstGeom>
          <a:noFill/>
        </p:spPr>
        <p:txBody>
          <a:bodyPr wrap="square" rtlCol="0">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COURSE SUMMARY</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1" name="Picture 2" descr="https://www.esiea.fr/wp-content/uploads/2020/02/fond-ble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1649242">
            <a:off x="7591509" y="3858621"/>
            <a:ext cx="657282" cy="400110"/>
          </a:xfrm>
          <a:prstGeom prst="rect">
            <a:avLst/>
          </a:prstGeom>
          <a:noFill/>
        </p:spPr>
        <p:txBody>
          <a:bodyPr wrap="square" rtlCol="0">
            <a:spAutoFit/>
          </a:bodyPr>
          <a:lstStyle/>
          <a:p>
            <a:pPr algn="ctr"/>
            <a:r>
              <a:rPr lang="fr-FR" sz="2000" b="1" dirty="0">
                <a:solidFill>
                  <a:srgbClr val="C00000"/>
                </a:solidFill>
                <a:latin typeface="Ubisoft Sans" panose="02000504030000020004" pitchFamily="2" charset="-78"/>
                <a:cs typeface="Ubisoft Sans" panose="02000504030000020004" pitchFamily="2" charset="-78"/>
              </a:rPr>
              <a:t>TD</a:t>
            </a:r>
          </a:p>
        </p:txBody>
      </p:sp>
      <p:sp>
        <p:nvSpPr>
          <p:cNvPr id="12" name="TextBox 11">
            <a:extLst>
              <a:ext uri="{FF2B5EF4-FFF2-40B4-BE49-F238E27FC236}">
                <a16:creationId xmlns:a16="http://schemas.microsoft.com/office/drawing/2014/main" id="{B034C643-9833-4885-A524-2D14CAC59372}"/>
              </a:ext>
            </a:extLst>
          </p:cNvPr>
          <p:cNvSpPr txBox="1"/>
          <p:nvPr/>
        </p:nvSpPr>
        <p:spPr>
          <a:xfrm rot="1649242">
            <a:off x="8359265" y="3173580"/>
            <a:ext cx="657282" cy="400110"/>
          </a:xfrm>
          <a:prstGeom prst="rect">
            <a:avLst/>
          </a:prstGeom>
          <a:noFill/>
        </p:spPr>
        <p:txBody>
          <a:bodyPr wrap="square" rtlCol="0">
            <a:spAutoFit/>
          </a:bodyPr>
          <a:lstStyle/>
          <a:p>
            <a:pPr algn="ctr"/>
            <a:r>
              <a:rPr lang="fr-FR" sz="2000" b="1" dirty="0">
                <a:solidFill>
                  <a:srgbClr val="C00000"/>
                </a:solidFill>
                <a:latin typeface="Ubisoft Sans" panose="02000504030000020004" pitchFamily="2" charset="-78"/>
                <a:cs typeface="Ubisoft Sans" panose="02000504030000020004" pitchFamily="2" charset="-78"/>
              </a:rPr>
              <a:t>TD</a:t>
            </a:r>
          </a:p>
        </p:txBody>
      </p:sp>
    </p:spTree>
    <p:extLst>
      <p:ext uri="{BB962C8B-B14F-4D97-AF65-F5344CB8AC3E}">
        <p14:creationId xmlns:p14="http://schemas.microsoft.com/office/powerpoint/2010/main" val="545624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074" name="Picture 2" descr="https://lena-voita.github.io/resources/lectures/word_emb/w2v/window_prob2-m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1368" y="2738581"/>
            <a:ext cx="8619545" cy="2788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Algorithm</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steps</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toy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explanation</a:t>
            </a:r>
            <a:r>
              <a:rPr lang="fr-FR" sz="1400" b="1" dirty="0">
                <a:latin typeface="Ubisoft Sans" panose="02000504030000020004" pitchFamily="2" charset="-78"/>
                <a:cs typeface="Ubisoft Sans" panose="02000504030000020004" pitchFamily="2" charset="-78"/>
              </a:rPr>
              <a:t>)</a:t>
            </a:r>
          </a:p>
        </p:txBody>
      </p:sp>
      <p:sp>
        <p:nvSpPr>
          <p:cNvPr id="11" name="Rectangle 10"/>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4"/>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pic>
        <p:nvPicPr>
          <p:cNvPr id="12"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519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050" name="Picture 2" descr="https://lena-voita.github.io/resources/lectures/word_emb/w2v/window_prob3-m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1368" y="2743200"/>
            <a:ext cx="8585742" cy="2788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Algorithm</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steps</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toy</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explanation</a:t>
            </a:r>
            <a:r>
              <a:rPr lang="fr-FR" sz="1400" b="1" dirty="0">
                <a:latin typeface="Ubisoft Sans" panose="02000504030000020004" pitchFamily="2" charset="-78"/>
                <a:cs typeface="Ubisoft Sans" panose="02000504030000020004" pitchFamily="2" charset="-78"/>
              </a:rPr>
              <a:t>)</a:t>
            </a:r>
          </a:p>
        </p:txBody>
      </p:sp>
      <p:sp>
        <p:nvSpPr>
          <p:cNvPr id="11" name="Rectangle 10"/>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4"/>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pic>
        <p:nvPicPr>
          <p:cNvPr id="12"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67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2557" y="126379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2300" y="1649861"/>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General architecture</a:t>
            </a: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http://mccormickml.com/2016/04/19/word2vec-tutorial-the-skip-gram-model/</a:t>
            </a:r>
            <a:endParaRPr lang="fr-FR" sz="1200" dirty="0">
              <a:latin typeface="Ubisoft Sans" panose="02000504030000020004" pitchFamily="2" charset="-78"/>
              <a:cs typeface="Ubisoft Sans" panose="02000504030000020004" pitchFamily="2" charset="-78"/>
            </a:endParaRPr>
          </a:p>
        </p:txBody>
      </p:sp>
      <p:pic>
        <p:nvPicPr>
          <p:cNvPr id="3" name="Picture 2" descr="http://mccormickml.com/assets/word2vec/skip_gram_net_ar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139" y="1953608"/>
            <a:ext cx="6502836" cy="40616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81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2557" y="126379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2300" y="1649861"/>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General architecture</a:t>
            </a: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http://mccormickml.com/2016/04/19/word2vec-tutorial-the-skip-gram-model/</a:t>
            </a:r>
            <a:endParaRPr lang="fr-FR" sz="1200" dirty="0">
              <a:latin typeface="Ubisoft Sans" panose="02000504030000020004" pitchFamily="2" charset="-78"/>
              <a:cs typeface="Ubisoft Sans" panose="02000504030000020004" pitchFamily="2" charset="-78"/>
            </a:endParaRPr>
          </a:p>
        </p:txBody>
      </p:sp>
      <p:pic>
        <p:nvPicPr>
          <p:cNvPr id="2050" name="Picture 2" descr="http://mccormickml.com/assets/word2vec/word2vec_weight_matrix_lookup_tab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559" y="2098866"/>
            <a:ext cx="4419600" cy="379226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705600" y="3184196"/>
            <a:ext cx="4006171" cy="2116815"/>
            <a:chOff x="6705600" y="3256335"/>
            <a:chExt cx="4006171" cy="2116815"/>
          </a:xfrm>
        </p:grpSpPr>
        <mc:AlternateContent xmlns:mc="http://schemas.openxmlformats.org/markup-compatibility/2006" xmlns:a14="http://schemas.microsoft.com/office/drawing/2010/main">
          <mc:Choice Requires="a14">
            <p:sp>
              <p:nvSpPr>
                <p:cNvPr id="2" name="Rectangle 1"/>
                <p:cNvSpPr/>
                <p:nvPr/>
              </p:nvSpPr>
              <p:spPr>
                <a:xfrm>
                  <a:off x="6705600" y="3256335"/>
                  <a:ext cx="4006171" cy="1477328"/>
                </a:xfrm>
                <a:prstGeom prst="rect">
                  <a:avLst/>
                </a:prstGeom>
              </p:spPr>
              <p:txBody>
                <a:bodyPr wrap="square">
                  <a:spAutoFit/>
                </a:bodyPr>
                <a:lstStyle/>
                <a:p>
                  <a:pPr algn="just"/>
                  <a:r>
                    <a:rPr lang="en-US" dirty="0">
                      <a:latin typeface="Ubisoft Sans" panose="02000504030000020004" pitchFamily="2" charset="-78"/>
                      <a:cs typeface="Ubisoft Sans" panose="02000504030000020004" pitchFamily="2" charset="-78"/>
                    </a:rPr>
                    <a:t>The hidden layer is going to be represented by a weight matrix with </a:t>
                  </a:r>
                  <a14:m>
                    <m:oMath xmlns:m="http://schemas.openxmlformats.org/officeDocument/2006/math">
                      <m:r>
                        <a:rPr lang="fr-FR" b="0" i="1" smtClean="0">
                          <a:latin typeface="Cambria Math" panose="02040503050406030204" pitchFamily="18" charset="0"/>
                          <a:cs typeface="Ubisoft Sans" panose="02000504030000020004" pitchFamily="2" charset="-78"/>
                        </a:rPr>
                        <m:t>𝑛</m:t>
                      </m:r>
                    </m:oMath>
                  </a14:m>
                  <a:r>
                    <a:rPr lang="en-US" dirty="0">
                      <a:latin typeface="Ubisoft Sans" panose="02000504030000020004" pitchFamily="2" charset="-78"/>
                      <a:cs typeface="Ubisoft Sans" panose="02000504030000020004" pitchFamily="2" charset="-78"/>
                    </a:rPr>
                    <a:t> rows (one for every word in our vocabulary) and </a:t>
                  </a:r>
                  <a14:m>
                    <m:oMath xmlns:m="http://schemas.openxmlformats.org/officeDocument/2006/math">
                      <m:r>
                        <a:rPr lang="fr-FR" b="0" i="1" smtClean="0">
                          <a:latin typeface="Cambria Math" panose="02040503050406030204" pitchFamily="18" charset="0"/>
                          <a:cs typeface="Ubisoft Sans" panose="02000504030000020004" pitchFamily="2" charset="-78"/>
                        </a:rPr>
                        <m:t>𝑑</m:t>
                      </m:r>
                    </m:oMath>
                  </a14:m>
                  <a:r>
                    <a:rPr lang="en-US" dirty="0">
                      <a:latin typeface="Ubisoft Sans" panose="02000504030000020004" pitchFamily="2" charset="-78"/>
                      <a:cs typeface="Ubisoft Sans" panose="02000504030000020004" pitchFamily="2" charset="-78"/>
                    </a:rPr>
                    <a:t> columns (one for every hidden neuron).</a:t>
                  </a:r>
                  <a:endParaRPr lang="fr-FR" dirty="0">
                    <a:latin typeface="Ubisoft Sans" panose="02000504030000020004" pitchFamily="2" charset="-78"/>
                    <a:cs typeface="Ubisoft Sans" panose="02000504030000020004" pitchFamily="2" charset="-78"/>
                  </a:endParaRPr>
                </a:p>
              </p:txBody>
            </p:sp>
          </mc:Choice>
          <mc:Fallback xmlns="">
            <p:sp>
              <p:nvSpPr>
                <p:cNvPr id="2" name="Rectangle 1"/>
                <p:cNvSpPr>
                  <a:spLocks noRot="1" noChangeAspect="1" noMove="1" noResize="1" noEditPoints="1" noAdjustHandles="1" noChangeArrowheads="1" noChangeShapeType="1" noTextEdit="1"/>
                </p:cNvSpPr>
                <p:nvPr/>
              </p:nvSpPr>
              <p:spPr>
                <a:xfrm>
                  <a:off x="6705600" y="3256335"/>
                  <a:ext cx="4006171" cy="1477328"/>
                </a:xfrm>
                <a:prstGeom prst="rect">
                  <a:avLst/>
                </a:prstGeom>
                <a:blipFill>
                  <a:blip r:embed="rId8"/>
                  <a:stretch>
                    <a:fillRect l="-1218" t="-2058" r="-1218" b="-535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724475" y="5003818"/>
                  <a:ext cx="3345724" cy="369332"/>
                </a:xfrm>
                <a:prstGeom prst="rect">
                  <a:avLst/>
                </a:prstGeom>
              </p:spPr>
              <p:txBody>
                <a:bodyPr wrap="none">
                  <a:spAutoFit/>
                </a:bodyPr>
                <a:lstStyle/>
                <a:p>
                  <a:r>
                    <a:rPr lang="en-US" dirty="0">
                      <a:latin typeface="Ubisoft Sans" panose="02000504030000020004" pitchFamily="2" charset="-78"/>
                      <a:cs typeface="Ubisoft Sans" panose="02000504030000020004" pitchFamily="2" charset="-78"/>
                    </a:rPr>
                    <a:t>Here, </a:t>
                  </a:r>
                  <a14:m>
                    <m:oMath xmlns:m="http://schemas.openxmlformats.org/officeDocument/2006/math">
                      <m:r>
                        <a:rPr lang="fr-FR" i="1">
                          <a:latin typeface="Cambria Math" panose="02040503050406030204" pitchFamily="18" charset="0"/>
                          <a:cs typeface="Ubisoft Sans" panose="02000504030000020004" pitchFamily="2" charset="-78"/>
                        </a:rPr>
                        <m:t>𝑛</m:t>
                      </m:r>
                      <m:r>
                        <a:rPr lang="fr-FR" i="1">
                          <a:latin typeface="Cambria Math" panose="02040503050406030204" pitchFamily="18" charset="0"/>
                          <a:cs typeface="Ubisoft Sans" panose="02000504030000020004" pitchFamily="2" charset="-78"/>
                        </a:rPr>
                        <m:t>=10 000</m:t>
                      </m:r>
                    </m:oMath>
                  </a14:m>
                  <a:r>
                    <a:rPr lang="fr-FR" dirty="0">
                      <a:latin typeface="Ubisoft Sans" panose="02000504030000020004" pitchFamily="2" charset="-78"/>
                      <a:cs typeface="Ubisoft Sans" panose="02000504030000020004" pitchFamily="2" charset="-78"/>
                    </a:rPr>
                    <a:t> and </a:t>
                  </a:r>
                  <a14:m>
                    <m:oMath xmlns:m="http://schemas.openxmlformats.org/officeDocument/2006/math">
                      <m:r>
                        <a:rPr lang="fr-FR" b="0" i="1" smtClean="0">
                          <a:latin typeface="Cambria Math" panose="02040503050406030204" pitchFamily="18" charset="0"/>
                          <a:cs typeface="Ubisoft Sans" panose="02000504030000020004" pitchFamily="2" charset="-78"/>
                        </a:rPr>
                        <m:t>𝑑</m:t>
                      </m:r>
                      <m:r>
                        <a:rPr lang="fr-FR" i="1">
                          <a:latin typeface="Cambria Math" panose="02040503050406030204" pitchFamily="18" charset="0"/>
                          <a:cs typeface="Ubisoft Sans" panose="02000504030000020004" pitchFamily="2" charset="-78"/>
                        </a:rPr>
                        <m:t>=300</m:t>
                      </m:r>
                    </m:oMath>
                  </a14:m>
                  <a:r>
                    <a:rPr lang="fr-FR" dirty="0">
                      <a:latin typeface="Ubisoft Sans" panose="02000504030000020004" pitchFamily="2" charset="-78"/>
                      <a:cs typeface="Ubisoft Sans" panose="02000504030000020004" pitchFamily="2" charset="-78"/>
                    </a:rPr>
                    <a:t>.</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6724475" y="5003818"/>
                  <a:ext cx="3345724" cy="369332"/>
                </a:xfrm>
                <a:prstGeom prst="rect">
                  <a:avLst/>
                </a:prstGeom>
                <a:blipFill>
                  <a:blip r:embed="rId9"/>
                  <a:stretch>
                    <a:fillRect l="-1457" t="-9836" b="-22951"/>
                  </a:stretch>
                </a:blipFill>
              </p:spPr>
              <p:txBody>
                <a:bodyPr/>
                <a:lstStyle/>
                <a:p>
                  <a:r>
                    <a:rPr lang="fr-FR">
                      <a:noFill/>
                    </a:rPr>
                    <a:t> </a:t>
                  </a:r>
                </a:p>
              </p:txBody>
            </p:sp>
          </mc:Fallback>
        </mc:AlternateContent>
      </p:grpSp>
      <p:pic>
        <p:nvPicPr>
          <p:cNvPr id="14" name="Picture 2" descr="https://world.ubisoft.org/job/itd/SecurityRiskManagement/Internal.Documents/Data%20Classification%20Cartridge/L1_normal_E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7" name="Picture 2" descr="https://www.esiea.fr/wp-content/uploads/2020/02/fond-bleu.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81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General architecture</a:t>
            </a: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5" name="Rectangle 14"/>
              <p:cNvSpPr/>
              <p:nvPr/>
            </p:nvSpPr>
            <p:spPr>
              <a:xfrm>
                <a:off x="1514475" y="3049197"/>
                <a:ext cx="8610600" cy="646331"/>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Each </a:t>
                </a:r>
                <a:r>
                  <a:rPr lang="fr-FR" dirty="0" err="1">
                    <a:solidFill>
                      <a:srgbClr val="111111"/>
                    </a:solidFill>
                    <a:latin typeface="Ubisoft Sans" panose="02000504030000020004" pitchFamily="2" charset="-78"/>
                    <a:cs typeface="Ubisoft Sans" panose="02000504030000020004" pitchFamily="2" charset="-78"/>
                  </a:rPr>
                  <a:t>word</a:t>
                </a:r>
                <a:r>
                  <a:rPr lang="fr-FR" dirty="0">
                    <a:solidFill>
                      <a:srgbClr val="111111"/>
                    </a:solidFill>
                    <a:latin typeface="Ubisoft Sans" panose="02000504030000020004" pitchFamily="2" charset="-78"/>
                    <a:cs typeface="Ubisoft Sans" panose="02000504030000020004" pitchFamily="2" charset="-78"/>
                  </a:rPr>
                  <a:t> has </a:t>
                </a:r>
                <a:r>
                  <a:rPr lang="fr-FR" dirty="0" err="1">
                    <a:solidFill>
                      <a:srgbClr val="111111"/>
                    </a:solidFill>
                    <a:latin typeface="Ubisoft Sans" panose="02000504030000020004" pitchFamily="2" charset="-78"/>
                    <a:cs typeface="Ubisoft Sans" panose="02000504030000020004" pitchFamily="2" charset="-78"/>
                  </a:rPr>
                  <a:t>two</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representations</a:t>
                </a:r>
                <a:r>
                  <a:rPr lang="fr-FR"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sSub>
                      <m:sSubPr>
                        <m:ctrlPr>
                          <a:rPr lang="fr-FR" b="0" i="1" smtClean="0">
                            <a:solidFill>
                              <a:srgbClr val="63A907"/>
                            </a:solidFill>
                            <a:latin typeface="Cambria Math" panose="02040503050406030204" pitchFamily="18" charset="0"/>
                            <a:cs typeface="Ubisoft Sans" panose="02000504030000020004" pitchFamily="2" charset="-78"/>
                          </a:rPr>
                        </m:ctrlPr>
                      </m:sSubPr>
                      <m:e>
                        <m:r>
                          <a:rPr lang="fr-FR" b="0" i="1" smtClean="0">
                            <a:solidFill>
                              <a:srgbClr val="63A907"/>
                            </a:solidFill>
                            <a:latin typeface="Cambria Math" panose="02040503050406030204" pitchFamily="18" charset="0"/>
                            <a:cs typeface="Ubisoft Sans" panose="02000504030000020004" pitchFamily="2" charset="-78"/>
                          </a:rPr>
                          <m:t>𝑢</m:t>
                        </m:r>
                      </m:e>
                      <m:sub>
                        <m:r>
                          <a:rPr lang="fr-FR" b="0" i="1" smtClean="0">
                            <a:solidFill>
                              <a:srgbClr val="63A907"/>
                            </a:solidFill>
                            <a:latin typeface="Cambria Math" panose="02040503050406030204" pitchFamily="18" charset="0"/>
                            <a:cs typeface="Ubisoft Sans" panose="02000504030000020004" pitchFamily="2" charset="-78"/>
                          </a:rPr>
                          <m:t>𝑤</m:t>
                        </m:r>
                      </m:sub>
                    </m:sSub>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when</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central and </a:t>
                </a:r>
                <a14:m>
                  <m:oMath xmlns:m="http://schemas.openxmlformats.org/officeDocument/2006/math">
                    <m:sSub>
                      <m:sSubPr>
                        <m:ctrlPr>
                          <a:rPr lang="fr-FR" b="0" i="1" smtClean="0">
                            <a:solidFill>
                              <a:srgbClr val="7F7F7F"/>
                            </a:solidFill>
                            <a:latin typeface="Cambria Math" panose="02040503050406030204" pitchFamily="18" charset="0"/>
                            <a:cs typeface="Ubisoft Sans" panose="02000504030000020004" pitchFamily="2" charset="-78"/>
                          </a:rPr>
                        </m:ctrlPr>
                      </m:sSubPr>
                      <m:e>
                        <m:r>
                          <a:rPr lang="fr-FR" b="0" i="1" smtClean="0">
                            <a:solidFill>
                              <a:srgbClr val="7F7F7F"/>
                            </a:solidFill>
                            <a:latin typeface="Cambria Math" panose="02040503050406030204" pitchFamily="18" charset="0"/>
                            <a:cs typeface="Ubisoft Sans" panose="02000504030000020004" pitchFamily="2" charset="-78"/>
                          </a:rPr>
                          <m:t>𝑣</m:t>
                        </m:r>
                      </m:e>
                      <m:sub>
                        <m:r>
                          <a:rPr lang="fr-FR" b="0" i="1" smtClean="0">
                            <a:solidFill>
                              <a:srgbClr val="7F7F7F"/>
                            </a:solidFill>
                            <a:latin typeface="Cambria Math" panose="02040503050406030204" pitchFamily="18" charset="0"/>
                            <a:cs typeface="Ubisoft Sans" panose="02000504030000020004" pitchFamily="2" charset="-78"/>
                          </a:rPr>
                          <m:t>𝑤</m:t>
                        </m:r>
                      </m:sub>
                    </m:sSub>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when</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isn’t</a:t>
                </a:r>
                <a:r>
                  <a:rPr lang="fr-FR" dirty="0">
                    <a:latin typeface="Ubisoft Sans" panose="02000504030000020004" pitchFamily="2" charset="-78"/>
                    <a:cs typeface="Ubisoft Sans" panose="02000504030000020004" pitchFamily="2" charset="-78"/>
                  </a:rPr>
                  <a:t>.</a:t>
                </a:r>
              </a:p>
            </p:txBody>
          </p:sp>
        </mc:Choice>
        <mc:Fallback xmlns="">
          <p:sp>
            <p:nvSpPr>
              <p:cNvPr id="15" name="Rectangle 14"/>
              <p:cNvSpPr>
                <a:spLocks noRot="1" noChangeAspect="1" noMove="1" noResize="1" noEditPoints="1" noAdjustHandles="1" noChangeArrowheads="1" noChangeShapeType="1" noTextEdit="1"/>
              </p:cNvSpPr>
              <p:nvPr/>
            </p:nvSpPr>
            <p:spPr>
              <a:xfrm>
                <a:off x="1514475" y="3049197"/>
                <a:ext cx="8610600" cy="646331"/>
              </a:xfrm>
              <a:prstGeom prst="rect">
                <a:avLst/>
              </a:prstGeom>
              <a:blipFill>
                <a:blip r:embed="rId7"/>
                <a:stretch>
                  <a:fillRect l="-566" t="-4717" r="-566" b="-14151"/>
                </a:stretch>
              </a:blipFill>
            </p:spPr>
            <p:txBody>
              <a:bodyPr/>
              <a:lstStyle/>
              <a:p>
                <a:r>
                  <a:rPr lang="fr-FR">
                    <a:noFill/>
                  </a:rPr>
                  <a:t> </a:t>
                </a:r>
              </a:p>
            </p:txBody>
          </p:sp>
        </mc:Fallback>
      </mc:AlternateContent>
      <p:sp>
        <p:nvSpPr>
          <p:cNvPr id="3" name="Rectangle 2"/>
          <p:cNvSpPr/>
          <p:nvPr/>
        </p:nvSpPr>
        <p:spPr>
          <a:xfrm>
            <a:off x="1514475" y="4461232"/>
            <a:ext cx="8610600" cy="646331"/>
          </a:xfrm>
          <a:prstGeom prst="rect">
            <a:avLst/>
          </a:prstGeom>
        </p:spPr>
        <p:txBody>
          <a:bodyPr wrap="square">
            <a:spAutoFit/>
          </a:bodyPr>
          <a:lstStyle/>
          <a:p>
            <a:pPr algn="just"/>
            <a:r>
              <a:rPr lang="fr-FR" dirty="0" err="1">
                <a:latin typeface="Ubisoft Sans" panose="02000504030000020004" pitchFamily="2" charset="-78"/>
                <a:cs typeface="Ubisoft Sans" panose="02000504030000020004" pitchFamily="2" charset="-78"/>
              </a:rPr>
              <a:t>Usually</a:t>
            </a:r>
            <a:r>
              <a:rPr lang="fr-FR" dirty="0">
                <a:latin typeface="Ubisoft Sans" panose="02000504030000020004" pitchFamily="2" charset="-78"/>
                <a:cs typeface="Ubisoft Sans" panose="02000504030000020004" pitchFamily="2" charset="-78"/>
              </a:rPr>
              <a:t>, central </a:t>
            </a:r>
            <a:r>
              <a:rPr lang="fr-FR" dirty="0" err="1">
                <a:latin typeface="Ubisoft Sans" panose="02000504030000020004" pitchFamily="2" charset="-78"/>
                <a:cs typeface="Ubisoft Sans" panose="02000504030000020004" pitchFamily="2" charset="-78"/>
              </a:rPr>
              <a:t>representations</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kept</a:t>
            </a:r>
            <a:r>
              <a:rPr lang="fr-FR" dirty="0">
                <a:latin typeface="Ubisoft Sans" panose="02000504030000020004" pitchFamily="2" charset="-78"/>
                <a:cs typeface="Ubisoft Sans" panose="02000504030000020004" pitchFamily="2" charset="-78"/>
              </a:rPr>
              <a:t> at the end of the training </a:t>
            </a:r>
            <a:r>
              <a:rPr lang="fr-FR" dirty="0" err="1">
                <a:latin typeface="Ubisoft Sans" panose="02000504030000020004" pitchFamily="2" charset="-78"/>
                <a:cs typeface="Ubisoft Sans" panose="02000504030000020004" pitchFamily="2" charset="-78"/>
              </a:rPr>
              <a:t>while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others</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discarded</a:t>
            </a:r>
            <a:r>
              <a:rPr lang="fr-FR" dirty="0">
                <a:latin typeface="Ubisoft Sans" panose="02000504030000020004" pitchFamily="2" charset="-78"/>
                <a:cs typeface="Ubisoft Sans" panose="02000504030000020004" pitchFamily="2" charset="-78"/>
              </a:rPr>
              <a:t>.</a:t>
            </a:r>
          </a:p>
        </p:txBody>
      </p:sp>
      <p:pic>
        <p:nvPicPr>
          <p:cNvPr id="12" name="Picture 2" descr="https://world.ubisoft.org/job/itd/SecurityRiskManagement/Internal.Documents/Data%20Classification%20Cartridge/L1_normal_E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7" name="Picture 2" descr="https://www.esiea.fr/wp-content/uploads/2020/02/fond-bleu.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176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920" y="-17947"/>
            <a:ext cx="12209545" cy="1335469"/>
            <a:chOff x="-7920" y="-17947"/>
            <a:chExt cx="12209545" cy="1335469"/>
          </a:xfrm>
        </p:grpSpPr>
        <p:pic>
          <p:nvPicPr>
            <p:cNvPr id="29" name="Picture 2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30" name="Rectangle 2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2" name="Group 1"/>
          <p:cNvGrpSpPr/>
          <p:nvPr/>
        </p:nvGrpSpPr>
        <p:grpSpPr>
          <a:xfrm>
            <a:off x="1524000" y="2501299"/>
            <a:ext cx="9135836" cy="923330"/>
            <a:chOff x="1524000" y="2501299"/>
            <a:chExt cx="9135836" cy="923330"/>
          </a:xfrm>
        </p:grpSpPr>
        <p:sp>
          <p:nvSpPr>
            <p:cNvPr id="12" name="Rectangle 11"/>
            <p:cNvSpPr/>
            <p:nvPr/>
          </p:nvSpPr>
          <p:spPr>
            <a:xfrm>
              <a:off x="1524000" y="2774034"/>
              <a:ext cx="2848300" cy="369332"/>
            </a:xfrm>
            <a:prstGeom prst="rect">
              <a:avLst/>
            </a:prstGeom>
          </p:spPr>
          <p:txBody>
            <a:bodyPr wrap="square">
              <a:spAutoFit/>
            </a:bodyPr>
            <a:lstStyle/>
            <a:p>
              <a:pPr algn="just"/>
              <a:r>
                <a:rPr lang="fr-FR" b="1" dirty="0" err="1">
                  <a:solidFill>
                    <a:srgbClr val="111111"/>
                  </a:solidFill>
                  <a:latin typeface="Ubisoft Sans" panose="02000504030000020004" pitchFamily="2" charset="-78"/>
                  <a:cs typeface="Ubisoft Sans" panose="02000504030000020004" pitchFamily="2" charset="-78"/>
                </a:rPr>
                <a:t>Parameter</a:t>
              </a:r>
              <a:r>
                <a:rPr lang="fr-FR" b="1" dirty="0">
                  <a:solidFill>
                    <a:srgbClr val="111111"/>
                  </a:solidFill>
                  <a:latin typeface="Ubisoft Sans" panose="02000504030000020004" pitchFamily="2" charset="-78"/>
                  <a:cs typeface="Ubisoft Sans" panose="02000504030000020004" pitchFamily="2" charset="-78"/>
                </a:rPr>
                <a:t> distribution</a:t>
              </a:r>
              <a:endParaRPr lang="fr-FR" b="1" i="1"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7" name="Rectangle 16"/>
                <p:cNvSpPr/>
                <p:nvPr/>
              </p:nvSpPr>
              <p:spPr>
                <a:xfrm>
                  <a:off x="5173436" y="2501299"/>
                  <a:ext cx="5486400" cy="923330"/>
                </a:xfrm>
                <a:prstGeom prst="rect">
                  <a:avLst/>
                </a:prstGeom>
              </p:spPr>
              <p:txBody>
                <a:bodyPr wrap="square">
                  <a:spAutoFit/>
                </a:bodyPr>
                <a:lstStyle/>
                <a:p>
                  <a:pPr algn="just"/>
                  <a14:m>
                    <m:oMath xmlns:m="http://schemas.openxmlformats.org/officeDocument/2006/math">
                      <m:r>
                        <a:rPr lang="fr-FR" i="1" smtClean="0">
                          <a:latin typeface="Cambria Math" panose="02040503050406030204" pitchFamily="18" charset="0"/>
                          <a:ea typeface="Cambria Math" panose="02040503050406030204" pitchFamily="18" charset="0"/>
                          <a:cs typeface="Ubisoft Sans" panose="02000504030000020004" pitchFamily="2" charset="-78"/>
                        </a:rPr>
                        <m:t>𝜃</m:t>
                      </m:r>
                    </m:oMath>
                  </a14:m>
                  <a:r>
                    <a:rPr lang="fr-FR" i="1"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the set of </a:t>
                  </a:r>
                  <a:r>
                    <a:rPr lang="fr-FR" dirty="0" err="1">
                      <a:latin typeface="Ubisoft Sans" panose="02000504030000020004" pitchFamily="2" charset="-78"/>
                      <a:cs typeface="Ubisoft Sans" panose="02000504030000020004" pitchFamily="2" charset="-78"/>
                    </a:rPr>
                    <a:t>parameters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we</a:t>
                  </a:r>
                  <a:r>
                    <a:rPr lang="fr-FR" dirty="0">
                      <a:latin typeface="Ubisoft Sans" panose="02000504030000020004" pitchFamily="2" charset="-78"/>
                      <a:cs typeface="Ubisoft Sans" panose="02000504030000020004" pitchFamily="2" charset="-78"/>
                    </a:rPr>
                    <a:t> are </a:t>
                  </a:r>
                  <a:r>
                    <a:rPr lang="fr-FR" dirty="0" err="1">
                      <a:latin typeface="Ubisoft Sans" panose="02000504030000020004" pitchFamily="2" charset="-78"/>
                      <a:cs typeface="Ubisoft Sans" panose="02000504030000020004" pitchFamily="2" charset="-78"/>
                    </a:rPr>
                    <a:t>trying</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optimize</a:t>
                  </a:r>
                  <a:r>
                    <a:rPr lang="fr-FR" dirty="0">
                      <a:latin typeface="Ubisoft Sans" panose="02000504030000020004" pitchFamily="2" charset="-78"/>
                      <a:cs typeface="Ubisoft Sans" panose="02000504030000020004" pitchFamily="2" charset="-78"/>
                    </a:rPr>
                    <a:t>, i.e. the </a:t>
                  </a:r>
                  <a:r>
                    <a:rPr lang="fr-FR" dirty="0" err="1">
                      <a:latin typeface="Ubisoft Sans" panose="02000504030000020004" pitchFamily="2" charset="-78"/>
                      <a:cs typeface="Ubisoft Sans" panose="02000504030000020004" pitchFamily="2" charset="-78"/>
                    </a:rPr>
                    <a:t>weights</a:t>
                  </a:r>
                  <a:r>
                    <a:rPr lang="fr-FR" dirty="0">
                      <a:latin typeface="Ubisoft Sans" panose="02000504030000020004" pitchFamily="2" charset="-78"/>
                      <a:cs typeface="Ubisoft Sans" panose="02000504030000020004" pitchFamily="2" charset="-78"/>
                    </a:rPr>
                    <a:t> of the </a:t>
                  </a:r>
                  <a:r>
                    <a:rPr lang="fr-FR" dirty="0" err="1">
                      <a:latin typeface="Ubisoft Sans" panose="02000504030000020004" pitchFamily="2" charset="-78"/>
                      <a:cs typeface="Ubisoft Sans" panose="02000504030000020004" pitchFamily="2" charset="-78"/>
                    </a:rPr>
                    <a:t>neurons</a:t>
                  </a:r>
                  <a:r>
                    <a:rPr lang="fr-FR" dirty="0">
                      <a:latin typeface="Ubisoft Sans" panose="02000504030000020004" pitchFamily="2" charset="-78"/>
                      <a:cs typeface="Ubisoft Sans" panose="02000504030000020004" pitchFamily="2" charset="-78"/>
                    </a:rPr>
                    <a:t>, i.e. the future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a:t>
                  </a:r>
                </a:p>
              </p:txBody>
            </p:sp>
          </mc:Choice>
          <mc:Fallback xmlns="">
            <p:sp>
              <p:nvSpPr>
                <p:cNvPr id="17" name="Rectangle 16"/>
                <p:cNvSpPr>
                  <a:spLocks noRot="1" noChangeAspect="1" noMove="1" noResize="1" noEditPoints="1" noAdjustHandles="1" noChangeArrowheads="1" noChangeShapeType="1" noTextEdit="1"/>
                </p:cNvSpPr>
                <p:nvPr/>
              </p:nvSpPr>
              <p:spPr>
                <a:xfrm>
                  <a:off x="5173436" y="2501299"/>
                  <a:ext cx="5486400" cy="923330"/>
                </a:xfrm>
                <a:prstGeom prst="rect">
                  <a:avLst/>
                </a:prstGeom>
                <a:blipFill>
                  <a:blip r:embed="rId6"/>
                  <a:stretch>
                    <a:fillRect l="-1000" t="-3289" r="-889" b="-9211"/>
                  </a:stretch>
                </a:blipFill>
              </p:spPr>
              <p:txBody>
                <a:bodyPr/>
                <a:lstStyle/>
                <a:p>
                  <a:r>
                    <a:rPr lang="fr-FR">
                      <a:noFill/>
                    </a:rPr>
                    <a:t> </a:t>
                  </a:r>
                </a:p>
              </p:txBody>
            </p:sp>
          </mc:Fallback>
        </mc:AlternateContent>
      </p:grpSp>
      <p:sp>
        <p:nvSpPr>
          <p:cNvPr id="18" name="Rectangle 17"/>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0" name="TextBox 19"/>
          <p:cNvSpPr txBox="1"/>
          <p:nvPr/>
        </p:nvSpPr>
        <p:spPr>
          <a:xfrm>
            <a:off x="4373783" y="2048801"/>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How </a:t>
            </a:r>
            <a:r>
              <a:rPr lang="fr-FR" sz="1400" b="1" dirty="0" err="1">
                <a:latin typeface="Ubisoft Sans" panose="02000504030000020004" pitchFamily="2" charset="-78"/>
                <a:cs typeface="Ubisoft Sans" panose="02000504030000020004" pitchFamily="2" charset="-78"/>
              </a:rPr>
              <a:t>does</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it</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work</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under</a:t>
            </a:r>
            <a:r>
              <a:rPr lang="fr-FR" sz="1400" b="1" dirty="0">
                <a:latin typeface="Ubisoft Sans" panose="02000504030000020004" pitchFamily="2" charset="-78"/>
                <a:cs typeface="Ubisoft Sans" panose="02000504030000020004" pitchFamily="2" charset="-78"/>
              </a:rPr>
              <a:t> the </a:t>
            </a:r>
            <a:r>
              <a:rPr lang="fr-FR" sz="1400" b="1" dirty="0" err="1">
                <a:latin typeface="Ubisoft Sans" panose="02000504030000020004" pitchFamily="2" charset="-78"/>
                <a:cs typeface="Ubisoft Sans" panose="02000504030000020004" pitchFamily="2" charset="-78"/>
              </a:rPr>
              <a:t>hood</a:t>
            </a:r>
            <a:r>
              <a:rPr lang="fr-FR" sz="1400" b="1" dirty="0">
                <a:latin typeface="Ubisoft Sans" panose="02000504030000020004" pitchFamily="2" charset="-78"/>
                <a:cs typeface="Ubisoft Sans" panose="02000504030000020004" pitchFamily="2" charset="-78"/>
              </a:rPr>
              <a:t>?</a:t>
            </a:r>
          </a:p>
        </p:txBody>
      </p:sp>
      <p:grpSp>
        <p:nvGrpSpPr>
          <p:cNvPr id="4" name="Group 3"/>
          <p:cNvGrpSpPr/>
          <p:nvPr/>
        </p:nvGrpSpPr>
        <p:grpSpPr>
          <a:xfrm>
            <a:off x="1524000" y="3569351"/>
            <a:ext cx="9144000" cy="646331"/>
            <a:chOff x="1524000" y="3569351"/>
            <a:chExt cx="9144000" cy="646331"/>
          </a:xfrm>
        </p:grpSpPr>
        <p:sp>
          <p:nvSpPr>
            <p:cNvPr id="14" name="Rectangle 13"/>
            <p:cNvSpPr/>
            <p:nvPr/>
          </p:nvSpPr>
          <p:spPr>
            <a:xfrm>
              <a:off x="1524000" y="3707851"/>
              <a:ext cx="2848300" cy="369332"/>
            </a:xfrm>
            <a:prstGeom prst="rect">
              <a:avLst/>
            </a:prstGeom>
          </p:spPr>
          <p:txBody>
            <a:bodyPr wrap="square">
              <a:spAutoFit/>
            </a:bodyPr>
            <a:lstStyle/>
            <a:p>
              <a:pPr algn="just"/>
              <a:r>
                <a:rPr lang="fr-FR" b="1" dirty="0" err="1">
                  <a:solidFill>
                    <a:srgbClr val="111111"/>
                  </a:solidFill>
                  <a:latin typeface="Ubisoft Sans" panose="02000504030000020004" pitchFamily="2" charset="-78"/>
                  <a:cs typeface="Ubisoft Sans" panose="02000504030000020004" pitchFamily="2" charset="-78"/>
                </a:rPr>
                <a:t>Likelihood</a:t>
              </a:r>
              <a:r>
                <a:rPr lang="fr-FR" b="1" dirty="0">
                  <a:solidFill>
                    <a:srgbClr val="111111"/>
                  </a:solidFill>
                  <a:latin typeface="Ubisoft Sans" panose="02000504030000020004" pitchFamily="2" charset="-78"/>
                  <a:cs typeface="Ubisoft Sans" panose="02000504030000020004" pitchFamily="2" charset="-78"/>
                </a:rPr>
                <a:t>/</a:t>
              </a:r>
              <a:r>
                <a:rPr lang="fr-FR" b="1" dirty="0" err="1">
                  <a:solidFill>
                    <a:srgbClr val="111111"/>
                  </a:solidFill>
                  <a:latin typeface="Ubisoft Sans" panose="02000504030000020004" pitchFamily="2" charset="-78"/>
                  <a:cs typeface="Ubisoft Sans" panose="02000504030000020004" pitchFamily="2" charset="-78"/>
                </a:rPr>
                <a:t>loss</a:t>
              </a:r>
              <a:r>
                <a:rPr lang="fr-FR" b="1" dirty="0">
                  <a:solidFill>
                    <a:srgbClr val="111111"/>
                  </a:solidFill>
                  <a:latin typeface="Ubisoft Sans" panose="02000504030000020004" pitchFamily="2" charset="-78"/>
                  <a:cs typeface="Ubisoft Sans" panose="02000504030000020004" pitchFamily="2" charset="-78"/>
                </a:rPr>
                <a:t> </a:t>
              </a:r>
              <a:r>
                <a:rPr lang="fr-FR" b="1" dirty="0" err="1">
                  <a:solidFill>
                    <a:srgbClr val="111111"/>
                  </a:solidFill>
                  <a:latin typeface="Ubisoft Sans" panose="02000504030000020004" pitchFamily="2" charset="-78"/>
                  <a:cs typeface="Ubisoft Sans" panose="02000504030000020004" pitchFamily="2" charset="-78"/>
                </a:rPr>
                <a:t>function</a:t>
              </a:r>
              <a:endParaRPr lang="fr-FR" b="1" i="1" dirty="0">
                <a:latin typeface="Ubisoft Sans" panose="02000504030000020004" pitchFamily="2" charset="-78"/>
                <a:cs typeface="Ubisoft Sans" panose="02000504030000020004" pitchFamily="2" charset="-78"/>
              </a:endParaRPr>
            </a:p>
          </p:txBody>
        </p:sp>
        <p:sp>
          <p:nvSpPr>
            <p:cNvPr id="22" name="Rectangle 21"/>
            <p:cNvSpPr/>
            <p:nvPr/>
          </p:nvSpPr>
          <p:spPr>
            <a:xfrm>
              <a:off x="5181600" y="3569351"/>
              <a:ext cx="5486400" cy="646331"/>
            </a:xfrm>
            <a:prstGeom prst="rect">
              <a:avLst/>
            </a:prstGeom>
          </p:spPr>
          <p:txBody>
            <a:bodyPr wrap="square">
              <a:spAutoFit/>
            </a:bodyPr>
            <a:lstStyle/>
            <a:p>
              <a:pPr algn="just"/>
              <a:r>
                <a:rPr lang="fr-FR" dirty="0" err="1">
                  <a:solidFill>
                    <a:srgbClr val="111111"/>
                  </a:solidFill>
                  <a:latin typeface="Ubisoft Sans" panose="02000504030000020004" pitchFamily="2" charset="-78"/>
                  <a:cs typeface="Ubisoft Sans" panose="02000504030000020004" pitchFamily="2" charset="-78"/>
                </a:rPr>
                <a:t>Functions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measuring</a:t>
              </a:r>
              <a:r>
                <a:rPr lang="fr-FR" dirty="0">
                  <a:solidFill>
                    <a:srgbClr val="111111"/>
                  </a:solidFill>
                  <a:latin typeface="Ubisoft Sans" panose="02000504030000020004" pitchFamily="2" charset="-78"/>
                  <a:cs typeface="Ubisoft Sans" panose="02000504030000020004" pitchFamily="2" charset="-78"/>
                </a:rPr>
                <a:t> how a set of </a:t>
              </a:r>
              <a:r>
                <a:rPr lang="fr-FR" dirty="0" err="1">
                  <a:solidFill>
                    <a:srgbClr val="111111"/>
                  </a:solidFill>
                  <a:latin typeface="Ubisoft Sans" panose="02000504030000020004" pitchFamily="2" charset="-78"/>
                  <a:cs typeface="Ubisoft Sans" panose="02000504030000020004" pitchFamily="2" charset="-78"/>
                </a:rPr>
                <a:t>parameters</a:t>
              </a:r>
              <a:r>
                <a:rPr lang="fr-FR" dirty="0">
                  <a:solidFill>
                    <a:srgbClr val="111111"/>
                  </a:solidFill>
                  <a:latin typeface="Ubisoft Sans" panose="02000504030000020004" pitchFamily="2" charset="-78"/>
                  <a:cs typeface="Ubisoft Sans" panose="02000504030000020004" pitchFamily="2" charset="-78"/>
                </a:rPr>
                <a:t> fit the </a:t>
              </a:r>
              <a:r>
                <a:rPr lang="fr-FR" dirty="0" err="1">
                  <a:solidFill>
                    <a:srgbClr val="111111"/>
                  </a:solidFill>
                  <a:latin typeface="Ubisoft Sans" panose="02000504030000020004" pitchFamily="2" charset="-78"/>
                  <a:cs typeface="Ubisoft Sans" panose="02000504030000020004" pitchFamily="2" charset="-78"/>
                </a:rPr>
                <a:t>actual</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observed</a:t>
              </a:r>
              <a:r>
                <a:rPr lang="fr-FR" dirty="0">
                  <a:solidFill>
                    <a:srgbClr val="111111"/>
                  </a:solidFill>
                  <a:latin typeface="Ubisoft Sans" panose="02000504030000020004" pitchFamily="2" charset="-78"/>
                  <a:cs typeface="Ubisoft Sans" panose="02000504030000020004" pitchFamily="2" charset="-78"/>
                </a:rPr>
                <a:t> data. </a:t>
              </a:r>
              <a:endParaRPr lang="fr-FR" i="1" dirty="0">
                <a:latin typeface="Ubisoft Sans" panose="02000504030000020004" pitchFamily="2" charset="-78"/>
                <a:cs typeface="Ubisoft Sans" panose="02000504030000020004" pitchFamily="2" charset="-78"/>
              </a:endParaRPr>
            </a:p>
          </p:txBody>
        </p:sp>
      </p:grpSp>
      <p:grpSp>
        <p:nvGrpSpPr>
          <p:cNvPr id="5" name="Group 4"/>
          <p:cNvGrpSpPr/>
          <p:nvPr/>
        </p:nvGrpSpPr>
        <p:grpSpPr>
          <a:xfrm>
            <a:off x="1524000" y="4364669"/>
            <a:ext cx="9144000" cy="923330"/>
            <a:chOff x="1524000" y="4364669"/>
            <a:chExt cx="9144000" cy="923330"/>
          </a:xfrm>
        </p:grpSpPr>
        <p:sp>
          <p:nvSpPr>
            <p:cNvPr id="15" name="Rectangle 14"/>
            <p:cNvSpPr/>
            <p:nvPr/>
          </p:nvSpPr>
          <p:spPr>
            <a:xfrm>
              <a:off x="1524000" y="4641668"/>
              <a:ext cx="2895600" cy="369332"/>
            </a:xfrm>
            <a:prstGeom prst="rect">
              <a:avLst/>
            </a:prstGeom>
          </p:spPr>
          <p:txBody>
            <a:bodyPr wrap="square">
              <a:spAutoFit/>
            </a:bodyPr>
            <a:lstStyle/>
            <a:p>
              <a:r>
                <a:rPr lang="fr-FR" b="1" dirty="0">
                  <a:solidFill>
                    <a:srgbClr val="111111"/>
                  </a:solidFill>
                  <a:latin typeface="Ubisoft Sans" panose="02000504030000020004" pitchFamily="2" charset="-78"/>
                  <a:cs typeface="Ubisoft Sans" panose="02000504030000020004" pitchFamily="2" charset="-78"/>
                </a:rPr>
                <a:t>Custom gradient </a:t>
              </a:r>
              <a:r>
                <a:rPr lang="fr-FR" b="1" dirty="0" err="1">
                  <a:solidFill>
                    <a:srgbClr val="111111"/>
                  </a:solidFill>
                  <a:latin typeface="Ubisoft Sans" panose="02000504030000020004" pitchFamily="2" charset="-78"/>
                  <a:cs typeface="Ubisoft Sans" panose="02000504030000020004" pitchFamily="2" charset="-78"/>
                </a:rPr>
                <a:t>descent</a:t>
              </a:r>
              <a:endParaRPr lang="fr-FR" b="1" i="1" dirty="0">
                <a:latin typeface="Ubisoft Sans" panose="02000504030000020004" pitchFamily="2" charset="-78"/>
                <a:cs typeface="Ubisoft Sans" panose="02000504030000020004" pitchFamily="2" charset="-78"/>
              </a:endParaRPr>
            </a:p>
          </p:txBody>
        </p:sp>
        <p:sp>
          <p:nvSpPr>
            <p:cNvPr id="24" name="Rectangle 23"/>
            <p:cNvSpPr/>
            <p:nvPr/>
          </p:nvSpPr>
          <p:spPr>
            <a:xfrm>
              <a:off x="5181600" y="4364669"/>
              <a:ext cx="5486400" cy="923330"/>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Gradient </a:t>
              </a:r>
              <a:r>
                <a:rPr lang="fr-FR" dirty="0" err="1">
                  <a:solidFill>
                    <a:srgbClr val="111111"/>
                  </a:solidFill>
                  <a:latin typeface="Ubisoft Sans" panose="02000504030000020004" pitchFamily="2" charset="-78"/>
                  <a:cs typeface="Ubisoft Sans" panose="02000504030000020004" pitchFamily="2" charset="-78"/>
                </a:rPr>
                <a:t>descent</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is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performed</a:t>
              </a:r>
              <a:r>
                <a:rPr lang="fr-FR" dirty="0">
                  <a:solidFill>
                    <a:srgbClr val="111111"/>
                  </a:solidFill>
                  <a:latin typeface="Ubisoft Sans" panose="02000504030000020004" pitchFamily="2" charset="-78"/>
                  <a:cs typeface="Ubisoft Sans" panose="02000504030000020004" pitchFamily="2" charset="-78"/>
                </a:rPr>
                <a:t> one </a:t>
              </a:r>
              <a:r>
                <a:rPr lang="fr-FR" dirty="0" err="1">
                  <a:solidFill>
                    <a:srgbClr val="111111"/>
                  </a:solidFill>
                  <a:latin typeface="Ubisoft Sans" panose="02000504030000020004" pitchFamily="2" charset="-78"/>
                  <a:cs typeface="Ubisoft Sans" panose="02000504030000020004" pitchFamily="2" charset="-78"/>
                </a:rPr>
                <a:t>word</a:t>
              </a:r>
              <a:r>
                <a:rPr lang="fr-FR" dirty="0">
                  <a:solidFill>
                    <a:srgbClr val="111111"/>
                  </a:solidFill>
                  <a:latin typeface="Ubisoft Sans" panose="02000504030000020004" pitchFamily="2" charset="-78"/>
                  <a:cs typeface="Ubisoft Sans" panose="02000504030000020004" pitchFamily="2" charset="-78"/>
                </a:rPr>
                <a:t> at a time. It </a:t>
              </a:r>
              <a:r>
                <a:rPr lang="fr-FR" dirty="0" err="1">
                  <a:solidFill>
                    <a:srgbClr val="111111"/>
                  </a:solidFill>
                  <a:latin typeface="Ubisoft Sans" panose="02000504030000020004" pitchFamily="2" charset="-78"/>
                  <a:cs typeface="Ubisoft Sans" panose="02000504030000020004" pitchFamily="2" charset="-78"/>
                </a:rPr>
                <a:t>is</a:t>
              </a:r>
              <a:r>
                <a:rPr lang="fr-FR" dirty="0">
                  <a:solidFill>
                    <a:srgbClr val="111111"/>
                  </a:solidFill>
                  <a:latin typeface="Ubisoft Sans" panose="02000504030000020004" pitchFamily="2" charset="-78"/>
                  <a:cs typeface="Ubisoft Sans" panose="02000504030000020004" pitchFamily="2" charset="-78"/>
                </a:rPr>
                <a:t> the </a:t>
              </a:r>
              <a:r>
                <a:rPr lang="fr-FR" dirty="0" err="1">
                  <a:solidFill>
                    <a:srgbClr val="111111"/>
                  </a:solidFill>
                  <a:latin typeface="Ubisoft Sans" panose="02000504030000020004" pitchFamily="2" charset="-78"/>
                  <a:cs typeface="Ubisoft Sans" panose="02000504030000020004" pitchFamily="2" charset="-78"/>
                </a:rPr>
                <a:t>process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that</a:t>
              </a:r>
              <a:r>
                <a:rPr lang="fr-FR" dirty="0">
                  <a:solidFill>
                    <a:srgbClr val="111111"/>
                  </a:solidFill>
                  <a:latin typeface="Ubisoft Sans" panose="02000504030000020004" pitchFamily="2" charset="-78"/>
                  <a:cs typeface="Ubisoft Sans" panose="02000504030000020004" pitchFamily="2" charset="-78"/>
                </a:rPr>
                <a:t> updates the </a:t>
              </a:r>
              <a:r>
                <a:rPr lang="fr-FR" dirty="0" err="1">
                  <a:solidFill>
                    <a:srgbClr val="111111"/>
                  </a:solidFill>
                  <a:latin typeface="Ubisoft Sans" panose="02000504030000020004" pitchFamily="2" charset="-78"/>
                  <a:cs typeface="Ubisoft Sans" panose="02000504030000020004" pitchFamily="2" charset="-78"/>
                </a:rPr>
                <a:t>weights</a:t>
              </a:r>
              <a:r>
                <a:rPr lang="fr-FR" dirty="0">
                  <a:solidFill>
                    <a:srgbClr val="111111"/>
                  </a:solidFill>
                  <a:latin typeface="Ubisoft Sans" panose="02000504030000020004" pitchFamily="2" charset="-78"/>
                  <a:cs typeface="Ubisoft Sans" panose="02000504030000020004" pitchFamily="2" charset="-78"/>
                </a:rPr>
                <a:t> of the network.</a:t>
              </a:r>
              <a:endParaRPr lang="fr-FR" i="1" dirty="0">
                <a:latin typeface="Ubisoft Sans" panose="02000504030000020004" pitchFamily="2" charset="-78"/>
                <a:cs typeface="Ubisoft Sans" panose="02000504030000020004" pitchFamily="2" charset="-78"/>
              </a:endParaRPr>
            </a:p>
          </p:txBody>
        </p:sp>
      </p:grpSp>
      <p:grpSp>
        <p:nvGrpSpPr>
          <p:cNvPr id="6" name="Group 5"/>
          <p:cNvGrpSpPr/>
          <p:nvPr/>
        </p:nvGrpSpPr>
        <p:grpSpPr>
          <a:xfrm>
            <a:off x="1524000" y="5287999"/>
            <a:ext cx="9135836" cy="923330"/>
            <a:chOff x="1524000" y="5298486"/>
            <a:chExt cx="9135836" cy="923330"/>
          </a:xfrm>
        </p:grpSpPr>
        <p:sp>
          <p:nvSpPr>
            <p:cNvPr id="21" name="Rectangle 20"/>
            <p:cNvSpPr/>
            <p:nvPr/>
          </p:nvSpPr>
          <p:spPr>
            <a:xfrm>
              <a:off x="1524000" y="5575485"/>
              <a:ext cx="2895600" cy="369332"/>
            </a:xfrm>
            <a:prstGeom prst="rect">
              <a:avLst/>
            </a:prstGeom>
          </p:spPr>
          <p:txBody>
            <a:bodyPr wrap="square">
              <a:spAutoFit/>
            </a:bodyPr>
            <a:lstStyle/>
            <a:p>
              <a:r>
                <a:rPr lang="fr-FR" b="1" dirty="0">
                  <a:solidFill>
                    <a:srgbClr val="111111"/>
                  </a:solidFill>
                  <a:latin typeface="Ubisoft Sans" panose="02000504030000020004" pitchFamily="2" charset="-78"/>
                  <a:cs typeface="Ubisoft Sans" panose="02000504030000020004" pitchFamily="2" charset="-78"/>
                </a:rPr>
                <a:t>No activation </a:t>
              </a:r>
              <a:r>
                <a:rPr lang="fr-FR" b="1" dirty="0" err="1">
                  <a:solidFill>
                    <a:srgbClr val="111111"/>
                  </a:solidFill>
                  <a:latin typeface="Ubisoft Sans" panose="02000504030000020004" pitchFamily="2" charset="-78"/>
                  <a:cs typeface="Ubisoft Sans" panose="02000504030000020004" pitchFamily="2" charset="-78"/>
                </a:rPr>
                <a:t>function</a:t>
              </a:r>
              <a:endParaRPr lang="fr-FR" b="1" i="1" dirty="0">
                <a:latin typeface="Ubisoft Sans" panose="02000504030000020004" pitchFamily="2" charset="-78"/>
                <a:cs typeface="Ubisoft Sans" panose="02000504030000020004" pitchFamily="2" charset="-78"/>
              </a:endParaRPr>
            </a:p>
          </p:txBody>
        </p:sp>
        <p:sp>
          <p:nvSpPr>
            <p:cNvPr id="25" name="Rectangle 24"/>
            <p:cNvSpPr/>
            <p:nvPr/>
          </p:nvSpPr>
          <p:spPr>
            <a:xfrm>
              <a:off x="5173436" y="5298486"/>
              <a:ext cx="5486400" cy="923330"/>
            </a:xfrm>
            <a:prstGeom prst="rect">
              <a:avLst/>
            </a:prstGeom>
          </p:spPr>
          <p:txBody>
            <a:bodyPr wrap="square">
              <a:spAutoFit/>
            </a:bodyPr>
            <a:lstStyle/>
            <a:p>
              <a:pPr algn="just"/>
              <a:r>
                <a:rPr lang="fr-FR" dirty="0" err="1">
                  <a:solidFill>
                    <a:srgbClr val="111111"/>
                  </a:solidFill>
                  <a:latin typeface="Ubisoft Sans" panose="02000504030000020004" pitchFamily="2" charset="-78"/>
                  <a:cs typeface="Ubisoft Sans" panose="02000504030000020004" pitchFamily="2" charset="-78"/>
                </a:rPr>
                <a:t>There’s</a:t>
              </a:r>
              <a:r>
                <a:rPr lang="fr-FR" dirty="0">
                  <a:solidFill>
                    <a:srgbClr val="111111"/>
                  </a:solidFill>
                  <a:latin typeface="Ubisoft Sans" panose="02000504030000020004" pitchFamily="2" charset="-78"/>
                  <a:cs typeface="Ubisoft Sans" panose="02000504030000020004" pitchFamily="2" charset="-78"/>
                </a:rPr>
                <a:t> no activation </a:t>
              </a:r>
              <a:r>
                <a:rPr lang="fr-FR" dirty="0" err="1">
                  <a:solidFill>
                    <a:srgbClr val="111111"/>
                  </a:solidFill>
                  <a:latin typeface="Ubisoft Sans" panose="02000504030000020004" pitchFamily="2" charset="-78"/>
                  <a:cs typeface="Ubisoft Sans" panose="02000504030000020004" pitchFamily="2" charset="-78"/>
                </a:rPr>
                <a:t>function</a:t>
              </a:r>
              <a:r>
                <a:rPr lang="fr-FR" dirty="0">
                  <a:solidFill>
                    <a:srgbClr val="111111"/>
                  </a:solidFill>
                  <a:latin typeface="Ubisoft Sans" panose="02000504030000020004" pitchFamily="2" charset="-78"/>
                  <a:cs typeface="Ubisoft Sans" panose="02000504030000020004" pitchFamily="2" charset="-78"/>
                </a:rPr>
                <a:t> in </a:t>
              </a:r>
              <a:r>
                <a:rPr lang="fr-FR" dirty="0" err="1">
                  <a:solidFill>
                    <a:srgbClr val="111111"/>
                  </a:solidFill>
                  <a:latin typeface="Ubisoft Sans" panose="02000504030000020004" pitchFamily="2" charset="-78"/>
                  <a:cs typeface="Ubisoft Sans" panose="02000504030000020004" pitchFamily="2" charset="-78"/>
                </a:rPr>
                <a:t>there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because</a:t>
              </a:r>
              <a:r>
                <a:rPr lang="fr-FR" dirty="0">
                  <a:solidFill>
                    <a:srgbClr val="111111"/>
                  </a:solidFill>
                  <a:latin typeface="Ubisoft Sans" panose="02000504030000020004" pitchFamily="2" charset="-78"/>
                  <a:cs typeface="Ubisoft Sans" panose="02000504030000020004" pitchFamily="2" charset="-78"/>
                </a:rPr>
                <a:t> the </a:t>
              </a:r>
              <a:r>
                <a:rPr lang="fr-FR" dirty="0" err="1">
                  <a:solidFill>
                    <a:srgbClr val="111111"/>
                  </a:solidFill>
                  <a:latin typeface="Ubisoft Sans" panose="02000504030000020004" pitchFamily="2" charset="-78"/>
                  <a:cs typeface="Ubisoft Sans" panose="02000504030000020004" pitchFamily="2" charset="-78"/>
                </a:rPr>
                <a:t>hidden</a:t>
              </a:r>
              <a:r>
                <a:rPr lang="fr-FR" dirty="0">
                  <a:solidFill>
                    <a:srgbClr val="111111"/>
                  </a:solidFill>
                  <a:latin typeface="Ubisoft Sans" panose="02000504030000020004" pitchFamily="2" charset="-78"/>
                  <a:cs typeface="Ubisoft Sans" panose="02000504030000020004" pitchFamily="2" charset="-78"/>
                </a:rPr>
                <a:t> layer </a:t>
              </a:r>
              <a:r>
                <a:rPr lang="fr-FR" dirty="0" err="1">
                  <a:solidFill>
                    <a:srgbClr val="111111"/>
                  </a:solidFill>
                  <a:latin typeface="Ubisoft Sans" panose="02000504030000020004" pitchFamily="2" charset="-78"/>
                  <a:cs typeface="Ubisoft Sans" panose="02000504030000020004" pitchFamily="2" charset="-78"/>
                </a:rPr>
                <a:t>acts</a:t>
              </a:r>
              <a:r>
                <a:rPr lang="fr-FR" dirty="0">
                  <a:solidFill>
                    <a:srgbClr val="111111"/>
                  </a:solidFill>
                  <a:latin typeface="Ubisoft Sans" panose="02000504030000020004" pitchFamily="2" charset="-78"/>
                  <a:cs typeface="Ubisoft Sans" panose="02000504030000020004" pitchFamily="2" charset="-78"/>
                </a:rPr>
                <a:t> as a </a:t>
              </a:r>
              <a:r>
                <a:rPr lang="fr-FR" dirty="0" err="1">
                  <a:solidFill>
                    <a:srgbClr val="111111"/>
                  </a:solidFill>
                  <a:latin typeface="Ubisoft Sans" panose="02000504030000020004" pitchFamily="2" charset="-78"/>
                  <a:cs typeface="Ubisoft Sans" panose="02000504030000020004" pitchFamily="2" charset="-78"/>
                </a:rPr>
                <a:t>lookup</a:t>
              </a:r>
              <a:r>
                <a:rPr lang="fr-FR" dirty="0">
                  <a:solidFill>
                    <a:srgbClr val="111111"/>
                  </a:solidFill>
                  <a:latin typeface="Ubisoft Sans" panose="02000504030000020004" pitchFamily="2" charset="-78"/>
                  <a:cs typeface="Ubisoft Sans" panose="02000504030000020004" pitchFamily="2" charset="-78"/>
                </a:rPr>
                <a:t> table </a:t>
              </a:r>
              <a:r>
                <a:rPr lang="fr-FR" dirty="0" err="1">
                  <a:solidFill>
                    <a:srgbClr val="111111"/>
                  </a:solidFill>
                  <a:latin typeface="Ubisoft Sans" panose="02000504030000020004" pitchFamily="2" charset="-78"/>
                  <a:cs typeface="Ubisoft Sans" panose="02000504030000020004" pitchFamily="2" charset="-78"/>
                </a:rPr>
                <a:t>rather</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than</a:t>
              </a:r>
              <a:r>
                <a:rPr lang="fr-FR" dirty="0">
                  <a:solidFill>
                    <a:srgbClr val="111111"/>
                  </a:solidFill>
                  <a:latin typeface="Ubisoft Sans" panose="02000504030000020004" pitchFamily="2" charset="-78"/>
                  <a:cs typeface="Ubisoft Sans" panose="02000504030000020004" pitchFamily="2" charset="-78"/>
                </a:rPr>
                <a:t> a </a:t>
              </a:r>
              <a:r>
                <a:rPr lang="fr-FR" dirty="0" err="1">
                  <a:solidFill>
                    <a:srgbClr val="111111"/>
                  </a:solidFill>
                  <a:latin typeface="Ubisoft Sans" panose="02000504030000020004" pitchFamily="2" charset="-78"/>
                  <a:cs typeface="Ubisoft Sans" panose="02000504030000020004" pitchFamily="2" charset="-78"/>
                </a:rPr>
                <a:t>classical</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hidden</a:t>
              </a:r>
              <a:r>
                <a:rPr lang="fr-FR" dirty="0">
                  <a:solidFill>
                    <a:srgbClr val="111111"/>
                  </a:solidFill>
                  <a:latin typeface="Ubisoft Sans" panose="02000504030000020004" pitchFamily="2" charset="-78"/>
                  <a:cs typeface="Ubisoft Sans" panose="02000504030000020004" pitchFamily="2" charset="-78"/>
                </a:rPr>
                <a:t> layer.</a:t>
              </a:r>
              <a:endParaRPr lang="fr-FR" i="1" dirty="0">
                <a:latin typeface="Ubisoft Sans" panose="02000504030000020004" pitchFamily="2" charset="-78"/>
                <a:cs typeface="Ubisoft Sans" panose="02000504030000020004" pitchFamily="2" charset="-78"/>
              </a:endParaRPr>
            </a:p>
          </p:txBody>
        </p:sp>
      </p:grpSp>
      <p:pic>
        <p:nvPicPr>
          <p:cNvPr id="26" name="Picture 2" descr="https://world.ubisoft.org/job/itd/SecurityRiskManagement/Internal.Documents/Data%20Classification%20Cartridge/L1_normal_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8" name="Picture 2" descr="https://www.esiea.fr/wp-content/uploads/2020/02/fond-bleu.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9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9" name="Rectangle 18"/>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8" name="Rectangle 17"/>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0" name="TextBox 19"/>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Parameter</a:t>
            </a:r>
            <a:r>
              <a:rPr lang="fr-FR" sz="1400" b="1" dirty="0">
                <a:latin typeface="Ubisoft Sans" panose="02000504030000020004" pitchFamily="2" charset="-78"/>
                <a:cs typeface="Ubisoft Sans" panose="02000504030000020004" pitchFamily="2" charset="-78"/>
              </a:rPr>
              <a:t> distribution</a:t>
            </a:r>
          </a:p>
        </p:txBody>
      </p:sp>
      <mc:AlternateContent xmlns:mc="http://schemas.openxmlformats.org/markup-compatibility/2006" xmlns:a14="http://schemas.microsoft.com/office/drawing/2010/main">
        <mc:Choice Requires="a14">
          <p:sp>
            <p:nvSpPr>
              <p:cNvPr id="26" name="Rectangle 25"/>
              <p:cNvSpPr/>
              <p:nvPr/>
            </p:nvSpPr>
            <p:spPr>
              <a:xfrm>
                <a:off x="1600200" y="2842486"/>
                <a:ext cx="4334771" cy="673518"/>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Each </a:t>
                </a:r>
                <a14:m>
                  <m:oMath xmlns:m="http://schemas.openxmlformats.org/officeDocument/2006/math">
                    <m:sSub>
                      <m:sSubPr>
                        <m:ctrlPr>
                          <a:rPr lang="fr-FR" b="0" i="1" smtClean="0">
                            <a:solidFill>
                              <a:srgbClr val="63A907"/>
                            </a:solidFill>
                            <a:latin typeface="Cambria Math" panose="02040503050406030204" pitchFamily="18" charset="0"/>
                            <a:cs typeface="Ubisoft Sans" panose="02000504030000020004" pitchFamily="2" charset="-78"/>
                          </a:rPr>
                        </m:ctrlPr>
                      </m:sSubPr>
                      <m:e>
                        <m:r>
                          <a:rPr lang="fr-FR" b="0" i="1" smtClean="0">
                            <a:solidFill>
                              <a:srgbClr val="63A907"/>
                            </a:solidFill>
                            <a:latin typeface="Cambria Math" panose="02040503050406030204" pitchFamily="18" charset="0"/>
                            <a:cs typeface="Ubisoft Sans" panose="02000504030000020004" pitchFamily="2" charset="-78"/>
                          </a:rPr>
                          <m:t>𝑢</m:t>
                        </m:r>
                      </m:e>
                      <m:sub>
                        <m:sSub>
                          <m:sSubPr>
                            <m:ctrlPr>
                              <a:rPr lang="fr-FR" b="0" i="1" smtClean="0">
                                <a:solidFill>
                                  <a:srgbClr val="63A907"/>
                                </a:solidFill>
                                <a:latin typeface="Cambria Math" panose="02040503050406030204" pitchFamily="18" charset="0"/>
                                <a:cs typeface="Ubisoft Sans" panose="02000504030000020004" pitchFamily="2" charset="-78"/>
                              </a:rPr>
                            </m:ctrlPr>
                          </m:sSubPr>
                          <m:e>
                            <m:r>
                              <a:rPr lang="fr-FR" b="0" i="1" smtClean="0">
                                <a:solidFill>
                                  <a:srgbClr val="63A907"/>
                                </a:solidFill>
                                <a:latin typeface="Cambria Math" panose="02040503050406030204" pitchFamily="18" charset="0"/>
                                <a:cs typeface="Ubisoft Sans" panose="02000504030000020004" pitchFamily="2" charset="-78"/>
                              </a:rPr>
                              <m:t>𝑤</m:t>
                            </m:r>
                          </m:e>
                          <m:sub>
                            <m:r>
                              <a:rPr lang="fr-FR" b="0" i="1" smtClean="0">
                                <a:solidFill>
                                  <a:srgbClr val="63A907"/>
                                </a:solidFill>
                                <a:latin typeface="Cambria Math" panose="02040503050406030204" pitchFamily="18" charset="0"/>
                                <a:cs typeface="Ubisoft Sans" panose="02000504030000020004" pitchFamily="2" charset="-78"/>
                              </a:rPr>
                              <m:t>𝑖</m:t>
                            </m:r>
                          </m:sub>
                        </m:sSub>
                      </m:sub>
                    </m:sSub>
                  </m:oMath>
                </a14:m>
                <a:r>
                  <a:rPr lang="fr-FR" dirty="0">
                    <a:latin typeface="Ubisoft Sans" panose="02000504030000020004" pitchFamily="2" charset="-78"/>
                    <a:cs typeface="Ubisoft Sans" panose="02000504030000020004" pitchFamily="2" charset="-78"/>
                  </a:rPr>
                  <a:t> or </a:t>
                </a:r>
                <a14:m>
                  <m:oMath xmlns:m="http://schemas.openxmlformats.org/officeDocument/2006/math">
                    <m:sSub>
                      <m:sSubPr>
                        <m:ctrlPr>
                          <a:rPr lang="fr-FR" i="1" smtClean="0">
                            <a:solidFill>
                              <a:srgbClr val="7F7F7F"/>
                            </a:solidFill>
                            <a:latin typeface="Cambria Math" panose="02040503050406030204" pitchFamily="18" charset="0"/>
                            <a:cs typeface="Ubisoft Sans" panose="02000504030000020004" pitchFamily="2" charset="-78"/>
                          </a:rPr>
                        </m:ctrlPr>
                      </m:sSubPr>
                      <m:e>
                        <m:r>
                          <a:rPr lang="fr-FR" b="0" i="1" smtClean="0">
                            <a:solidFill>
                              <a:srgbClr val="7F7F7F"/>
                            </a:solidFill>
                            <a:latin typeface="Cambria Math" panose="02040503050406030204" pitchFamily="18" charset="0"/>
                            <a:cs typeface="Ubisoft Sans" panose="02000504030000020004" pitchFamily="2" charset="-78"/>
                          </a:rPr>
                          <m:t>𝑣</m:t>
                        </m:r>
                      </m:e>
                      <m:sub>
                        <m:sSub>
                          <m:sSubPr>
                            <m:ctrlPr>
                              <a:rPr lang="fr-FR" i="1">
                                <a:solidFill>
                                  <a:srgbClr val="7F7F7F"/>
                                </a:solidFill>
                                <a:latin typeface="Cambria Math" panose="02040503050406030204" pitchFamily="18" charset="0"/>
                                <a:cs typeface="Ubisoft Sans" panose="02000504030000020004" pitchFamily="2" charset="-78"/>
                              </a:rPr>
                            </m:ctrlPr>
                          </m:sSubPr>
                          <m:e>
                            <m:r>
                              <a:rPr lang="fr-FR" i="1">
                                <a:solidFill>
                                  <a:srgbClr val="7F7F7F"/>
                                </a:solidFill>
                                <a:latin typeface="Cambria Math" panose="02040503050406030204" pitchFamily="18" charset="0"/>
                                <a:cs typeface="Ubisoft Sans" panose="02000504030000020004" pitchFamily="2" charset="-78"/>
                              </a:rPr>
                              <m:t>𝑤</m:t>
                            </m:r>
                          </m:e>
                          <m:sub>
                            <m:r>
                              <a:rPr lang="fr-FR" i="1">
                                <a:solidFill>
                                  <a:srgbClr val="7F7F7F"/>
                                </a:solidFill>
                                <a:latin typeface="Cambria Math" panose="02040503050406030204" pitchFamily="18" charset="0"/>
                                <a:cs typeface="Ubisoft Sans" panose="02000504030000020004" pitchFamily="2" charset="-78"/>
                              </a:rPr>
                              <m:t>𝑖</m:t>
                            </m:r>
                          </m:sub>
                        </m:sSub>
                      </m:sub>
                    </m:sSub>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 </a:t>
                </a:r>
                <a14:m>
                  <m:oMath xmlns:m="http://schemas.openxmlformats.org/officeDocument/2006/math">
                    <m:r>
                      <a:rPr lang="fr-FR" b="0" i="1" smtClean="0">
                        <a:latin typeface="Cambria Math" panose="02040503050406030204" pitchFamily="18" charset="0"/>
                        <a:cs typeface="Ubisoft Sans" panose="02000504030000020004" pitchFamily="2" charset="-78"/>
                      </a:rPr>
                      <m:t>𝑑</m:t>
                    </m:r>
                  </m:oMath>
                </a14:m>
                <a:r>
                  <a:rPr lang="fr-FR" dirty="0">
                    <a:latin typeface="Ubisoft Sans" panose="02000504030000020004" pitchFamily="2" charset="-78"/>
                    <a:cs typeface="Ubisoft Sans" panose="02000504030000020004" pitchFamily="2" charset="-78"/>
                  </a:rPr>
                  <a:t>-</a:t>
                </a:r>
                <a:r>
                  <a:rPr lang="fr-FR" dirty="0" err="1">
                    <a:latin typeface="Ubisoft Sans" panose="02000504030000020004" pitchFamily="2" charset="-78"/>
                    <a:cs typeface="Ubisoft Sans" panose="02000504030000020004" pitchFamily="2" charset="-78"/>
                  </a:rPr>
                  <a:t>sized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vector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which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numerically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represent</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14:m>
                  <m:oMath xmlns:m="http://schemas.openxmlformats.org/officeDocument/2006/math">
                    <m:sSub>
                      <m:sSubPr>
                        <m:ctrlPr>
                          <a:rPr lang="fr-FR"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𝑤</m:t>
                        </m:r>
                      </m:e>
                      <m:sub>
                        <m:r>
                          <a:rPr lang="fr-FR" b="0" i="1" smtClean="0">
                            <a:latin typeface="Cambria Math" panose="02040503050406030204" pitchFamily="18" charset="0"/>
                            <a:cs typeface="Ubisoft Sans" panose="02000504030000020004" pitchFamily="2" charset="-78"/>
                          </a:rPr>
                          <m:t>𝑖</m:t>
                        </m:r>
                      </m:sub>
                    </m:sSub>
                  </m:oMath>
                </a14:m>
                <a:r>
                  <a:rPr lang="fr-FR" dirty="0">
                    <a:latin typeface="Ubisoft Sans" panose="02000504030000020004" pitchFamily="2" charset="-78"/>
                    <a:cs typeface="Ubisoft Sans" panose="02000504030000020004" pitchFamily="2" charset="-78"/>
                  </a:rPr>
                  <a:t>.</a:t>
                </a:r>
              </a:p>
            </p:txBody>
          </p:sp>
        </mc:Choice>
        <mc:Fallback xmlns="">
          <p:sp>
            <p:nvSpPr>
              <p:cNvPr id="26" name="Rectangle 25"/>
              <p:cNvSpPr>
                <a:spLocks noRot="1" noChangeAspect="1" noMove="1" noResize="1" noEditPoints="1" noAdjustHandles="1" noChangeArrowheads="1" noChangeShapeType="1" noTextEdit="1"/>
              </p:cNvSpPr>
              <p:nvPr/>
            </p:nvSpPr>
            <p:spPr>
              <a:xfrm>
                <a:off x="1600200" y="2842486"/>
                <a:ext cx="4334771" cy="673518"/>
              </a:xfrm>
              <a:prstGeom prst="rect">
                <a:avLst/>
              </a:prstGeom>
              <a:blipFill>
                <a:blip r:embed="rId6"/>
                <a:stretch>
                  <a:fillRect l="-1266" t="-5405" r="-1125" b="-12613"/>
                </a:stretch>
              </a:blipFill>
            </p:spPr>
            <p:txBody>
              <a:bodyPr/>
              <a:lstStyle/>
              <a:p>
                <a:r>
                  <a:rPr lang="fr-FR">
                    <a:noFill/>
                  </a:rPr>
                  <a:t> </a:t>
                </a:r>
              </a:p>
            </p:txBody>
          </p:sp>
        </mc:Fallback>
      </mc:AlternateContent>
      <p:sp>
        <p:nvSpPr>
          <p:cNvPr id="27" name="Rectangle 26"/>
          <p:cNvSpPr/>
          <p:nvPr/>
        </p:nvSpPr>
        <p:spPr>
          <a:xfrm>
            <a:off x="1600199" y="4563325"/>
            <a:ext cx="4334771" cy="923330"/>
          </a:xfrm>
          <a:prstGeom prst="rect">
            <a:avLst/>
          </a:prstGeom>
        </p:spPr>
        <p:txBody>
          <a:bodyPr wrap="square">
            <a:spAutoFit/>
          </a:bodyPr>
          <a:lstStyle/>
          <a:p>
            <a:pPr algn="just"/>
            <a:r>
              <a:rPr lang="fr-FR" dirty="0" err="1">
                <a:solidFill>
                  <a:srgbClr val="111111"/>
                </a:solidFill>
                <a:latin typeface="Ubisoft Sans" panose="02000504030000020004" pitchFamily="2" charset="-78"/>
                <a:cs typeface="Ubisoft Sans" panose="02000504030000020004" pitchFamily="2" charset="-78"/>
              </a:rPr>
              <a:t>We</a:t>
            </a:r>
            <a:r>
              <a:rPr lang="fr-FR" dirty="0">
                <a:solidFill>
                  <a:srgbClr val="111111"/>
                </a:solidFill>
                <a:latin typeface="Ubisoft Sans" panose="02000504030000020004" pitchFamily="2" charset="-78"/>
                <a:cs typeface="Ubisoft Sans" panose="02000504030000020004" pitchFamily="2" charset="-78"/>
              </a:rPr>
              <a:t> have to </a:t>
            </a:r>
            <a:r>
              <a:rPr lang="fr-FR" dirty="0" err="1">
                <a:solidFill>
                  <a:srgbClr val="111111"/>
                </a:solidFill>
                <a:latin typeface="Ubisoft Sans" panose="02000504030000020004" pitchFamily="2" charset="-78"/>
                <a:cs typeface="Ubisoft Sans" panose="02000504030000020004" pitchFamily="2" charset="-78"/>
              </a:rPr>
              <a:t>optimize</a:t>
            </a:r>
            <a:r>
              <a:rPr lang="fr-FR" dirty="0">
                <a:solidFill>
                  <a:srgbClr val="111111"/>
                </a:solidFill>
                <a:latin typeface="Ubisoft Sans" panose="02000504030000020004" pitchFamily="2" charset="-78"/>
                <a:cs typeface="Ubisoft Sans" panose="02000504030000020004" pitchFamily="2" charset="-78"/>
              </a:rPr>
              <a:t> the values of </a:t>
            </a:r>
            <a:r>
              <a:rPr lang="fr-FR" dirty="0" err="1">
                <a:solidFill>
                  <a:srgbClr val="111111"/>
                </a:solidFill>
                <a:latin typeface="Ubisoft Sans" panose="02000504030000020004" pitchFamily="2" charset="-78"/>
                <a:cs typeface="Ubisoft Sans" panose="02000504030000020004" pitchFamily="2" charset="-78"/>
              </a:rPr>
              <a:t>those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vectors</a:t>
            </a:r>
            <a:r>
              <a:rPr lang="fr-FR" dirty="0">
                <a:solidFill>
                  <a:srgbClr val="111111"/>
                </a:solidFill>
                <a:latin typeface="Ubisoft Sans" panose="02000504030000020004" pitchFamily="2" charset="-78"/>
                <a:cs typeface="Ubisoft Sans" panose="02000504030000020004" pitchFamily="2" charset="-78"/>
              </a:rPr>
              <a:t> to </a:t>
            </a:r>
            <a:r>
              <a:rPr lang="fr-FR" dirty="0" err="1">
                <a:solidFill>
                  <a:srgbClr val="111111"/>
                </a:solidFill>
                <a:latin typeface="Ubisoft Sans" panose="02000504030000020004" pitchFamily="2" charset="-78"/>
                <a:cs typeface="Ubisoft Sans" panose="02000504030000020004" pitchFamily="2" charset="-78"/>
              </a:rPr>
              <a:t>maximize</a:t>
            </a:r>
            <a:r>
              <a:rPr lang="fr-FR" dirty="0">
                <a:solidFill>
                  <a:srgbClr val="111111"/>
                </a:solidFill>
                <a:latin typeface="Ubisoft Sans" panose="02000504030000020004" pitchFamily="2" charset="-78"/>
                <a:cs typeface="Ubisoft Sans" panose="02000504030000020004" pitchFamily="2" charset="-78"/>
              </a:rPr>
              <a:t> a </a:t>
            </a:r>
            <a:r>
              <a:rPr lang="fr-FR" dirty="0" err="1">
                <a:solidFill>
                  <a:srgbClr val="111111"/>
                </a:solidFill>
                <a:latin typeface="Ubisoft Sans" panose="02000504030000020004" pitchFamily="2" charset="-78"/>
                <a:cs typeface="Ubisoft Sans" panose="02000504030000020004" pitchFamily="2" charset="-78"/>
              </a:rPr>
              <a:t>specific</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metric</a:t>
            </a:r>
            <a:r>
              <a:rPr lang="fr-FR" dirty="0">
                <a:solidFill>
                  <a:srgbClr val="111111"/>
                </a:solidFill>
                <a:latin typeface="Ubisoft Sans" panose="02000504030000020004" pitchFamily="2" charset="-78"/>
                <a:cs typeface="Ubisoft Sans" panose="02000504030000020004" pitchFamily="2" charset="-78"/>
              </a:rPr>
              <a:t>, i.e. </a:t>
            </a:r>
            <a:r>
              <a:rPr lang="fr-FR" dirty="0" err="1">
                <a:solidFill>
                  <a:srgbClr val="111111"/>
                </a:solidFill>
                <a:latin typeface="Ubisoft Sans" panose="02000504030000020004" pitchFamily="2" charset="-78"/>
                <a:cs typeface="Ubisoft Sans" panose="02000504030000020004" pitchFamily="2" charset="-78"/>
              </a:rPr>
              <a:t>our</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likelihood</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function</a:t>
            </a:r>
            <a:r>
              <a:rPr lang="fr-FR" dirty="0">
                <a:solidFill>
                  <a:srgbClr val="111111"/>
                </a:solidFill>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pic>
        <p:nvPicPr>
          <p:cNvPr id="3076" name="Picture 4" descr="https://lena-voita.github.io/resources/lectures/word_emb/w2v/two_vocs_with_theta-mi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0946" y="2522871"/>
            <a:ext cx="4042091" cy="316590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8"/>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5" name="Picture 2" descr="https://www.esiea.fr/wp-content/uploads/2020/02/fond-bleu.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681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9" name="Rectangle 18"/>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8" name="Rectangle 17"/>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0" name="TextBox 19"/>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Parameter</a:t>
            </a:r>
            <a:r>
              <a:rPr lang="fr-FR" sz="1400" b="1" dirty="0">
                <a:latin typeface="Ubisoft Sans" panose="02000504030000020004" pitchFamily="2" charset="-78"/>
                <a:cs typeface="Ubisoft Sans" panose="02000504030000020004" pitchFamily="2" charset="-78"/>
              </a:rPr>
              <a:t> distribution</a:t>
            </a:r>
          </a:p>
        </p:txBody>
      </p:sp>
      <p:pic>
        <p:nvPicPr>
          <p:cNvPr id="3074"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285526"/>
            <a:ext cx="3201392" cy="36485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Rectangle 25"/>
              <p:cNvSpPr/>
              <p:nvPr/>
            </p:nvSpPr>
            <p:spPr>
              <a:xfrm>
                <a:off x="1600200" y="2842486"/>
                <a:ext cx="4334771" cy="673518"/>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Each </a:t>
                </a:r>
                <a14:m>
                  <m:oMath xmlns:m="http://schemas.openxmlformats.org/officeDocument/2006/math">
                    <m:sSub>
                      <m:sSubPr>
                        <m:ctrlPr>
                          <a:rPr lang="fr-FR" b="0" i="1" smtClean="0">
                            <a:solidFill>
                              <a:srgbClr val="63A907"/>
                            </a:solidFill>
                            <a:latin typeface="Cambria Math" panose="02040503050406030204" pitchFamily="18" charset="0"/>
                            <a:cs typeface="Ubisoft Sans" panose="02000504030000020004" pitchFamily="2" charset="-78"/>
                          </a:rPr>
                        </m:ctrlPr>
                      </m:sSubPr>
                      <m:e>
                        <m:r>
                          <a:rPr lang="fr-FR" b="0" i="1" smtClean="0">
                            <a:solidFill>
                              <a:srgbClr val="63A907"/>
                            </a:solidFill>
                            <a:latin typeface="Cambria Math" panose="02040503050406030204" pitchFamily="18" charset="0"/>
                            <a:cs typeface="Ubisoft Sans" panose="02000504030000020004" pitchFamily="2" charset="-78"/>
                          </a:rPr>
                          <m:t>𝑢</m:t>
                        </m:r>
                      </m:e>
                      <m:sub>
                        <m:sSub>
                          <m:sSubPr>
                            <m:ctrlPr>
                              <a:rPr lang="fr-FR" b="0" i="1" smtClean="0">
                                <a:solidFill>
                                  <a:srgbClr val="63A907"/>
                                </a:solidFill>
                                <a:latin typeface="Cambria Math" panose="02040503050406030204" pitchFamily="18" charset="0"/>
                                <a:cs typeface="Ubisoft Sans" panose="02000504030000020004" pitchFamily="2" charset="-78"/>
                              </a:rPr>
                            </m:ctrlPr>
                          </m:sSubPr>
                          <m:e>
                            <m:r>
                              <a:rPr lang="fr-FR" b="0" i="1" smtClean="0">
                                <a:solidFill>
                                  <a:srgbClr val="63A907"/>
                                </a:solidFill>
                                <a:latin typeface="Cambria Math" panose="02040503050406030204" pitchFamily="18" charset="0"/>
                                <a:cs typeface="Ubisoft Sans" panose="02000504030000020004" pitchFamily="2" charset="-78"/>
                              </a:rPr>
                              <m:t>𝑤</m:t>
                            </m:r>
                          </m:e>
                          <m:sub>
                            <m:r>
                              <a:rPr lang="fr-FR" b="0" i="1" smtClean="0">
                                <a:solidFill>
                                  <a:srgbClr val="63A907"/>
                                </a:solidFill>
                                <a:latin typeface="Cambria Math" panose="02040503050406030204" pitchFamily="18" charset="0"/>
                                <a:cs typeface="Ubisoft Sans" panose="02000504030000020004" pitchFamily="2" charset="-78"/>
                              </a:rPr>
                              <m:t>𝑖</m:t>
                            </m:r>
                          </m:sub>
                        </m:sSub>
                      </m:sub>
                    </m:sSub>
                  </m:oMath>
                </a14:m>
                <a:r>
                  <a:rPr lang="fr-FR" dirty="0">
                    <a:latin typeface="Ubisoft Sans" panose="02000504030000020004" pitchFamily="2" charset="-78"/>
                    <a:cs typeface="Ubisoft Sans" panose="02000504030000020004" pitchFamily="2" charset="-78"/>
                  </a:rPr>
                  <a:t> or </a:t>
                </a:r>
                <a14:m>
                  <m:oMath xmlns:m="http://schemas.openxmlformats.org/officeDocument/2006/math">
                    <m:sSub>
                      <m:sSubPr>
                        <m:ctrlPr>
                          <a:rPr lang="fr-FR" i="1" smtClean="0">
                            <a:solidFill>
                              <a:srgbClr val="7F7F7F"/>
                            </a:solidFill>
                            <a:latin typeface="Cambria Math" panose="02040503050406030204" pitchFamily="18" charset="0"/>
                            <a:cs typeface="Ubisoft Sans" panose="02000504030000020004" pitchFamily="2" charset="-78"/>
                          </a:rPr>
                        </m:ctrlPr>
                      </m:sSubPr>
                      <m:e>
                        <m:r>
                          <a:rPr lang="fr-FR" b="0" i="1" smtClean="0">
                            <a:solidFill>
                              <a:srgbClr val="7F7F7F"/>
                            </a:solidFill>
                            <a:latin typeface="Cambria Math" panose="02040503050406030204" pitchFamily="18" charset="0"/>
                            <a:cs typeface="Ubisoft Sans" panose="02000504030000020004" pitchFamily="2" charset="-78"/>
                          </a:rPr>
                          <m:t>𝑣</m:t>
                        </m:r>
                      </m:e>
                      <m:sub>
                        <m:sSub>
                          <m:sSubPr>
                            <m:ctrlPr>
                              <a:rPr lang="fr-FR" i="1">
                                <a:solidFill>
                                  <a:srgbClr val="7F7F7F"/>
                                </a:solidFill>
                                <a:latin typeface="Cambria Math" panose="02040503050406030204" pitchFamily="18" charset="0"/>
                                <a:cs typeface="Ubisoft Sans" panose="02000504030000020004" pitchFamily="2" charset="-78"/>
                              </a:rPr>
                            </m:ctrlPr>
                          </m:sSubPr>
                          <m:e>
                            <m:r>
                              <a:rPr lang="fr-FR" i="1">
                                <a:solidFill>
                                  <a:srgbClr val="7F7F7F"/>
                                </a:solidFill>
                                <a:latin typeface="Cambria Math" panose="02040503050406030204" pitchFamily="18" charset="0"/>
                                <a:cs typeface="Ubisoft Sans" panose="02000504030000020004" pitchFamily="2" charset="-78"/>
                              </a:rPr>
                              <m:t>𝑤</m:t>
                            </m:r>
                          </m:e>
                          <m:sub>
                            <m:r>
                              <a:rPr lang="fr-FR" i="1">
                                <a:solidFill>
                                  <a:srgbClr val="7F7F7F"/>
                                </a:solidFill>
                                <a:latin typeface="Cambria Math" panose="02040503050406030204" pitchFamily="18" charset="0"/>
                                <a:cs typeface="Ubisoft Sans" panose="02000504030000020004" pitchFamily="2" charset="-78"/>
                              </a:rPr>
                              <m:t>𝑖</m:t>
                            </m:r>
                          </m:sub>
                        </m:sSub>
                      </m:sub>
                    </m:sSub>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 </a:t>
                </a:r>
                <a14:m>
                  <m:oMath xmlns:m="http://schemas.openxmlformats.org/officeDocument/2006/math">
                    <m:r>
                      <a:rPr lang="fr-FR" b="0" i="1" smtClean="0">
                        <a:latin typeface="Cambria Math" panose="02040503050406030204" pitchFamily="18" charset="0"/>
                        <a:cs typeface="Ubisoft Sans" panose="02000504030000020004" pitchFamily="2" charset="-78"/>
                      </a:rPr>
                      <m:t>𝑑</m:t>
                    </m:r>
                  </m:oMath>
                </a14:m>
                <a:r>
                  <a:rPr lang="fr-FR" dirty="0">
                    <a:latin typeface="Ubisoft Sans" panose="02000504030000020004" pitchFamily="2" charset="-78"/>
                    <a:cs typeface="Ubisoft Sans" panose="02000504030000020004" pitchFamily="2" charset="-78"/>
                  </a:rPr>
                  <a:t>-</a:t>
                </a:r>
                <a:r>
                  <a:rPr lang="fr-FR" dirty="0" err="1">
                    <a:latin typeface="Ubisoft Sans" panose="02000504030000020004" pitchFamily="2" charset="-78"/>
                    <a:cs typeface="Ubisoft Sans" panose="02000504030000020004" pitchFamily="2" charset="-78"/>
                  </a:rPr>
                  <a:t>sized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vector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which</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numerically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represent</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14:m>
                  <m:oMath xmlns:m="http://schemas.openxmlformats.org/officeDocument/2006/math">
                    <m:sSub>
                      <m:sSubPr>
                        <m:ctrlPr>
                          <a:rPr lang="fr-FR"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𝑤</m:t>
                        </m:r>
                      </m:e>
                      <m:sub>
                        <m:r>
                          <a:rPr lang="fr-FR" b="0" i="1" smtClean="0">
                            <a:latin typeface="Cambria Math" panose="02040503050406030204" pitchFamily="18" charset="0"/>
                            <a:cs typeface="Ubisoft Sans" panose="02000504030000020004" pitchFamily="2" charset="-78"/>
                          </a:rPr>
                          <m:t>𝑖</m:t>
                        </m:r>
                      </m:sub>
                    </m:sSub>
                  </m:oMath>
                </a14:m>
                <a:r>
                  <a:rPr lang="fr-FR" dirty="0">
                    <a:latin typeface="Ubisoft Sans" panose="02000504030000020004" pitchFamily="2" charset="-78"/>
                    <a:cs typeface="Ubisoft Sans" panose="02000504030000020004" pitchFamily="2" charset="-78"/>
                  </a:rPr>
                  <a:t>.</a:t>
                </a:r>
              </a:p>
            </p:txBody>
          </p:sp>
        </mc:Choice>
        <mc:Fallback xmlns="">
          <p:sp>
            <p:nvSpPr>
              <p:cNvPr id="26" name="Rectangle 25"/>
              <p:cNvSpPr>
                <a:spLocks noRot="1" noChangeAspect="1" noMove="1" noResize="1" noEditPoints="1" noAdjustHandles="1" noChangeArrowheads="1" noChangeShapeType="1" noTextEdit="1"/>
              </p:cNvSpPr>
              <p:nvPr/>
            </p:nvSpPr>
            <p:spPr>
              <a:xfrm>
                <a:off x="1600200" y="2842486"/>
                <a:ext cx="4334771" cy="673518"/>
              </a:xfrm>
              <a:prstGeom prst="rect">
                <a:avLst/>
              </a:prstGeom>
              <a:blipFill>
                <a:blip r:embed="rId7"/>
                <a:stretch>
                  <a:fillRect l="-1266" t="-5405" r="-1125" b="-12613"/>
                </a:stretch>
              </a:blipFill>
            </p:spPr>
            <p:txBody>
              <a:bodyPr/>
              <a:lstStyle/>
              <a:p>
                <a:r>
                  <a:rPr lang="fr-FR">
                    <a:noFill/>
                  </a:rPr>
                  <a:t> </a:t>
                </a:r>
              </a:p>
            </p:txBody>
          </p:sp>
        </mc:Fallback>
      </mc:AlternateContent>
      <p:sp>
        <p:nvSpPr>
          <p:cNvPr id="27" name="Rectangle 26"/>
          <p:cNvSpPr/>
          <p:nvPr/>
        </p:nvSpPr>
        <p:spPr>
          <a:xfrm>
            <a:off x="1600199" y="4563325"/>
            <a:ext cx="4334771" cy="923330"/>
          </a:xfrm>
          <a:prstGeom prst="rect">
            <a:avLst/>
          </a:prstGeom>
        </p:spPr>
        <p:txBody>
          <a:bodyPr wrap="square">
            <a:spAutoFit/>
          </a:bodyPr>
          <a:lstStyle/>
          <a:p>
            <a:pPr algn="just"/>
            <a:r>
              <a:rPr lang="fr-FR" dirty="0" err="1">
                <a:solidFill>
                  <a:srgbClr val="111111"/>
                </a:solidFill>
                <a:latin typeface="Ubisoft Sans" panose="02000504030000020004" pitchFamily="2" charset="-78"/>
                <a:cs typeface="Ubisoft Sans" panose="02000504030000020004" pitchFamily="2" charset="-78"/>
              </a:rPr>
              <a:t>We</a:t>
            </a:r>
            <a:r>
              <a:rPr lang="fr-FR" dirty="0">
                <a:solidFill>
                  <a:srgbClr val="111111"/>
                </a:solidFill>
                <a:latin typeface="Ubisoft Sans" panose="02000504030000020004" pitchFamily="2" charset="-78"/>
                <a:cs typeface="Ubisoft Sans" panose="02000504030000020004" pitchFamily="2" charset="-78"/>
              </a:rPr>
              <a:t> have to </a:t>
            </a:r>
            <a:r>
              <a:rPr lang="fr-FR" dirty="0" err="1">
                <a:solidFill>
                  <a:srgbClr val="111111"/>
                </a:solidFill>
                <a:latin typeface="Ubisoft Sans" panose="02000504030000020004" pitchFamily="2" charset="-78"/>
                <a:cs typeface="Ubisoft Sans" panose="02000504030000020004" pitchFamily="2" charset="-78"/>
              </a:rPr>
              <a:t>optimize</a:t>
            </a:r>
            <a:r>
              <a:rPr lang="fr-FR" dirty="0">
                <a:solidFill>
                  <a:srgbClr val="111111"/>
                </a:solidFill>
                <a:latin typeface="Ubisoft Sans" panose="02000504030000020004" pitchFamily="2" charset="-78"/>
                <a:cs typeface="Ubisoft Sans" panose="02000504030000020004" pitchFamily="2" charset="-78"/>
              </a:rPr>
              <a:t> the values of </a:t>
            </a:r>
            <a:r>
              <a:rPr lang="fr-FR" dirty="0" err="1">
                <a:solidFill>
                  <a:srgbClr val="111111"/>
                </a:solidFill>
                <a:latin typeface="Ubisoft Sans" panose="02000504030000020004" pitchFamily="2" charset="-78"/>
                <a:cs typeface="Ubisoft Sans" panose="02000504030000020004" pitchFamily="2" charset="-78"/>
              </a:rPr>
              <a:t>those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vectors</a:t>
            </a:r>
            <a:r>
              <a:rPr lang="fr-FR" dirty="0">
                <a:solidFill>
                  <a:srgbClr val="111111"/>
                </a:solidFill>
                <a:latin typeface="Ubisoft Sans" panose="02000504030000020004" pitchFamily="2" charset="-78"/>
                <a:cs typeface="Ubisoft Sans" panose="02000504030000020004" pitchFamily="2" charset="-78"/>
              </a:rPr>
              <a:t> to </a:t>
            </a:r>
            <a:r>
              <a:rPr lang="fr-FR" dirty="0" err="1">
                <a:solidFill>
                  <a:srgbClr val="111111"/>
                </a:solidFill>
                <a:latin typeface="Ubisoft Sans" panose="02000504030000020004" pitchFamily="2" charset="-78"/>
                <a:cs typeface="Ubisoft Sans" panose="02000504030000020004" pitchFamily="2" charset="-78"/>
              </a:rPr>
              <a:t>maximize</a:t>
            </a:r>
            <a:r>
              <a:rPr lang="fr-FR" dirty="0">
                <a:solidFill>
                  <a:srgbClr val="111111"/>
                </a:solidFill>
                <a:latin typeface="Ubisoft Sans" panose="02000504030000020004" pitchFamily="2" charset="-78"/>
                <a:cs typeface="Ubisoft Sans" panose="02000504030000020004" pitchFamily="2" charset="-78"/>
              </a:rPr>
              <a:t> a </a:t>
            </a:r>
            <a:r>
              <a:rPr lang="fr-FR" dirty="0" err="1">
                <a:solidFill>
                  <a:srgbClr val="111111"/>
                </a:solidFill>
                <a:latin typeface="Ubisoft Sans" panose="02000504030000020004" pitchFamily="2" charset="-78"/>
                <a:cs typeface="Ubisoft Sans" panose="02000504030000020004" pitchFamily="2" charset="-78"/>
              </a:rPr>
              <a:t>specific</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metric</a:t>
            </a:r>
            <a:r>
              <a:rPr lang="fr-FR" dirty="0">
                <a:solidFill>
                  <a:srgbClr val="111111"/>
                </a:solidFill>
                <a:latin typeface="Ubisoft Sans" panose="02000504030000020004" pitchFamily="2" charset="-78"/>
                <a:cs typeface="Ubisoft Sans" panose="02000504030000020004" pitchFamily="2" charset="-78"/>
              </a:rPr>
              <a:t>, i.e. </a:t>
            </a:r>
            <a:r>
              <a:rPr lang="fr-FR" dirty="0" err="1">
                <a:solidFill>
                  <a:srgbClr val="111111"/>
                </a:solidFill>
                <a:latin typeface="Ubisoft Sans" panose="02000504030000020004" pitchFamily="2" charset="-78"/>
                <a:cs typeface="Ubisoft Sans" panose="02000504030000020004" pitchFamily="2" charset="-78"/>
              </a:rPr>
              <a:t>our</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likelihood</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function</a:t>
            </a:r>
            <a:r>
              <a:rPr lang="fr-FR" dirty="0">
                <a:solidFill>
                  <a:srgbClr val="111111"/>
                </a:solidFill>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sp>
        <p:nvSpPr>
          <p:cNvPr id="3" name="Rectangle 2"/>
          <p:cNvSpPr/>
          <p:nvPr/>
        </p:nvSpPr>
        <p:spPr>
          <a:xfrm>
            <a:off x="1456555" y="6032361"/>
            <a:ext cx="9270970" cy="276999"/>
          </a:xfrm>
          <a:prstGeom prst="rect">
            <a:avLst/>
          </a:prstGeom>
        </p:spPr>
        <p:txBody>
          <a:bodyPr wrap="square">
            <a:spAutoFit/>
          </a:bodyPr>
          <a:lstStyle/>
          <a:p>
            <a:pPr algn="ctr"/>
            <a:r>
              <a:rPr lang="fr-FR" sz="1200" dirty="0">
                <a:latin typeface="Ubisoft Sans" panose="02000504030000020004" pitchFamily="2" charset="-78"/>
                <a:cs typeface="Ubisoft Sans" panose="02000504030000020004" pitchFamily="2" charset="-78"/>
                <a:hlinkClick r:id="rId8"/>
              </a:rPr>
              <a:t>https://medium.com/analytics-vidhya/maths-behind-word2vec-explained-38d74f32726b</a:t>
            </a:r>
            <a:endParaRPr lang="fr-FR" sz="1200" dirty="0">
              <a:latin typeface="Ubisoft Sans" panose="02000504030000020004" pitchFamily="2" charset="-78"/>
              <a:cs typeface="Ubisoft Sans" panose="02000504030000020004" pitchFamily="2" charset="-78"/>
            </a:endParaRP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5" name="Picture 2" descr="https://www.esiea.fr/wp-content/uploads/2020/02/fond-bleu.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53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20" y="-17947"/>
            <a:ext cx="12209545" cy="1335469"/>
            <a:chOff x="-7920" y="-17947"/>
            <a:chExt cx="12209545" cy="1335469"/>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2" name="Rectangle 21"/>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Likelihood</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function</a:t>
            </a:r>
            <a:endParaRPr lang="fr-FR" sz="1400" b="1" dirty="0">
              <a:latin typeface="Ubisoft Sans" panose="02000504030000020004" pitchFamily="2" charset="-78"/>
              <a:cs typeface="Ubisoft Sans" panose="02000504030000020004" pitchFamily="2" charset="-78"/>
            </a:endParaRPr>
          </a:p>
        </p:txBody>
      </p:sp>
      <p:pic>
        <p:nvPicPr>
          <p:cNvPr id="14"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9F64377-82A0-4B5A-A8FB-F12FE51C9438}"/>
                  </a:ext>
                </a:extLst>
              </p:cNvPr>
              <p:cNvSpPr/>
              <p:nvPr/>
            </p:nvSpPr>
            <p:spPr>
              <a:xfrm>
                <a:off x="1786740" y="3429000"/>
                <a:ext cx="8610600" cy="967957"/>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Given a central </a:t>
                </a:r>
                <a:r>
                  <a:rPr lang="fr-FR" dirty="0" err="1">
                    <a:solidFill>
                      <a:srgbClr val="111111"/>
                    </a:solidFill>
                    <a:latin typeface="Ubisoft Sans" panose="02000504030000020004" pitchFamily="2" charset="-78"/>
                    <a:cs typeface="Ubisoft Sans" panose="02000504030000020004" pitchFamily="2" charset="-78"/>
                  </a:rPr>
                  <a:t>word</a:t>
                </a:r>
                <a:r>
                  <a:rPr lang="fr-FR"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sSub>
                      <m:sSubPr>
                        <m:ctrlPr>
                          <a:rPr lang="en-US" i="1" dirty="0" smtClean="0">
                            <a:solidFill>
                              <a:srgbClr val="63A907"/>
                            </a:solidFill>
                            <a:latin typeface="Cambria Math" panose="02040503050406030204" pitchFamily="18" charset="0"/>
                          </a:rPr>
                        </m:ctrlPr>
                      </m:sSubPr>
                      <m:e>
                        <m:r>
                          <a:rPr lang="fr-FR" b="0" i="1" dirty="0" smtClean="0">
                            <a:solidFill>
                              <a:srgbClr val="63A907"/>
                            </a:solidFill>
                            <a:latin typeface="Cambria Math" panose="02040503050406030204" pitchFamily="18" charset="0"/>
                          </a:rPr>
                          <m:t>𝑤</m:t>
                        </m:r>
                      </m:e>
                      <m:sub>
                        <m:r>
                          <a:rPr lang="fr-FR" b="0" i="1" dirty="0" smtClean="0">
                            <a:solidFill>
                              <a:srgbClr val="63A907"/>
                            </a:solidFill>
                            <a:latin typeface="Cambria Math" panose="02040503050406030204" pitchFamily="18" charset="0"/>
                          </a:rPr>
                          <m:t>𝑡</m:t>
                        </m:r>
                      </m:sub>
                    </m:sSub>
                  </m:oMath>
                </a14:m>
                <a:r>
                  <a:rPr lang="fr-FR" dirty="0">
                    <a:latin typeface="Ubisoft Sans" panose="02000504030000020004" pitchFamily="2" charset="-78"/>
                    <a:cs typeface="Ubisoft Sans" panose="02000504030000020004" pitchFamily="2" charset="-78"/>
                  </a:rPr>
                  <a:t> and </a:t>
                </a:r>
                <a:r>
                  <a:rPr lang="fr-FR" dirty="0" err="1">
                    <a:latin typeface="Ubisoft Sans" panose="02000504030000020004" pitchFamily="2" charset="-78"/>
                    <a:cs typeface="Ubisoft Sans" panose="02000504030000020004" pitchFamily="2" charset="-78"/>
                  </a:rPr>
                  <a:t>its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context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words</a:t>
                </a:r>
                <a:r>
                  <a:rPr lang="fr-FR" dirty="0">
                    <a:latin typeface="Ubisoft Sans" panose="02000504030000020004" pitchFamily="2" charset="-78"/>
                    <a:cs typeface="Ubisoft Sans" panose="02000504030000020004" pitchFamily="2" charset="-78"/>
                  </a:rPr>
                  <a:t> </a:t>
                </a:r>
                <a14:m>
                  <m:oMath xmlns:m="http://schemas.openxmlformats.org/officeDocument/2006/math">
                    <m:sSub>
                      <m:sSubPr>
                        <m:ctrlPr>
                          <a:rPr lang="fr-FR" i="1">
                            <a:solidFill>
                              <a:srgbClr val="7F7F7F"/>
                            </a:solidFill>
                            <a:latin typeface="Cambria Math" panose="02040503050406030204" pitchFamily="18" charset="0"/>
                            <a:cs typeface="Ubisoft Sans" panose="02000504030000020004" pitchFamily="2" charset="-78"/>
                          </a:rPr>
                        </m:ctrlPr>
                      </m:sSubPr>
                      <m:e>
                        <m:r>
                          <a:rPr lang="fr-FR" i="1">
                            <a:solidFill>
                              <a:srgbClr val="7F7F7F"/>
                            </a:solidFill>
                            <a:latin typeface="Cambria Math" panose="02040503050406030204" pitchFamily="18" charset="0"/>
                            <a:cs typeface="Ubisoft Sans" panose="02000504030000020004" pitchFamily="2" charset="-78"/>
                          </a:rPr>
                          <m:t>𝑤</m:t>
                        </m:r>
                      </m:e>
                      <m:sub>
                        <m:r>
                          <a:rPr lang="fr-FR" i="1">
                            <a:solidFill>
                              <a:srgbClr val="7F7F7F"/>
                            </a:solidFill>
                            <a:latin typeface="Cambria Math" panose="02040503050406030204" pitchFamily="18" charset="0"/>
                            <a:cs typeface="Ubisoft Sans" panose="02000504030000020004" pitchFamily="2" charset="-78"/>
                          </a:rPr>
                          <m:t>𝑡</m:t>
                        </m:r>
                        <m:r>
                          <a:rPr lang="fr-FR" i="1">
                            <a:solidFill>
                              <a:srgbClr val="7F7F7F"/>
                            </a:solidFill>
                            <a:latin typeface="Cambria Math" panose="02040503050406030204" pitchFamily="18" charset="0"/>
                            <a:cs typeface="Ubisoft Sans" panose="02000504030000020004" pitchFamily="2" charset="-78"/>
                          </a:rPr>
                          <m:t>+</m:t>
                        </m:r>
                        <m:r>
                          <a:rPr lang="fr-FR" i="1">
                            <a:solidFill>
                              <a:srgbClr val="7F7F7F"/>
                            </a:solidFill>
                            <a:latin typeface="Cambria Math" panose="02040503050406030204" pitchFamily="18" charset="0"/>
                            <a:cs typeface="Ubisoft Sans" panose="02000504030000020004" pitchFamily="2" charset="-78"/>
                          </a:rPr>
                          <m:t>𝑗</m:t>
                        </m:r>
                      </m:sub>
                    </m:sSub>
                  </m:oMath>
                </a14:m>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perfect</a:t>
                </a:r>
                <a:r>
                  <a:rPr lang="fr-FR" dirty="0">
                    <a:latin typeface="Ubisoft Sans" panose="02000504030000020004" pitchFamily="2" charset="-78"/>
                    <a:cs typeface="Ubisoft Sans" panose="02000504030000020004" pitchFamily="2" charset="-78"/>
                  </a:rPr>
                  <a:t> Word2Vec model </a:t>
                </a:r>
                <a:r>
                  <a:rPr lang="fr-FR" dirty="0" err="1">
                    <a:latin typeface="Ubisoft Sans" panose="02000504030000020004" pitchFamily="2" charset="-78"/>
                    <a:cs typeface="Ubisoft Sans" panose="02000504030000020004" pitchFamily="2" charset="-78"/>
                  </a:rPr>
                  <a:t>would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associate</a:t>
                </a:r>
                <a:r>
                  <a:rPr lang="fr-FR" dirty="0">
                    <a:latin typeface="Ubisoft Sans" panose="02000504030000020004" pitchFamily="2" charset="-78"/>
                    <a:cs typeface="Ubisoft Sans" panose="02000504030000020004" pitchFamily="2" charset="-78"/>
                  </a:rPr>
                  <a:t> a </a:t>
                </a:r>
                <a:r>
                  <a:rPr lang="fr-FR" dirty="0" err="1">
                    <a:latin typeface="Ubisoft Sans" panose="02000504030000020004" pitchFamily="2" charset="-78"/>
                    <a:cs typeface="Ubisoft Sans" panose="02000504030000020004" pitchFamily="2" charset="-78"/>
                  </a:rPr>
                  <a:t>probability</a:t>
                </a:r>
                <a:r>
                  <a:rPr lang="fr-FR" dirty="0">
                    <a:latin typeface="Ubisoft Sans" panose="02000504030000020004" pitchFamily="2" charset="-78"/>
                    <a:cs typeface="Ubisoft Sans" panose="02000504030000020004" pitchFamily="2" charset="-78"/>
                  </a:rPr>
                  <a:t> of 1 to </a:t>
                </a:r>
                <a14:m>
                  <m:oMath xmlns:m="http://schemas.openxmlformats.org/officeDocument/2006/math">
                    <m:r>
                      <a:rPr lang="fr-FR" b="0" i="1" smtClean="0">
                        <a:latin typeface="Cambria Math" panose="02040503050406030204" pitchFamily="18" charset="0"/>
                        <a:cs typeface="Ubisoft Sans" panose="02000504030000020004" pitchFamily="2" charset="-78"/>
                      </a:rPr>
                      <m:t>𝑃</m:t>
                    </m:r>
                    <m:r>
                      <a:rPr lang="fr-FR" b="0" i="1" smtClean="0">
                        <a:latin typeface="Cambria Math" panose="02040503050406030204" pitchFamily="18" charset="0"/>
                        <a:cs typeface="Ubisoft Sans" panose="02000504030000020004" pitchFamily="2" charset="-78"/>
                      </a:rPr>
                      <m:t>(</m:t>
                    </m:r>
                    <m:sSub>
                      <m:sSubPr>
                        <m:ctrlPr>
                          <a:rPr lang="fr-FR" i="1">
                            <a:solidFill>
                              <a:srgbClr val="7F7F7F"/>
                            </a:solidFill>
                            <a:latin typeface="Cambria Math" panose="02040503050406030204" pitchFamily="18" charset="0"/>
                            <a:cs typeface="Ubisoft Sans" panose="02000504030000020004" pitchFamily="2" charset="-78"/>
                          </a:rPr>
                        </m:ctrlPr>
                      </m:sSubPr>
                      <m:e>
                        <m:r>
                          <a:rPr lang="fr-FR" i="1">
                            <a:solidFill>
                              <a:srgbClr val="7F7F7F"/>
                            </a:solidFill>
                            <a:latin typeface="Cambria Math" panose="02040503050406030204" pitchFamily="18" charset="0"/>
                            <a:cs typeface="Ubisoft Sans" panose="02000504030000020004" pitchFamily="2" charset="-78"/>
                          </a:rPr>
                          <m:t>𝑤</m:t>
                        </m:r>
                      </m:e>
                      <m:sub>
                        <m:r>
                          <a:rPr lang="fr-FR" i="1">
                            <a:solidFill>
                              <a:srgbClr val="7F7F7F"/>
                            </a:solidFill>
                            <a:latin typeface="Cambria Math" panose="02040503050406030204" pitchFamily="18" charset="0"/>
                            <a:cs typeface="Ubisoft Sans" panose="02000504030000020004" pitchFamily="2" charset="-78"/>
                          </a:rPr>
                          <m:t>𝑡</m:t>
                        </m:r>
                        <m:r>
                          <a:rPr lang="fr-FR" i="1">
                            <a:solidFill>
                              <a:srgbClr val="7F7F7F"/>
                            </a:solidFill>
                            <a:latin typeface="Cambria Math" panose="02040503050406030204" pitchFamily="18" charset="0"/>
                            <a:cs typeface="Ubisoft Sans" panose="02000504030000020004" pitchFamily="2" charset="-78"/>
                          </a:rPr>
                          <m:t>+</m:t>
                        </m:r>
                        <m:r>
                          <a:rPr lang="fr-FR" i="1">
                            <a:solidFill>
                              <a:srgbClr val="7F7F7F"/>
                            </a:solidFill>
                            <a:latin typeface="Cambria Math" panose="02040503050406030204" pitchFamily="18" charset="0"/>
                            <a:cs typeface="Ubisoft Sans" panose="02000504030000020004" pitchFamily="2" charset="-78"/>
                          </a:rPr>
                          <m:t>𝑗</m:t>
                        </m:r>
                      </m:sub>
                    </m:sSub>
                    <m:r>
                      <a:rPr lang="fr-FR" b="0" i="1" smtClean="0">
                        <a:latin typeface="Cambria Math" panose="02040503050406030204" pitchFamily="18" charset="0"/>
                        <a:cs typeface="Ubisoft Sans" panose="02000504030000020004" pitchFamily="2" charset="-78"/>
                      </a:rPr>
                      <m:t>|</m:t>
                    </m:r>
                    <m:sSub>
                      <m:sSubPr>
                        <m:ctrlPr>
                          <a:rPr lang="en-US" i="1" dirty="0">
                            <a:solidFill>
                              <a:srgbClr val="63A907"/>
                            </a:solidFill>
                            <a:latin typeface="Cambria Math" panose="02040503050406030204" pitchFamily="18" charset="0"/>
                          </a:rPr>
                        </m:ctrlPr>
                      </m:sSubPr>
                      <m:e>
                        <m:r>
                          <a:rPr lang="fr-FR" i="1" dirty="0">
                            <a:solidFill>
                              <a:srgbClr val="63A907"/>
                            </a:solidFill>
                            <a:latin typeface="Cambria Math" panose="02040503050406030204" pitchFamily="18" charset="0"/>
                          </a:rPr>
                          <m:t>𝑤</m:t>
                        </m:r>
                      </m:e>
                      <m:sub>
                        <m:r>
                          <a:rPr lang="fr-FR" i="1" dirty="0">
                            <a:solidFill>
                              <a:srgbClr val="63A907"/>
                            </a:solidFill>
                            <a:latin typeface="Cambria Math" panose="02040503050406030204" pitchFamily="18" charset="0"/>
                          </a:rPr>
                          <m:t>𝑡</m:t>
                        </m:r>
                      </m:sub>
                    </m:sSub>
                    <m:r>
                      <a:rPr lang="fr-FR" b="0" i="1" smtClean="0">
                        <a:latin typeface="Cambria Math" panose="02040503050406030204" pitchFamily="18" charset="0"/>
                        <a:cs typeface="Ubisoft Sans" panose="02000504030000020004" pitchFamily="2" charset="-78"/>
                      </a:rPr>
                      <m:t>)</m:t>
                    </m:r>
                  </m:oMath>
                </a14:m>
                <a:r>
                  <a:rPr lang="fr-FR" dirty="0">
                    <a:latin typeface="Ubisoft Sans" panose="02000504030000020004" pitchFamily="2" charset="-78"/>
                    <a:cs typeface="Ubisoft Sans" panose="02000504030000020004" pitchFamily="2" charset="-78"/>
                  </a:rPr>
                  <a:t> for </a:t>
                </a:r>
                <a:r>
                  <a:rPr lang="fr-FR" dirty="0" err="1">
                    <a:latin typeface="Ubisoft Sans" panose="02000504030000020004" pitchFamily="2" charset="-78"/>
                    <a:cs typeface="Ubisoft Sans" panose="02000504030000020004" pitchFamily="2" charset="-78"/>
                  </a:rPr>
                  <a:t>any</a:t>
                </a:r>
                <a:r>
                  <a:rPr lang="fr-FR" dirty="0">
                    <a:latin typeface="Ubisoft Sans" panose="02000504030000020004" pitchFamily="2" charset="-78"/>
                    <a:cs typeface="Ubisoft Sans" panose="02000504030000020004" pitchFamily="2" charset="-78"/>
                  </a:rPr>
                  <a:t> </a:t>
                </a:r>
                <a14:m>
                  <m:oMath xmlns:m="http://schemas.openxmlformats.org/officeDocument/2006/math">
                    <m:r>
                      <a:rPr lang="fr-FR" b="0" i="1" smtClean="0">
                        <a:solidFill>
                          <a:srgbClr val="909090"/>
                        </a:solidFill>
                        <a:latin typeface="Cambria Math" panose="02040503050406030204" pitchFamily="18" charset="0"/>
                        <a:cs typeface="Ubisoft Sans" panose="02000504030000020004" pitchFamily="2" charset="-78"/>
                      </a:rPr>
                      <m:t>𝑗</m:t>
                    </m:r>
                  </m:oMath>
                </a14:m>
                <a:r>
                  <a:rPr lang="fr-FR" dirty="0">
                    <a:latin typeface="Ubisoft Sans" panose="02000504030000020004" pitchFamily="2" charset="-78"/>
                    <a:cs typeface="Ubisoft Sans" panose="02000504030000020004" pitchFamily="2" charset="-78"/>
                  </a:rPr>
                  <a:t> and a </a:t>
                </a:r>
                <a:r>
                  <a:rPr lang="fr-FR" dirty="0" err="1">
                    <a:latin typeface="Ubisoft Sans" panose="02000504030000020004" pitchFamily="2" charset="-78"/>
                    <a:cs typeface="Ubisoft Sans" panose="02000504030000020004" pitchFamily="2" charset="-78"/>
                  </a:rPr>
                  <a:t>probability</a:t>
                </a:r>
                <a:r>
                  <a:rPr lang="fr-FR" dirty="0">
                    <a:latin typeface="Ubisoft Sans" panose="02000504030000020004" pitchFamily="2" charset="-78"/>
                    <a:cs typeface="Ubisoft Sans" panose="02000504030000020004" pitchFamily="2" charset="-78"/>
                  </a:rPr>
                  <a:t> of 0 to </a:t>
                </a:r>
                <a:r>
                  <a:rPr lang="fr-FR" dirty="0" err="1">
                    <a:latin typeface="Ubisoft Sans" panose="02000504030000020004" pitchFamily="2" charset="-78"/>
                    <a:cs typeface="Ubisoft Sans" panose="02000504030000020004" pitchFamily="2" charset="-78"/>
                  </a:rPr>
                  <a:t>any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isn’t</a:t>
                </a:r>
                <a:r>
                  <a:rPr lang="fr-FR" dirty="0">
                    <a:latin typeface="Ubisoft Sans" panose="02000504030000020004" pitchFamily="2" charset="-78"/>
                    <a:cs typeface="Ubisoft Sans" panose="02000504030000020004" pitchFamily="2" charset="-78"/>
                  </a:rPr>
                  <a:t> in the </a:t>
                </a:r>
                <a:r>
                  <a:rPr lang="fr-FR" dirty="0" err="1">
                    <a:latin typeface="Ubisoft Sans" panose="02000504030000020004" pitchFamily="2" charset="-78"/>
                    <a:cs typeface="Ubisoft Sans" panose="02000504030000020004" pitchFamily="2" charset="-78"/>
                  </a:rPr>
                  <a:t>context</a:t>
                </a:r>
                <a:r>
                  <a:rPr lang="fr-FR" dirty="0">
                    <a:latin typeface="Ubisoft Sans" panose="02000504030000020004" pitchFamily="2" charset="-78"/>
                    <a:cs typeface="Ubisoft Sans" panose="02000504030000020004" pitchFamily="2" charset="-78"/>
                  </a:rPr>
                  <a:t>.</a:t>
                </a:r>
              </a:p>
            </p:txBody>
          </p:sp>
        </mc:Choice>
        <mc:Fallback xmlns="">
          <p:sp>
            <p:nvSpPr>
              <p:cNvPr id="15" name="Rectangle 14">
                <a:extLst>
                  <a:ext uri="{FF2B5EF4-FFF2-40B4-BE49-F238E27FC236}">
                    <a16:creationId xmlns:a16="http://schemas.microsoft.com/office/drawing/2014/main" id="{69F64377-82A0-4B5A-A8FB-F12FE51C9438}"/>
                  </a:ext>
                </a:extLst>
              </p:cNvPr>
              <p:cNvSpPr>
                <a:spLocks noRot="1" noChangeAspect="1" noMove="1" noResize="1" noEditPoints="1" noAdjustHandles="1" noChangeArrowheads="1" noChangeShapeType="1" noTextEdit="1"/>
              </p:cNvSpPr>
              <p:nvPr/>
            </p:nvSpPr>
            <p:spPr>
              <a:xfrm>
                <a:off x="1786740" y="3429000"/>
                <a:ext cx="8610600" cy="967957"/>
              </a:xfrm>
              <a:prstGeom prst="rect">
                <a:avLst/>
              </a:prstGeom>
              <a:blipFill>
                <a:blip r:embed="rId6"/>
                <a:stretch>
                  <a:fillRect l="-566" t="-4430" r="-566" b="-8861"/>
                </a:stretch>
              </a:blipFill>
            </p:spPr>
            <p:txBody>
              <a:bodyPr/>
              <a:lstStyle/>
              <a:p>
                <a:r>
                  <a:rPr lang="fr-FR">
                    <a:noFill/>
                  </a:rPr>
                  <a:t> </a:t>
                </a:r>
              </a:p>
            </p:txBody>
          </p:sp>
        </mc:Fallback>
      </mc:AlternateContent>
    </p:spTree>
    <p:extLst>
      <p:ext uri="{BB962C8B-B14F-4D97-AF65-F5344CB8AC3E}">
        <p14:creationId xmlns:p14="http://schemas.microsoft.com/office/powerpoint/2010/main" val="206903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20" y="-17947"/>
            <a:ext cx="12209545" cy="1335469"/>
            <a:chOff x="-7920" y="-17947"/>
            <a:chExt cx="12209545" cy="1335469"/>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2" name="Rectangle 21"/>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Likelihood</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function</a:t>
            </a:r>
            <a:endParaRPr lang="fr-FR" sz="1400" b="1" dirty="0">
              <a:latin typeface="Ubisoft Sans" panose="02000504030000020004" pitchFamily="2" charset="-78"/>
              <a:cs typeface="Ubisoft Sans" panose="02000504030000020004" pitchFamily="2" charset="-78"/>
            </a:endParaRPr>
          </a:p>
        </p:txBody>
      </p:sp>
      <p:pic>
        <p:nvPicPr>
          <p:cNvPr id="2" name="Picture 1"/>
          <p:cNvPicPr>
            <a:picLocks noChangeAspect="1"/>
          </p:cNvPicPr>
          <p:nvPr/>
        </p:nvPicPr>
        <p:blipFill rotWithShape="1">
          <a:blip r:embed="rId3"/>
          <a:srcRect l="2172" b="6194"/>
          <a:stretch/>
        </p:blipFill>
        <p:spPr>
          <a:xfrm>
            <a:off x="2209800" y="3639504"/>
            <a:ext cx="7473165" cy="1170487"/>
          </a:xfrm>
          <a:prstGeom prst="rect">
            <a:avLst/>
          </a:prstGeom>
        </p:spPr>
      </p:pic>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4"/>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pic>
        <p:nvPicPr>
          <p:cNvPr id="14"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32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331" t="23574" r="3329" b="23853"/>
          <a:stretch/>
        </p:blipFill>
        <p:spPr>
          <a:xfrm>
            <a:off x="0" y="-14514"/>
            <a:ext cx="12201625" cy="6872514"/>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1" y="-14513"/>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431" name="Title"/>
          <p:cNvSpPr txBox="1">
            <a:spLocks noGrp="1"/>
          </p:cNvSpPr>
          <p:nvPr>
            <p:ph type="title"/>
          </p:nvPr>
        </p:nvSpPr>
        <p:spPr>
          <a:xfrm>
            <a:off x="279167" y="1190879"/>
            <a:ext cx="11633667" cy="4476244"/>
          </a:xfrm>
          <a:prstGeom prst="rect">
            <a:avLst/>
          </a:prstGeom>
        </p:spPr>
        <p:txBody>
          <a:bodyPr/>
          <a:lstStyle/>
          <a:p>
            <a:r>
              <a:rPr lang="fr-FR" sz="1600" b="1" dirty="0">
                <a:solidFill>
                  <a:schemeClr val="bg1"/>
                </a:solidFill>
                <a:latin typeface="Ubisoft Sans" pitchFamily="50" charset="0"/>
              </a:rPr>
              <a:t>PART 1</a:t>
            </a:r>
            <a:br>
              <a:rPr lang="fr-FR" sz="2667" b="1" dirty="0">
                <a:solidFill>
                  <a:schemeClr val="bg1"/>
                </a:solidFill>
                <a:latin typeface="Ubisoft Sans" pitchFamily="50" charset="0"/>
              </a:rPr>
            </a:br>
            <a:r>
              <a:rPr lang="fr-FR" sz="3600" b="1" dirty="0">
                <a:solidFill>
                  <a:schemeClr val="bg1"/>
                </a:solidFill>
                <a:latin typeface="Ubisoft Sans" pitchFamily="50" charset="0"/>
              </a:rPr>
              <a:t>NATURAL LANG-WHAT?</a:t>
            </a:r>
            <a:endParaRPr sz="3600" b="1" dirty="0">
              <a:solidFill>
                <a:schemeClr val="bg1"/>
              </a:solidFill>
              <a:latin typeface="Ubisoft Sans" pitchFamily="50" charset="0"/>
            </a:endParaRPr>
          </a:p>
        </p:txBody>
      </p:sp>
      <p:pic>
        <p:nvPicPr>
          <p:cNvPr id="7"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4141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20" y="-17947"/>
            <a:ext cx="12209545" cy="1335469"/>
            <a:chOff x="-7920" y="-17947"/>
            <a:chExt cx="12209545" cy="1335469"/>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2" name="Rectangle 21"/>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Likelihood</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function</a:t>
            </a:r>
            <a:endParaRPr lang="fr-FR" sz="1400" b="1" dirty="0">
              <a:latin typeface="Ubisoft Sans" panose="02000504030000020004" pitchFamily="2" charset="-78"/>
              <a:cs typeface="Ubisoft Sans" panose="02000504030000020004" pitchFamily="2" charset="-78"/>
            </a:endParaRPr>
          </a:p>
        </p:txBody>
      </p:sp>
      <p:pic>
        <p:nvPicPr>
          <p:cNvPr id="2" name="Picture 1"/>
          <p:cNvPicPr>
            <a:picLocks noChangeAspect="1"/>
          </p:cNvPicPr>
          <p:nvPr/>
        </p:nvPicPr>
        <p:blipFill rotWithShape="1">
          <a:blip r:embed="rId3"/>
          <a:srcRect l="2172" b="6194"/>
          <a:stretch/>
        </p:blipFill>
        <p:spPr>
          <a:xfrm>
            <a:off x="2209800" y="3639504"/>
            <a:ext cx="7473165" cy="1170487"/>
          </a:xfrm>
          <a:prstGeom prst="rect">
            <a:avLst/>
          </a:prstGeom>
        </p:spPr>
      </p:pic>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4"/>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sp>
        <p:nvSpPr>
          <p:cNvPr id="15" name="Rectangle 14"/>
          <p:cNvSpPr/>
          <p:nvPr/>
        </p:nvSpPr>
        <p:spPr>
          <a:xfrm>
            <a:off x="1579912" y="2525439"/>
            <a:ext cx="8382000" cy="646331"/>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In </a:t>
            </a:r>
            <a:r>
              <a:rPr lang="fr-FR" dirty="0" err="1">
                <a:solidFill>
                  <a:srgbClr val="111111"/>
                </a:solidFill>
                <a:latin typeface="Ubisoft Sans" panose="02000504030000020004" pitchFamily="2" charset="-78"/>
                <a:cs typeface="Ubisoft Sans" panose="02000504030000020004" pitchFamily="2" charset="-78"/>
              </a:rPr>
              <a:t>this</a:t>
            </a:r>
            <a:r>
              <a:rPr lang="fr-FR" dirty="0">
                <a:solidFill>
                  <a:srgbClr val="111111"/>
                </a:solidFill>
                <a:latin typeface="Ubisoft Sans" panose="02000504030000020004" pitchFamily="2" charset="-78"/>
                <a:cs typeface="Ubisoft Sans" panose="02000504030000020004" pitchFamily="2" charset="-78"/>
              </a:rPr>
              <a:t> case, the </a:t>
            </a:r>
            <a:r>
              <a:rPr lang="fr-FR" dirty="0" err="1">
                <a:solidFill>
                  <a:srgbClr val="111111"/>
                </a:solidFill>
                <a:latin typeface="Ubisoft Sans" panose="02000504030000020004" pitchFamily="2" charset="-78"/>
                <a:cs typeface="Ubisoft Sans" panose="02000504030000020004" pitchFamily="2" charset="-78"/>
              </a:rPr>
              <a:t>below</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equation</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measures</a:t>
            </a:r>
            <a:r>
              <a:rPr lang="fr-FR" dirty="0">
                <a:solidFill>
                  <a:srgbClr val="111111"/>
                </a:solidFill>
                <a:latin typeface="Ubisoft Sans" panose="02000504030000020004" pitchFamily="2" charset="-78"/>
                <a:cs typeface="Ubisoft Sans" panose="02000504030000020004" pitchFamily="2" charset="-78"/>
              </a:rPr>
              <a:t> how </a:t>
            </a:r>
            <a:r>
              <a:rPr lang="fr-FR" dirty="0" err="1">
                <a:solidFill>
                  <a:srgbClr val="111111"/>
                </a:solidFill>
                <a:latin typeface="Ubisoft Sans" panose="02000504030000020004" pitchFamily="2" charset="-78"/>
                <a:cs typeface="Ubisoft Sans" panose="02000504030000020004" pitchFamily="2" charset="-78"/>
              </a:rPr>
              <a:t>well</a:t>
            </a:r>
            <a:r>
              <a:rPr lang="fr-FR" dirty="0">
                <a:solidFill>
                  <a:srgbClr val="111111"/>
                </a:solidFill>
                <a:latin typeface="Ubisoft Sans" panose="02000504030000020004" pitchFamily="2" charset="-78"/>
                <a:cs typeface="Ubisoft Sans" panose="02000504030000020004" pitchFamily="2" charset="-78"/>
              </a:rPr>
              <a:t> a </a:t>
            </a:r>
            <a:r>
              <a:rPr lang="fr-FR" dirty="0" err="1">
                <a:solidFill>
                  <a:srgbClr val="111111"/>
                </a:solidFill>
                <a:latin typeface="Ubisoft Sans" panose="02000504030000020004" pitchFamily="2" charset="-78"/>
                <a:cs typeface="Ubisoft Sans" panose="02000504030000020004" pitchFamily="2" charset="-78"/>
              </a:rPr>
              <a:t>given</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parameter</a:t>
            </a:r>
            <a:r>
              <a:rPr lang="fr-FR" dirty="0">
                <a:solidFill>
                  <a:srgbClr val="111111"/>
                </a:solidFill>
                <a:latin typeface="Ubisoft Sans" panose="02000504030000020004" pitchFamily="2" charset="-78"/>
                <a:cs typeface="Ubisoft Sans" panose="02000504030000020004" pitchFamily="2" charset="-78"/>
              </a:rPr>
              <a:t> distribution </a:t>
            </a:r>
            <a:r>
              <a:rPr lang="fr-FR" dirty="0" err="1">
                <a:solidFill>
                  <a:srgbClr val="111111"/>
                </a:solidFill>
                <a:latin typeface="Ubisoft Sans" panose="02000504030000020004" pitchFamily="2" charset="-78"/>
                <a:cs typeface="Ubisoft Sans" panose="02000504030000020004" pitchFamily="2" charset="-78"/>
              </a:rPr>
              <a:t>maximize</a:t>
            </a:r>
            <a:r>
              <a:rPr lang="fr-FR" dirty="0">
                <a:solidFill>
                  <a:srgbClr val="111111"/>
                </a:solidFill>
                <a:latin typeface="Ubisoft Sans" panose="02000504030000020004" pitchFamily="2" charset="-78"/>
                <a:cs typeface="Ubisoft Sans" panose="02000504030000020004" pitchFamily="2" charset="-78"/>
              </a:rPr>
              <a:t> the </a:t>
            </a:r>
            <a:r>
              <a:rPr lang="fr-FR" dirty="0" err="1">
                <a:solidFill>
                  <a:srgbClr val="111111"/>
                </a:solidFill>
                <a:latin typeface="Ubisoft Sans" panose="02000504030000020004" pitchFamily="2" charset="-78"/>
                <a:cs typeface="Ubisoft Sans" panose="02000504030000020004" pitchFamily="2" charset="-78"/>
              </a:rPr>
              <a:t>overall</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probabilities</a:t>
            </a:r>
            <a:r>
              <a:rPr lang="fr-FR" dirty="0">
                <a:solidFill>
                  <a:srgbClr val="111111"/>
                </a:solidFill>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7" name="Rectangle 16"/>
              <p:cNvSpPr/>
              <p:nvPr/>
            </p:nvSpPr>
            <p:spPr>
              <a:xfrm>
                <a:off x="1579912" y="4960232"/>
                <a:ext cx="8382000" cy="1116844"/>
              </a:xfrm>
              <a:prstGeom prst="rect">
                <a:avLst/>
              </a:prstGeom>
            </p:spPr>
            <p:txBody>
              <a:bodyPr wrap="square">
                <a:spAutoFit/>
              </a:bodyPr>
              <a:lstStyle/>
              <a:p>
                <a:pPr algn="just"/>
                <a:r>
                  <a:rPr lang="fr-FR" sz="1600" i="1" dirty="0">
                    <a:solidFill>
                      <a:srgbClr val="111111"/>
                    </a:solidFill>
                    <a:latin typeface="Ubisoft Sans" panose="02000504030000020004" pitchFamily="2" charset="-78"/>
                    <a:cs typeface="Ubisoft Sans" panose="02000504030000020004" pitchFamily="2" charset="-78"/>
                  </a:rPr>
                  <a:t>Reminder: </a:t>
                </a:r>
                <a:r>
                  <a:rPr lang="en-US" sz="1600" i="1" dirty="0">
                    <a:latin typeface="Ubisoft Sans" panose="02000504030000020004" pitchFamily="2" charset="-78"/>
                    <a:cs typeface="Ubisoft Sans" panose="02000504030000020004" pitchFamily="2" charset="-78"/>
                  </a:rPr>
                  <a:t>maximum likelihood estimation is a method that helps identifying values for the parameters of a model. Considering that </a:t>
                </a:r>
                <a14:m>
                  <m:oMath xmlns:m="http://schemas.openxmlformats.org/officeDocument/2006/math">
                    <m:sSub>
                      <m:sSubPr>
                        <m:ctrlPr>
                          <a:rPr lang="fr-FR" sz="1600" b="0" i="1" smtClean="0">
                            <a:solidFill>
                              <a:srgbClr val="63A907"/>
                            </a:solidFill>
                            <a:latin typeface="Cambria Math" panose="02040503050406030204" pitchFamily="18" charset="0"/>
                            <a:cs typeface="Ubisoft Sans" panose="02000504030000020004" pitchFamily="2" charset="-78"/>
                          </a:rPr>
                        </m:ctrlPr>
                      </m:sSubPr>
                      <m:e>
                        <m:r>
                          <a:rPr lang="fr-FR" sz="1600" b="0" i="1" smtClean="0">
                            <a:solidFill>
                              <a:srgbClr val="63A907"/>
                            </a:solidFill>
                            <a:latin typeface="Cambria Math" panose="02040503050406030204" pitchFamily="18" charset="0"/>
                            <a:cs typeface="Ubisoft Sans" panose="02000504030000020004" pitchFamily="2" charset="-78"/>
                          </a:rPr>
                          <m:t>𝑤</m:t>
                        </m:r>
                      </m:e>
                      <m:sub>
                        <m:r>
                          <a:rPr lang="fr-FR" sz="1600" b="0" i="1" smtClean="0">
                            <a:solidFill>
                              <a:srgbClr val="63A907"/>
                            </a:solidFill>
                            <a:latin typeface="Cambria Math" panose="02040503050406030204" pitchFamily="18" charset="0"/>
                            <a:cs typeface="Ubisoft Sans" panose="02000504030000020004" pitchFamily="2" charset="-78"/>
                          </a:rPr>
                          <m:t>𝑡</m:t>
                        </m:r>
                      </m:sub>
                    </m:sSub>
                  </m:oMath>
                </a14:m>
                <a:r>
                  <a:rPr lang="en-US" sz="1600" i="1" dirty="0">
                    <a:latin typeface="Ubisoft Sans" panose="02000504030000020004" pitchFamily="2" charset="-78"/>
                    <a:cs typeface="Ubisoft Sans" panose="02000504030000020004" pitchFamily="2" charset="-78"/>
                  </a:rPr>
                  <a:t> and </a:t>
                </a:r>
                <a14:m>
                  <m:oMath xmlns:m="http://schemas.openxmlformats.org/officeDocument/2006/math">
                    <m:sSub>
                      <m:sSubPr>
                        <m:ctrlPr>
                          <a:rPr lang="en-US" sz="1600" i="1" smtClean="0">
                            <a:solidFill>
                              <a:srgbClr val="7F7F7F"/>
                            </a:solidFill>
                            <a:latin typeface="Cambria Math" panose="02040503050406030204" pitchFamily="18" charset="0"/>
                            <a:cs typeface="Ubisoft Sans" panose="02000504030000020004" pitchFamily="2" charset="-78"/>
                          </a:rPr>
                        </m:ctrlPr>
                      </m:sSubPr>
                      <m:e>
                        <m:r>
                          <a:rPr lang="fr-FR" sz="1600" b="0" i="1" smtClean="0">
                            <a:solidFill>
                              <a:srgbClr val="7F7F7F"/>
                            </a:solidFill>
                            <a:latin typeface="Cambria Math" panose="02040503050406030204" pitchFamily="18" charset="0"/>
                            <a:cs typeface="Ubisoft Sans" panose="02000504030000020004" pitchFamily="2" charset="-78"/>
                          </a:rPr>
                          <m:t>𝑤</m:t>
                        </m:r>
                      </m:e>
                      <m:sub>
                        <m:r>
                          <a:rPr lang="fr-FR" sz="1600" b="0" i="1" smtClean="0">
                            <a:solidFill>
                              <a:srgbClr val="7F7F7F"/>
                            </a:solidFill>
                            <a:latin typeface="Cambria Math" panose="02040503050406030204" pitchFamily="18" charset="0"/>
                            <a:cs typeface="Ubisoft Sans" panose="02000504030000020004" pitchFamily="2" charset="-78"/>
                          </a:rPr>
                          <m:t>𝑡</m:t>
                        </m:r>
                        <m:r>
                          <a:rPr lang="fr-FR" sz="1600" b="0" i="1" smtClean="0">
                            <a:solidFill>
                              <a:srgbClr val="7F7F7F"/>
                            </a:solidFill>
                            <a:latin typeface="Cambria Math" panose="02040503050406030204" pitchFamily="18" charset="0"/>
                            <a:cs typeface="Ubisoft Sans" panose="02000504030000020004" pitchFamily="2" charset="-78"/>
                          </a:rPr>
                          <m:t>+</m:t>
                        </m:r>
                        <m:r>
                          <a:rPr lang="fr-FR" sz="1600" b="0" i="1" smtClean="0">
                            <a:solidFill>
                              <a:srgbClr val="7F7F7F"/>
                            </a:solidFill>
                            <a:latin typeface="Cambria Math" panose="02040503050406030204" pitchFamily="18" charset="0"/>
                            <a:cs typeface="Ubisoft Sans" panose="02000504030000020004" pitchFamily="2" charset="-78"/>
                          </a:rPr>
                          <m:t>𝑗</m:t>
                        </m:r>
                      </m:sub>
                    </m:sSub>
                  </m:oMath>
                </a14:m>
                <a:r>
                  <a:rPr lang="en-US" sz="1600" i="1" dirty="0">
                    <a:latin typeface="Ubisoft Sans" panose="02000504030000020004" pitchFamily="2" charset="-78"/>
                    <a:cs typeface="Ubisoft Sans" panose="02000504030000020004" pitchFamily="2" charset="-78"/>
                  </a:rPr>
                  <a:t> are observables that cannot be changed, we try to find the best theta set of parameters that maximize the probability </a:t>
                </a:r>
                <a14:m>
                  <m:oMath xmlns:m="http://schemas.openxmlformats.org/officeDocument/2006/math">
                    <m:r>
                      <a:rPr lang="en-US" sz="1600" i="1" dirty="0" smtClean="0">
                        <a:latin typeface="Cambria Math" panose="02040503050406030204" pitchFamily="18" charset="0"/>
                        <a:cs typeface="Ubisoft Sans" panose="02000504030000020004" pitchFamily="2" charset="-78"/>
                      </a:rPr>
                      <m:t>𝑃</m:t>
                    </m:r>
                    <m:r>
                      <a:rPr lang="en-US" sz="1600" i="1" dirty="0" smtClean="0">
                        <a:latin typeface="Cambria Math" panose="02040503050406030204" pitchFamily="18" charset="0"/>
                        <a:cs typeface="Ubisoft Sans" panose="02000504030000020004" pitchFamily="2" charset="-78"/>
                      </a:rPr>
                      <m:t>(</m:t>
                    </m:r>
                    <m:sSub>
                      <m:sSubPr>
                        <m:ctrlPr>
                          <a:rPr lang="en-US" sz="1600" i="1" dirty="0" smtClean="0">
                            <a:solidFill>
                              <a:srgbClr val="7F7F7F"/>
                            </a:solidFill>
                            <a:latin typeface="Cambria Math" panose="02040503050406030204" pitchFamily="18" charset="0"/>
                            <a:cs typeface="Ubisoft Sans" panose="02000504030000020004" pitchFamily="2" charset="-78"/>
                          </a:rPr>
                        </m:ctrlPr>
                      </m:sSubPr>
                      <m:e>
                        <m:r>
                          <a:rPr lang="fr-FR" sz="1600" b="0" i="1" dirty="0" smtClean="0">
                            <a:solidFill>
                              <a:srgbClr val="7F7F7F"/>
                            </a:solidFill>
                            <a:latin typeface="Cambria Math" panose="02040503050406030204" pitchFamily="18" charset="0"/>
                            <a:cs typeface="Ubisoft Sans" panose="02000504030000020004" pitchFamily="2" charset="-78"/>
                          </a:rPr>
                          <m:t>𝑤</m:t>
                        </m:r>
                      </m:e>
                      <m:sub>
                        <m:r>
                          <a:rPr lang="fr-FR" sz="1600" b="0" i="1" dirty="0" smtClean="0">
                            <a:solidFill>
                              <a:srgbClr val="7F7F7F"/>
                            </a:solidFill>
                            <a:latin typeface="Cambria Math" panose="02040503050406030204" pitchFamily="18" charset="0"/>
                            <a:cs typeface="Ubisoft Sans" panose="02000504030000020004" pitchFamily="2" charset="-78"/>
                          </a:rPr>
                          <m:t>𝑡</m:t>
                        </m:r>
                        <m:r>
                          <a:rPr lang="fr-FR" sz="1600" b="0" i="1" dirty="0" smtClean="0">
                            <a:solidFill>
                              <a:srgbClr val="7F7F7F"/>
                            </a:solidFill>
                            <a:latin typeface="Cambria Math" panose="02040503050406030204" pitchFamily="18" charset="0"/>
                            <a:cs typeface="Ubisoft Sans" panose="02000504030000020004" pitchFamily="2" charset="-78"/>
                          </a:rPr>
                          <m:t>+</m:t>
                        </m:r>
                        <m:r>
                          <a:rPr lang="fr-FR" sz="1600" b="0" i="1" dirty="0" smtClean="0">
                            <a:solidFill>
                              <a:srgbClr val="7F7F7F"/>
                            </a:solidFill>
                            <a:latin typeface="Cambria Math" panose="02040503050406030204" pitchFamily="18" charset="0"/>
                            <a:cs typeface="Ubisoft Sans" panose="02000504030000020004" pitchFamily="2" charset="-78"/>
                          </a:rPr>
                          <m:t>𝑗</m:t>
                        </m:r>
                      </m:sub>
                    </m:sSub>
                    <m:r>
                      <a:rPr lang="fr-FR" sz="1600" b="0" i="1" dirty="0" smtClean="0">
                        <a:latin typeface="Cambria Math" panose="02040503050406030204" pitchFamily="18" charset="0"/>
                        <a:cs typeface="Ubisoft Sans" panose="02000504030000020004" pitchFamily="2" charset="-78"/>
                      </a:rPr>
                      <m:t>|</m:t>
                    </m:r>
                    <m:sSub>
                      <m:sSubPr>
                        <m:ctrlPr>
                          <a:rPr lang="fr-FR" sz="1600" b="0" i="1" dirty="0" smtClean="0">
                            <a:solidFill>
                              <a:srgbClr val="63A907"/>
                            </a:solidFill>
                            <a:latin typeface="Cambria Math" panose="02040503050406030204" pitchFamily="18" charset="0"/>
                            <a:cs typeface="Ubisoft Sans" panose="02000504030000020004" pitchFamily="2" charset="-78"/>
                          </a:rPr>
                        </m:ctrlPr>
                      </m:sSubPr>
                      <m:e>
                        <m:r>
                          <a:rPr lang="fr-FR" sz="1600" b="0" i="1" dirty="0" smtClean="0">
                            <a:solidFill>
                              <a:srgbClr val="63A907"/>
                            </a:solidFill>
                            <a:latin typeface="Cambria Math" panose="02040503050406030204" pitchFamily="18" charset="0"/>
                            <a:cs typeface="Ubisoft Sans" panose="02000504030000020004" pitchFamily="2" charset="-78"/>
                          </a:rPr>
                          <m:t>𝑤</m:t>
                        </m:r>
                      </m:e>
                      <m:sub>
                        <m:r>
                          <a:rPr lang="fr-FR" sz="1600" b="0" i="1" dirty="0" smtClean="0">
                            <a:solidFill>
                              <a:srgbClr val="63A907"/>
                            </a:solidFill>
                            <a:latin typeface="Cambria Math" panose="02040503050406030204" pitchFamily="18" charset="0"/>
                            <a:cs typeface="Ubisoft Sans" panose="02000504030000020004" pitchFamily="2" charset="-78"/>
                          </a:rPr>
                          <m:t>𝑡</m:t>
                        </m:r>
                      </m:sub>
                    </m:sSub>
                    <m:r>
                      <a:rPr lang="fr-FR" sz="1600" b="0" i="1" dirty="0" smtClean="0">
                        <a:latin typeface="Cambria Math" panose="02040503050406030204" pitchFamily="18" charset="0"/>
                        <a:cs typeface="Ubisoft Sans" panose="02000504030000020004" pitchFamily="2" charset="-78"/>
                      </a:rPr>
                      <m:t>; </m:t>
                    </m:r>
                    <m:r>
                      <a:rPr lang="fr-FR" sz="1600" b="0" i="1" dirty="0" smtClean="0">
                        <a:latin typeface="Cambria Math" panose="02040503050406030204" pitchFamily="18" charset="0"/>
                        <a:ea typeface="Cambria Math" panose="02040503050406030204" pitchFamily="18" charset="0"/>
                        <a:cs typeface="Ubisoft Sans" panose="02000504030000020004" pitchFamily="2" charset="-78"/>
                      </a:rPr>
                      <m:t>𝜃</m:t>
                    </m:r>
                    <m:r>
                      <a:rPr lang="en-US" sz="1600" i="1" dirty="0" smtClean="0">
                        <a:latin typeface="Cambria Math" panose="02040503050406030204" pitchFamily="18" charset="0"/>
                        <a:cs typeface="Ubisoft Sans" panose="02000504030000020004" pitchFamily="2" charset="-78"/>
                      </a:rPr>
                      <m:t>)</m:t>
                    </m:r>
                  </m:oMath>
                </a14:m>
                <a:r>
                  <a:rPr lang="en-US" sz="1600" i="1" dirty="0">
                    <a:latin typeface="Ubisoft Sans" panose="02000504030000020004" pitchFamily="2" charset="-78"/>
                    <a:cs typeface="Ubisoft Sans" panose="02000504030000020004" pitchFamily="2" charset="-78"/>
                  </a:rPr>
                  <a:t>.</a:t>
                </a:r>
                <a:endParaRPr lang="fr-FR" sz="1600" i="1" dirty="0">
                  <a:latin typeface="Ubisoft Sans" panose="02000504030000020004" pitchFamily="2" charset="-78"/>
                  <a:cs typeface="Ubisoft Sans" panose="02000504030000020004" pitchFamily="2" charset="-78"/>
                </a:endParaRPr>
              </a:p>
            </p:txBody>
          </p:sp>
        </mc:Choice>
        <mc:Fallback xmlns="">
          <p:sp>
            <p:nvSpPr>
              <p:cNvPr id="17" name="Rectangle 16"/>
              <p:cNvSpPr>
                <a:spLocks noRot="1" noChangeAspect="1" noMove="1" noResize="1" noEditPoints="1" noAdjustHandles="1" noChangeArrowheads="1" noChangeShapeType="1" noTextEdit="1"/>
              </p:cNvSpPr>
              <p:nvPr/>
            </p:nvSpPr>
            <p:spPr>
              <a:xfrm>
                <a:off x="1579912" y="4960232"/>
                <a:ext cx="8382000" cy="1116844"/>
              </a:xfrm>
              <a:prstGeom prst="rect">
                <a:avLst/>
              </a:prstGeom>
              <a:blipFill>
                <a:blip r:embed="rId8"/>
                <a:stretch>
                  <a:fillRect l="-364" t="-1639" r="-436" b="-3825"/>
                </a:stretch>
              </a:blipFill>
            </p:spPr>
            <p:txBody>
              <a:bodyPr/>
              <a:lstStyle/>
              <a:p>
                <a:r>
                  <a:rPr lang="fr-FR">
                    <a:noFill/>
                  </a:rPr>
                  <a:t> </a:t>
                </a:r>
              </a:p>
            </p:txBody>
          </p:sp>
        </mc:Fallback>
      </mc:AlternateContent>
      <p:pic>
        <p:nvPicPr>
          <p:cNvPr id="14" name="Picture 2" descr="https://world.ubisoft.org/job/itd/SecurityRiskManagement/Internal.Documents/Data%20Classification%20Cartridge/L1_normal_E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774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920" y="-17947"/>
            <a:ext cx="12209545" cy="1335469"/>
            <a:chOff x="-7920" y="-17947"/>
            <a:chExt cx="12209545" cy="1335469"/>
          </a:xfrm>
        </p:grpSpPr>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1" name="Rectangle 20"/>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Likelihood</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function</a:t>
            </a:r>
            <a:endParaRPr lang="fr-FR" sz="1400" b="1" dirty="0">
              <a:latin typeface="Ubisoft Sans" panose="02000504030000020004" pitchFamily="2" charset="-78"/>
              <a:cs typeface="Ubisoft Sans" panose="02000504030000020004" pitchFamily="2" charset="-78"/>
            </a:endParaRPr>
          </a:p>
        </p:txBody>
      </p:sp>
      <p:pic>
        <p:nvPicPr>
          <p:cNvPr id="2" name="Picture 1"/>
          <p:cNvPicPr>
            <a:picLocks noChangeAspect="1"/>
          </p:cNvPicPr>
          <p:nvPr/>
        </p:nvPicPr>
        <p:blipFill rotWithShape="1">
          <a:blip r:embed="rId3"/>
          <a:srcRect l="2172" b="6194"/>
          <a:stretch/>
        </p:blipFill>
        <p:spPr>
          <a:xfrm>
            <a:off x="2209800" y="3639504"/>
            <a:ext cx="7473165" cy="1170487"/>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1600200" y="2517705"/>
                <a:ext cx="8382000" cy="646331"/>
              </a:xfrm>
              <a:prstGeom prst="rect">
                <a:avLst/>
              </a:prstGeom>
            </p:spPr>
            <p:txBody>
              <a:bodyPr wrap="square">
                <a:spAutoFit/>
              </a:bodyPr>
              <a:lstStyle/>
              <a:p>
                <a:pPr algn="just"/>
                <a:r>
                  <a:rPr lang="en-US" dirty="0">
                    <a:solidFill>
                      <a:srgbClr val="111111"/>
                    </a:solidFill>
                    <a:latin typeface="Ubisoft Sans" panose="02000504030000020004" pitchFamily="2" charset="-78"/>
                    <a:cs typeface="Ubisoft Sans" panose="02000504030000020004" pitchFamily="2" charset="-78"/>
                  </a:rPr>
                  <a:t>For each position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m:t>
                    </m:r>
                    <m:r>
                      <a:rPr lang="en-US" i="1" dirty="0" smtClean="0">
                        <a:latin typeface="Cambria Math" panose="02040503050406030204" pitchFamily="18" charset="0"/>
                      </a:rPr>
                      <m:t>𝑇</m:t>
                    </m:r>
                  </m:oMath>
                </a14:m>
                <a:r>
                  <a:rPr lang="en-US" dirty="0">
                    <a:solidFill>
                      <a:srgbClr val="111111"/>
                    </a:solidFill>
                    <a:latin typeface="Ubisoft Sans" panose="02000504030000020004" pitchFamily="2" charset="-78"/>
                    <a:cs typeface="Ubisoft Sans" panose="02000504030000020004" pitchFamily="2" charset="-78"/>
                  </a:rPr>
                  <a:t> in a text corpus, Word2Vec predicts context words within a </a:t>
                </a:r>
                <a14:m>
                  <m:oMath xmlns:m="http://schemas.openxmlformats.org/officeDocument/2006/math">
                    <m:r>
                      <a:rPr lang="en-US" i="1" dirty="0" smtClean="0">
                        <a:solidFill>
                          <a:srgbClr val="111111"/>
                        </a:solidFill>
                        <a:latin typeface="Cambria Math" panose="02040503050406030204" pitchFamily="18" charset="0"/>
                      </a:rPr>
                      <m:t>𝑚</m:t>
                    </m:r>
                  </m:oMath>
                </a14:m>
                <a:r>
                  <a:rPr lang="en-US" dirty="0">
                    <a:solidFill>
                      <a:srgbClr val="111111"/>
                    </a:solidFill>
                    <a:latin typeface="Ubisoft Sans" panose="02000504030000020004" pitchFamily="2" charset="-78"/>
                    <a:cs typeface="Ubisoft Sans" panose="02000504030000020004" pitchFamily="2" charset="-78"/>
                  </a:rPr>
                  <a:t>-sized window given the central word </a:t>
                </a:r>
                <a14:m>
                  <m:oMath xmlns:m="http://schemas.openxmlformats.org/officeDocument/2006/math">
                    <m:sSub>
                      <m:sSubPr>
                        <m:ctrlPr>
                          <a:rPr lang="en-US" i="1" dirty="0" smtClean="0">
                            <a:solidFill>
                              <a:srgbClr val="63A907"/>
                            </a:solidFill>
                            <a:latin typeface="Cambria Math" panose="02040503050406030204" pitchFamily="18" charset="0"/>
                          </a:rPr>
                        </m:ctrlPr>
                      </m:sSubPr>
                      <m:e>
                        <m:r>
                          <a:rPr lang="fr-FR" b="0" i="1" dirty="0" smtClean="0">
                            <a:solidFill>
                              <a:srgbClr val="63A907"/>
                            </a:solidFill>
                            <a:latin typeface="Cambria Math" panose="02040503050406030204" pitchFamily="18" charset="0"/>
                          </a:rPr>
                          <m:t>𝑤</m:t>
                        </m:r>
                      </m:e>
                      <m:sub>
                        <m:r>
                          <a:rPr lang="fr-FR" b="0" i="1" dirty="0" smtClean="0">
                            <a:solidFill>
                              <a:srgbClr val="63A907"/>
                            </a:solidFill>
                            <a:latin typeface="Cambria Math" panose="02040503050406030204" pitchFamily="18" charset="0"/>
                          </a:rPr>
                          <m:t>𝑡</m:t>
                        </m:r>
                      </m:sub>
                    </m:sSub>
                  </m:oMath>
                </a14:m>
                <a:r>
                  <a:rPr lang="en-US" dirty="0">
                    <a:solidFill>
                      <a:srgbClr val="111111"/>
                    </a:solidFill>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mc:Choice>
        <mc:Fallback xmlns="">
          <p:sp>
            <p:nvSpPr>
              <p:cNvPr id="3" name="Rectangle 2"/>
              <p:cNvSpPr>
                <a:spLocks noRot="1" noChangeAspect="1" noMove="1" noResize="1" noEditPoints="1" noAdjustHandles="1" noChangeArrowheads="1" noChangeShapeType="1" noTextEdit="1"/>
              </p:cNvSpPr>
              <p:nvPr/>
            </p:nvSpPr>
            <p:spPr>
              <a:xfrm>
                <a:off x="1600200" y="2517705"/>
                <a:ext cx="8382000" cy="646331"/>
              </a:xfrm>
              <a:prstGeom prst="rect">
                <a:avLst/>
              </a:prstGeom>
              <a:blipFill>
                <a:blip r:embed="rId7"/>
                <a:stretch>
                  <a:fillRect l="-655" t="-4717" r="-582" b="-14151"/>
                </a:stretch>
              </a:blipFill>
            </p:spPr>
            <p:txBody>
              <a:bodyPr/>
              <a:lstStyle/>
              <a:p>
                <a:r>
                  <a:rPr lang="fr-FR">
                    <a:noFill/>
                  </a:rPr>
                  <a:t> </a:t>
                </a:r>
              </a:p>
            </p:txBody>
          </p:sp>
        </mc:Fallback>
      </mc:AlternateContent>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8"/>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4" name="Rectangle 13"/>
              <p:cNvSpPr/>
              <p:nvPr/>
            </p:nvSpPr>
            <p:spPr>
              <a:xfrm>
                <a:off x="1597479" y="5285459"/>
                <a:ext cx="8382000" cy="646331"/>
              </a:xfrm>
              <a:prstGeom prst="rect">
                <a:avLst/>
              </a:prstGeom>
            </p:spPr>
            <p:txBody>
              <a:bodyPr wrap="square">
                <a:spAutoFit/>
              </a:bodyPr>
              <a:lstStyle/>
              <a:p>
                <a:pPr algn="just"/>
                <a14:m>
                  <m:oMath xmlns:m="http://schemas.openxmlformats.org/officeDocument/2006/math">
                    <m:r>
                      <a:rPr lang="fr-FR" i="1" smtClean="0">
                        <a:latin typeface="Cambria Math" panose="02040503050406030204" pitchFamily="18" charset="0"/>
                        <a:ea typeface="Cambria Math" panose="02040503050406030204" pitchFamily="18" charset="0"/>
                      </a:rPr>
                      <m:t>𝜃</m:t>
                    </m:r>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refers</a:t>
                </a:r>
                <a:r>
                  <a:rPr lang="fr-FR" dirty="0">
                    <a:latin typeface="Ubisoft Sans" panose="02000504030000020004" pitchFamily="2" charset="-78"/>
                    <a:cs typeface="Ubisoft Sans" panose="02000504030000020004" pitchFamily="2" charset="-78"/>
                  </a:rPr>
                  <a:t> to the set of variables to </a:t>
                </a:r>
                <a:r>
                  <a:rPr lang="fr-FR" dirty="0" err="1">
                    <a:latin typeface="Ubisoft Sans" panose="02000504030000020004" pitchFamily="2" charset="-78"/>
                    <a:cs typeface="Ubisoft Sans" panose="02000504030000020004" pitchFamily="2" charset="-78"/>
                  </a:rPr>
                  <a:t>optimize</a:t>
                </a:r>
                <a:r>
                  <a:rPr lang="fr-FR" dirty="0">
                    <a:latin typeface="Ubisoft Sans" panose="02000504030000020004" pitchFamily="2" charset="-78"/>
                    <a:cs typeface="Ubisoft Sans" panose="02000504030000020004" pitchFamily="2" charset="-78"/>
                  </a:rPr>
                  <a:t>, i.e. </a:t>
                </a:r>
                <a:r>
                  <a:rPr lang="fr-FR" dirty="0" err="1">
                    <a:latin typeface="Ubisoft Sans" panose="02000504030000020004" pitchFamily="2" charset="-78"/>
                    <a:cs typeface="Ubisoft Sans" panose="02000504030000020004" pitchFamily="2" charset="-78"/>
                  </a:rPr>
                  <a:t>our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vectors</a:t>
                </a:r>
                <a:r>
                  <a:rPr lang="fr-FR" dirty="0">
                    <a:latin typeface="Ubisoft Sans" panose="02000504030000020004" pitchFamily="2" charset="-78"/>
                    <a:cs typeface="Ubisoft Sans" panose="02000504030000020004" pitchFamily="2" charset="-78"/>
                  </a:rPr>
                  <a:t>. In the case of Maximum </a:t>
                </a:r>
                <a:r>
                  <a:rPr lang="fr-FR" dirty="0" err="1">
                    <a:latin typeface="Ubisoft Sans" panose="02000504030000020004" pitchFamily="2" charset="-78"/>
                    <a:cs typeface="Ubisoft Sans" panose="02000504030000020004" pitchFamily="2" charset="-78"/>
                  </a:rPr>
                  <a:t>Likelihood</a:t>
                </a:r>
                <a:r>
                  <a:rPr lang="fr-FR" dirty="0">
                    <a:latin typeface="Ubisoft Sans" panose="02000504030000020004" pitchFamily="2" charset="-78"/>
                    <a:cs typeface="Ubisoft Sans" panose="02000504030000020004" pitchFamily="2" charset="-78"/>
                  </a:rPr>
                  <a:t> Estimation, </a:t>
                </a:r>
                <a:r>
                  <a:rPr lang="fr-FR" dirty="0" err="1">
                    <a:latin typeface="Ubisoft Sans" panose="02000504030000020004" pitchFamily="2" charset="-78"/>
                    <a:cs typeface="Ubisoft Sans" panose="02000504030000020004" pitchFamily="2" charset="-78"/>
                  </a:rPr>
                  <a:t>this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our</a:t>
                </a:r>
                <a:r>
                  <a:rPr lang="fr-FR" dirty="0">
                    <a:latin typeface="Ubisoft Sans" panose="02000504030000020004" pitchFamily="2" charset="-78"/>
                    <a:cs typeface="Ubisoft Sans" panose="02000504030000020004" pitchFamily="2" charset="-78"/>
                  </a:rPr>
                  <a:t> distribution </a:t>
                </a:r>
              </a:p>
            </p:txBody>
          </p:sp>
        </mc:Choice>
        <mc:Fallback xmlns="">
          <p:sp>
            <p:nvSpPr>
              <p:cNvPr id="14" name="Rectangle 13"/>
              <p:cNvSpPr>
                <a:spLocks noRot="1" noChangeAspect="1" noMove="1" noResize="1" noEditPoints="1" noAdjustHandles="1" noChangeArrowheads="1" noChangeShapeType="1" noTextEdit="1"/>
              </p:cNvSpPr>
              <p:nvPr/>
            </p:nvSpPr>
            <p:spPr>
              <a:xfrm>
                <a:off x="1597479" y="5285459"/>
                <a:ext cx="8382000" cy="646331"/>
              </a:xfrm>
              <a:prstGeom prst="rect">
                <a:avLst/>
              </a:prstGeom>
              <a:blipFill>
                <a:blip r:embed="rId9"/>
                <a:stretch>
                  <a:fillRect l="-582" t="-4717" r="-655" b="-14151"/>
                </a:stretch>
              </a:blipFill>
            </p:spPr>
            <p:txBody>
              <a:bodyPr/>
              <a:lstStyle/>
              <a:p>
                <a:r>
                  <a:rPr lang="fr-FR">
                    <a:noFill/>
                  </a:rPr>
                  <a:t> </a:t>
                </a:r>
              </a:p>
            </p:txBody>
          </p:sp>
        </mc:Fallback>
      </mc:AlternateContent>
      <p:pic>
        <p:nvPicPr>
          <p:cNvPr id="15" name="Picture 2" descr="https://world.ubisoft.org/job/itd/SecurityRiskManagement/Internal.Documents/Data%20Classification%20Cartridge/L1_normal_E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8" name="Picture 2" descr="https://www.esiea.fr/wp-content/uploads/2020/02/fond-bleu.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3094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920" y="-17947"/>
            <a:ext cx="12209545" cy="1335469"/>
            <a:chOff x="-7920" y="-17947"/>
            <a:chExt cx="12209545" cy="1335469"/>
          </a:xfrm>
        </p:grpSpPr>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1" name="Rectangle 20"/>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Loss</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function</a:t>
            </a:r>
            <a:endParaRPr lang="fr-FR" sz="1400" b="1" dirty="0">
              <a:latin typeface="Ubisoft Sans" panose="02000504030000020004" pitchFamily="2" charset="-78"/>
              <a:cs typeface="Ubisoft Sans" panose="02000504030000020004" pitchFamily="2" charset="-78"/>
            </a:endParaRP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sp>
        <p:nvSpPr>
          <p:cNvPr id="15" name="Rectangle 14"/>
          <p:cNvSpPr/>
          <p:nvPr/>
        </p:nvSpPr>
        <p:spPr>
          <a:xfrm>
            <a:off x="1524000" y="2493853"/>
            <a:ext cx="8610600" cy="923330"/>
          </a:xfrm>
          <a:prstGeom prst="rect">
            <a:avLst/>
          </a:prstGeom>
        </p:spPr>
        <p:txBody>
          <a:bodyPr wrap="square">
            <a:spAutoFit/>
          </a:bodyPr>
          <a:lstStyle/>
          <a:p>
            <a:pPr algn="just"/>
            <a:r>
              <a:rPr lang="fr-FR" dirty="0" err="1">
                <a:solidFill>
                  <a:srgbClr val="111111"/>
                </a:solidFill>
                <a:latin typeface="Ubisoft Sans" panose="02000504030000020004" pitchFamily="2" charset="-78"/>
                <a:cs typeface="Ubisoft Sans" panose="02000504030000020004" pitchFamily="2" charset="-78"/>
              </a:rPr>
              <a:t>Since</a:t>
            </a:r>
            <a:r>
              <a:rPr lang="fr-FR" dirty="0">
                <a:solidFill>
                  <a:srgbClr val="111111"/>
                </a:solidFill>
                <a:latin typeface="Ubisoft Sans" panose="02000504030000020004" pitchFamily="2" charset="-78"/>
                <a:cs typeface="Ubisoft Sans" panose="02000504030000020004" pitchFamily="2" charset="-78"/>
              </a:rPr>
              <a:t> gradient </a:t>
            </a:r>
            <a:r>
              <a:rPr lang="fr-FR" dirty="0" err="1">
                <a:solidFill>
                  <a:srgbClr val="111111"/>
                </a:solidFill>
                <a:latin typeface="Ubisoft Sans" panose="02000504030000020004" pitchFamily="2" charset="-78"/>
                <a:cs typeface="Ubisoft Sans" panose="02000504030000020004" pitchFamily="2" charset="-78"/>
              </a:rPr>
              <a:t>descent</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will</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be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used</a:t>
            </a:r>
            <a:r>
              <a:rPr lang="fr-FR" dirty="0">
                <a:solidFill>
                  <a:srgbClr val="111111"/>
                </a:solidFill>
                <a:latin typeface="Ubisoft Sans" panose="02000504030000020004" pitchFamily="2" charset="-78"/>
                <a:cs typeface="Ubisoft Sans" panose="02000504030000020004" pitchFamily="2" charset="-78"/>
              </a:rPr>
              <a:t> one </a:t>
            </a:r>
            <a:r>
              <a:rPr lang="fr-FR" dirty="0" err="1">
                <a:solidFill>
                  <a:srgbClr val="111111"/>
                </a:solidFill>
                <a:latin typeface="Ubisoft Sans" panose="02000504030000020004" pitchFamily="2" charset="-78"/>
                <a:cs typeface="Ubisoft Sans" panose="02000504030000020004" pitchFamily="2" charset="-78"/>
              </a:rPr>
              <a:t>word</a:t>
            </a:r>
            <a:r>
              <a:rPr lang="fr-FR" dirty="0">
                <a:solidFill>
                  <a:srgbClr val="111111"/>
                </a:solidFill>
                <a:latin typeface="Ubisoft Sans" panose="02000504030000020004" pitchFamily="2" charset="-78"/>
                <a:cs typeface="Ubisoft Sans" panose="02000504030000020004" pitchFamily="2" charset="-78"/>
              </a:rPr>
              <a:t> at a time to update </a:t>
            </a:r>
            <a:r>
              <a:rPr lang="fr-FR" dirty="0" err="1">
                <a:solidFill>
                  <a:srgbClr val="111111"/>
                </a:solidFill>
                <a:latin typeface="Ubisoft Sans" panose="02000504030000020004" pitchFamily="2" charset="-78"/>
                <a:cs typeface="Ubisoft Sans" panose="02000504030000020004" pitchFamily="2" charset="-78"/>
              </a:rPr>
              <a:t>parameters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we</a:t>
            </a:r>
            <a:r>
              <a:rPr lang="fr-FR" dirty="0">
                <a:solidFill>
                  <a:srgbClr val="111111"/>
                </a:solidFill>
                <a:latin typeface="Ubisoft Sans" panose="02000504030000020004" pitchFamily="2" charset="-78"/>
                <a:cs typeface="Ubisoft Sans" panose="02000504030000020004" pitchFamily="2" charset="-78"/>
              </a:rPr>
              <a:t> transpose </a:t>
            </a:r>
            <a:r>
              <a:rPr lang="fr-FR" dirty="0" err="1">
                <a:solidFill>
                  <a:srgbClr val="111111"/>
                </a:solidFill>
                <a:latin typeface="Ubisoft Sans" panose="02000504030000020004" pitchFamily="2" charset="-78"/>
                <a:cs typeface="Ubisoft Sans" panose="02000504030000020004" pitchFamily="2" charset="-78"/>
              </a:rPr>
              <a:t>this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likelihood</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function</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into</a:t>
            </a:r>
            <a:r>
              <a:rPr lang="fr-FR" dirty="0">
                <a:solidFill>
                  <a:srgbClr val="111111"/>
                </a:solidFill>
                <a:latin typeface="Ubisoft Sans" panose="02000504030000020004" pitchFamily="2" charset="-78"/>
                <a:cs typeface="Ubisoft Sans" panose="02000504030000020004" pitchFamily="2" charset="-78"/>
              </a:rPr>
              <a:t> a </a:t>
            </a:r>
            <a:r>
              <a:rPr lang="fr-FR" dirty="0" err="1">
                <a:solidFill>
                  <a:srgbClr val="111111"/>
                </a:solidFill>
                <a:latin typeface="Ubisoft Sans" panose="02000504030000020004" pitchFamily="2" charset="-78"/>
                <a:cs typeface="Ubisoft Sans" panose="02000504030000020004" pitchFamily="2" charset="-78"/>
              </a:rPr>
              <a:t>loss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function</a:t>
            </a:r>
            <a:r>
              <a:rPr lang="fr-FR" dirty="0">
                <a:solidFill>
                  <a:srgbClr val="111111"/>
                </a:solidFill>
                <a:latin typeface="Ubisoft Sans" panose="02000504030000020004" pitchFamily="2" charset="-78"/>
                <a:cs typeface="Ubisoft Sans" panose="02000504030000020004" pitchFamily="2" charset="-78"/>
              </a:rPr>
              <a:t> to </a:t>
            </a:r>
            <a:r>
              <a:rPr lang="fr-FR" dirty="0" err="1">
                <a:solidFill>
                  <a:srgbClr val="111111"/>
                </a:solidFill>
                <a:latin typeface="Ubisoft Sans" panose="02000504030000020004" pitchFamily="2" charset="-78"/>
                <a:cs typeface="Ubisoft Sans" panose="02000504030000020004" pitchFamily="2" charset="-78"/>
              </a:rPr>
              <a:t>be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minimized</a:t>
            </a:r>
            <a:r>
              <a:rPr lang="fr-FR" dirty="0">
                <a:solidFill>
                  <a:srgbClr val="111111"/>
                </a:solidFill>
                <a:latin typeface="Ubisoft Sans" panose="02000504030000020004" pitchFamily="2" charset="-78"/>
                <a:cs typeface="Ubisoft Sans" panose="02000504030000020004" pitchFamily="2" charset="-78"/>
              </a:rPr>
              <a:t>. This </a:t>
            </a:r>
            <a:r>
              <a:rPr lang="fr-FR" dirty="0" err="1">
                <a:solidFill>
                  <a:srgbClr val="111111"/>
                </a:solidFill>
                <a:latin typeface="Ubisoft Sans" panose="02000504030000020004" pitchFamily="2" charset="-78"/>
                <a:cs typeface="Ubisoft Sans" panose="02000504030000020004" pitchFamily="2" charset="-78"/>
              </a:rPr>
              <a:t>helps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because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sums</a:t>
            </a:r>
            <a:r>
              <a:rPr lang="fr-FR" dirty="0">
                <a:solidFill>
                  <a:srgbClr val="111111"/>
                </a:solidFill>
                <a:latin typeface="Ubisoft Sans" panose="02000504030000020004" pitchFamily="2" charset="-78"/>
                <a:cs typeface="Ubisoft Sans" panose="02000504030000020004" pitchFamily="2" charset="-78"/>
              </a:rPr>
              <a:t> are </a:t>
            </a:r>
            <a:r>
              <a:rPr lang="fr-FR" dirty="0" err="1">
                <a:solidFill>
                  <a:srgbClr val="111111"/>
                </a:solidFill>
                <a:latin typeface="Ubisoft Sans" panose="02000504030000020004" pitchFamily="2" charset="-78"/>
                <a:cs typeface="Ubisoft Sans" panose="02000504030000020004" pitchFamily="2" charset="-78"/>
              </a:rPr>
              <a:t>way</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easier</a:t>
            </a:r>
            <a:r>
              <a:rPr lang="fr-FR" dirty="0">
                <a:solidFill>
                  <a:srgbClr val="111111"/>
                </a:solidFill>
                <a:latin typeface="Ubisoft Sans" panose="02000504030000020004" pitchFamily="2" charset="-78"/>
                <a:cs typeface="Ubisoft Sans" panose="02000504030000020004" pitchFamily="2" charset="-78"/>
              </a:rPr>
              <a:t> to </a:t>
            </a:r>
            <a:r>
              <a:rPr lang="fr-FR" dirty="0" err="1">
                <a:solidFill>
                  <a:srgbClr val="111111"/>
                </a:solidFill>
                <a:latin typeface="Ubisoft Sans" panose="02000504030000020004" pitchFamily="2" charset="-78"/>
                <a:cs typeface="Ubisoft Sans" panose="02000504030000020004" pitchFamily="2" charset="-78"/>
              </a:rPr>
              <a:t>derivate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than</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products</a:t>
            </a:r>
            <a:r>
              <a:rPr lang="fr-FR" dirty="0">
                <a:solidFill>
                  <a:srgbClr val="111111"/>
                </a:solidFill>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pic>
        <p:nvPicPr>
          <p:cNvPr id="14" name="Picture 13"/>
          <p:cNvPicPr>
            <a:picLocks noChangeAspect="1"/>
          </p:cNvPicPr>
          <p:nvPr/>
        </p:nvPicPr>
        <p:blipFill>
          <a:blip r:embed="rId4"/>
          <a:stretch>
            <a:fillRect/>
          </a:stretch>
        </p:blipFill>
        <p:spPr>
          <a:xfrm>
            <a:off x="2373391" y="3674702"/>
            <a:ext cx="7470648" cy="1625482"/>
          </a:xfrm>
          <a:prstGeom prst="rect">
            <a:avLst/>
          </a:prstGeom>
        </p:spPr>
      </p:pic>
      <p:pic>
        <p:nvPicPr>
          <p:cNvPr id="12"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8"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373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20" y="-17947"/>
            <a:ext cx="12209545" cy="1335469"/>
            <a:chOff x="-7920" y="-17947"/>
            <a:chExt cx="12209545" cy="1335469"/>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2" name="Rectangle 21"/>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Calculating</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probabilities</a:t>
            </a:r>
            <a:endParaRPr lang="fr-FR" sz="1400" b="1" dirty="0">
              <a:latin typeface="Ubisoft Sans" panose="02000504030000020004" pitchFamily="2" charset="-78"/>
              <a:cs typeface="Ubisoft Sans" panose="02000504030000020004" pitchFamily="2" charset="-78"/>
            </a:endParaRP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4"/>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5" name="Rectangle 14"/>
              <p:cNvSpPr/>
              <p:nvPr/>
            </p:nvSpPr>
            <p:spPr>
              <a:xfrm>
                <a:off x="1524000" y="2493853"/>
                <a:ext cx="8610600" cy="646331"/>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The </a:t>
                </a:r>
                <a:r>
                  <a:rPr lang="fr-FR" dirty="0" err="1">
                    <a:solidFill>
                      <a:srgbClr val="111111"/>
                    </a:solidFill>
                    <a:latin typeface="Ubisoft Sans" panose="02000504030000020004" pitchFamily="2" charset="-78"/>
                    <a:cs typeface="Ubisoft Sans" panose="02000504030000020004" pitchFamily="2" charset="-78"/>
                  </a:rPr>
                  <a:t>actual</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probability</a:t>
                </a:r>
                <a:r>
                  <a:rPr lang="fr-FR" dirty="0">
                    <a:solidFill>
                      <a:srgbClr val="111111"/>
                    </a:solidFill>
                    <a:latin typeface="Ubisoft Sans" panose="02000504030000020004" pitchFamily="2" charset="-78"/>
                    <a:cs typeface="Ubisoft Sans" panose="02000504030000020004" pitchFamily="2" charset="-78"/>
                  </a:rPr>
                  <a:t> of </a:t>
                </a:r>
                <a14:m>
                  <m:oMath xmlns:m="http://schemas.openxmlformats.org/officeDocument/2006/math">
                    <m:r>
                      <a:rPr lang="fr-FR" b="0" i="1" smtClean="0">
                        <a:solidFill>
                          <a:srgbClr val="7F7F7F"/>
                        </a:solidFill>
                        <a:latin typeface="Cambria Math" panose="02040503050406030204" pitchFamily="18" charset="0"/>
                        <a:cs typeface="Ubisoft Sans" panose="02000504030000020004" pitchFamily="2" charset="-78"/>
                      </a:rPr>
                      <m:t>𝑜</m:t>
                    </m:r>
                  </m:oMath>
                </a14:m>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context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being</a:t>
                </a:r>
                <a:r>
                  <a:rPr lang="fr-FR" dirty="0">
                    <a:latin typeface="Ubisoft Sans" panose="02000504030000020004" pitchFamily="2" charset="-78"/>
                    <a:cs typeface="Ubisoft Sans" panose="02000504030000020004" pitchFamily="2" charset="-78"/>
                  </a:rPr>
                  <a:t> in the </a:t>
                </a:r>
                <a:r>
                  <a:rPr lang="fr-FR" dirty="0" err="1">
                    <a:latin typeface="Ubisoft Sans" panose="02000504030000020004" pitchFamily="2" charset="-78"/>
                    <a:cs typeface="Ubisoft Sans" panose="02000504030000020004" pitchFamily="2" charset="-78"/>
                  </a:rPr>
                  <a:t>window</a:t>
                </a:r>
                <a:r>
                  <a:rPr lang="fr-FR" dirty="0">
                    <a:latin typeface="Ubisoft Sans" panose="02000504030000020004" pitchFamily="2" charset="-78"/>
                    <a:cs typeface="Ubisoft Sans" panose="02000504030000020004" pitchFamily="2" charset="-78"/>
                  </a:rPr>
                  <a:t> of </a:t>
                </a:r>
                <a14:m>
                  <m:oMath xmlns:m="http://schemas.openxmlformats.org/officeDocument/2006/math">
                    <m:r>
                      <a:rPr lang="fr-FR" b="0" i="1" smtClean="0">
                        <a:solidFill>
                          <a:srgbClr val="63A907"/>
                        </a:solidFill>
                        <a:latin typeface="Cambria Math" panose="02040503050406030204" pitchFamily="18" charset="0"/>
                        <a:cs typeface="Ubisoft Sans" panose="02000504030000020004" pitchFamily="2" charset="-78"/>
                      </a:rPr>
                      <m:t>𝑐</m:t>
                    </m:r>
                  </m:oMath>
                </a14:m>
                <a:r>
                  <a:rPr lang="fr-FR" dirty="0">
                    <a:latin typeface="Ubisoft Sans" panose="02000504030000020004" pitchFamily="2" charset="-78"/>
                    <a:cs typeface="Ubisoft Sans" panose="02000504030000020004" pitchFamily="2" charset="-78"/>
                  </a:rPr>
                  <a:t> (central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computed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using</a:t>
                </a:r>
                <a:r>
                  <a:rPr lang="fr-FR" dirty="0">
                    <a:latin typeface="Ubisoft Sans" panose="02000504030000020004" pitchFamily="2" charset="-78"/>
                    <a:cs typeface="Ubisoft Sans" panose="02000504030000020004" pitchFamily="2" charset="-78"/>
                  </a:rPr>
                  <a:t> the </a:t>
                </a:r>
                <a:r>
                  <a:rPr lang="fr-FR" dirty="0" err="1">
                    <a:latin typeface="Ubisoft Sans" panose="02000504030000020004" pitchFamily="2" charset="-78"/>
                    <a:cs typeface="Ubisoft Sans" panose="02000504030000020004" pitchFamily="2" charset="-78"/>
                  </a:rPr>
                  <a:t>following</a:t>
                </a:r>
                <a:r>
                  <a:rPr lang="fr-FR" dirty="0">
                    <a:latin typeface="Ubisoft Sans" panose="02000504030000020004" pitchFamily="2" charset="-78"/>
                    <a:cs typeface="Ubisoft Sans" panose="02000504030000020004" pitchFamily="2" charset="-78"/>
                  </a:rPr>
                  <a:t> formula:</a:t>
                </a:r>
              </a:p>
            </p:txBody>
          </p:sp>
        </mc:Choice>
        <mc:Fallback xmlns="">
          <p:sp>
            <p:nvSpPr>
              <p:cNvPr id="15" name="Rectangle 14"/>
              <p:cNvSpPr>
                <a:spLocks noRot="1" noChangeAspect="1" noMove="1" noResize="1" noEditPoints="1" noAdjustHandles="1" noChangeArrowheads="1" noChangeShapeType="1" noTextEdit="1"/>
              </p:cNvSpPr>
              <p:nvPr/>
            </p:nvSpPr>
            <p:spPr>
              <a:xfrm>
                <a:off x="1524000" y="2493853"/>
                <a:ext cx="8610600" cy="646331"/>
              </a:xfrm>
              <a:prstGeom prst="rect">
                <a:avLst/>
              </a:prstGeom>
              <a:blipFill>
                <a:blip r:embed="rId5"/>
                <a:stretch>
                  <a:fillRect l="-566" t="-4717" r="-495" b="-14151"/>
                </a:stretch>
              </a:blipFill>
            </p:spPr>
            <p:txBody>
              <a:bodyPr/>
              <a:lstStyle/>
              <a:p>
                <a:r>
                  <a:rPr lang="fr-FR">
                    <a:noFill/>
                  </a:rPr>
                  <a:t> </a:t>
                </a:r>
              </a:p>
            </p:txBody>
          </p:sp>
        </mc:Fallback>
      </mc:AlternateContent>
      <p:pic>
        <p:nvPicPr>
          <p:cNvPr id="2" name="Picture 2" descr="https://lena-voita.github.io/resources/lectures/word_emb/w2v/prob_o_c-mi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5698" y="3479140"/>
            <a:ext cx="6106033" cy="146437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600200" y="5258280"/>
            <a:ext cx="8610600" cy="369332"/>
          </a:xfrm>
          <a:prstGeom prst="rect">
            <a:avLst/>
          </a:prstGeom>
        </p:spPr>
        <p:txBody>
          <a:bodyPr wrap="square">
            <a:spAutoFit/>
          </a:bodyPr>
          <a:lstStyle/>
          <a:p>
            <a:pPr algn="just"/>
            <a:r>
              <a:rPr lang="fr-FR" i="1" dirty="0">
                <a:solidFill>
                  <a:srgbClr val="111111"/>
                </a:solidFill>
                <a:latin typeface="Ubisoft Sans" panose="02000504030000020004" pitchFamily="2" charset="-78"/>
                <a:cs typeface="Ubisoft Sans" panose="02000504030000020004" pitchFamily="2" charset="-78"/>
              </a:rPr>
              <a:t>Note: </a:t>
            </a:r>
            <a:r>
              <a:rPr lang="fr-FR" i="1" dirty="0" err="1">
                <a:solidFill>
                  <a:srgbClr val="111111"/>
                </a:solidFill>
                <a:latin typeface="Ubisoft Sans" panose="02000504030000020004" pitchFamily="2" charset="-78"/>
                <a:cs typeface="Ubisoft Sans" panose="02000504030000020004" pitchFamily="2" charset="-78"/>
              </a:rPr>
              <a:t>this</a:t>
            </a:r>
            <a:r>
              <a:rPr lang="fr-FR" i="1" dirty="0">
                <a:solidFill>
                  <a:srgbClr val="111111"/>
                </a:solidFill>
                <a:latin typeface="Ubisoft Sans" panose="02000504030000020004" pitchFamily="2" charset="-78"/>
                <a:cs typeface="Ubisoft Sans" panose="02000504030000020004" pitchFamily="2" charset="-78"/>
              </a:rPr>
              <a:t> </a:t>
            </a:r>
            <a:r>
              <a:rPr lang="fr-FR" i="1" dirty="0" err="1">
                <a:solidFill>
                  <a:srgbClr val="111111"/>
                </a:solidFill>
                <a:latin typeface="Ubisoft Sans" panose="02000504030000020004" pitchFamily="2" charset="-78"/>
                <a:cs typeface="Ubisoft Sans" panose="02000504030000020004" pitchFamily="2" charset="-78"/>
              </a:rPr>
              <a:t>is</a:t>
            </a:r>
            <a:r>
              <a:rPr lang="fr-FR" i="1" dirty="0">
                <a:solidFill>
                  <a:srgbClr val="111111"/>
                </a:solidFill>
                <a:latin typeface="Ubisoft Sans" panose="02000504030000020004" pitchFamily="2" charset="-78"/>
                <a:cs typeface="Ubisoft Sans" panose="02000504030000020004" pitchFamily="2" charset="-78"/>
              </a:rPr>
              <a:t> the </a:t>
            </a:r>
            <a:r>
              <a:rPr lang="fr-FR" i="1" dirty="0" err="1">
                <a:solidFill>
                  <a:srgbClr val="111111"/>
                </a:solidFill>
                <a:latin typeface="Ubisoft Sans" panose="02000504030000020004" pitchFamily="2" charset="-78"/>
                <a:cs typeface="Ubisoft Sans" panose="02000504030000020004" pitchFamily="2" charset="-78"/>
              </a:rPr>
              <a:t>softmax</a:t>
            </a:r>
            <a:r>
              <a:rPr lang="fr-FR" i="1" dirty="0">
                <a:solidFill>
                  <a:srgbClr val="111111"/>
                </a:solidFill>
                <a:latin typeface="Ubisoft Sans" panose="02000504030000020004" pitchFamily="2" charset="-78"/>
                <a:cs typeface="Ubisoft Sans" panose="02000504030000020004" pitchFamily="2" charset="-78"/>
              </a:rPr>
              <a:t> </a:t>
            </a:r>
            <a:r>
              <a:rPr lang="fr-FR" i="1" dirty="0" err="1">
                <a:solidFill>
                  <a:srgbClr val="111111"/>
                </a:solidFill>
                <a:latin typeface="Ubisoft Sans" panose="02000504030000020004" pitchFamily="2" charset="-78"/>
                <a:cs typeface="Ubisoft Sans" panose="02000504030000020004" pitchFamily="2" charset="-78"/>
              </a:rPr>
              <a:t>function</a:t>
            </a:r>
            <a:r>
              <a:rPr lang="fr-FR" i="1" dirty="0">
                <a:solidFill>
                  <a:srgbClr val="111111"/>
                </a:solidFill>
                <a:latin typeface="Ubisoft Sans" panose="02000504030000020004" pitchFamily="2" charset="-78"/>
                <a:cs typeface="Ubisoft Sans" panose="02000504030000020004" pitchFamily="2" charset="-78"/>
              </a:rPr>
              <a:t>!</a:t>
            </a:r>
            <a:endParaRPr lang="fr-FR" i="1" dirty="0">
              <a:latin typeface="Ubisoft Sans" panose="02000504030000020004" pitchFamily="2" charset="-78"/>
              <a:cs typeface="Ubisoft Sans" panose="02000504030000020004" pitchFamily="2" charset="-78"/>
            </a:endParaRPr>
          </a:p>
        </p:txBody>
      </p:sp>
      <p:pic>
        <p:nvPicPr>
          <p:cNvPr id="14" name="Picture 2" descr="https://world.ubisoft.org/job/itd/SecurityRiskManagement/Internal.Documents/Data%20Classification%20Cartridge/L1_normal_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766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7920" y="-17947"/>
            <a:ext cx="12209545" cy="1335469"/>
            <a:chOff x="-7920" y="-17947"/>
            <a:chExt cx="12209545" cy="1335469"/>
          </a:xfrm>
        </p:grpSpPr>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5" name="Rectangle 2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Gradient </a:t>
            </a:r>
            <a:r>
              <a:rPr lang="fr-FR" sz="1400" b="1" dirty="0" err="1">
                <a:latin typeface="Ubisoft Sans" panose="02000504030000020004" pitchFamily="2" charset="-78"/>
                <a:cs typeface="Ubisoft Sans" panose="02000504030000020004" pitchFamily="2" charset="-78"/>
              </a:rPr>
              <a:t>descent</a:t>
            </a:r>
            <a:endParaRPr lang="fr-FR" sz="1400" b="1"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4" name="Rectangle 13"/>
              <p:cNvSpPr/>
              <p:nvPr/>
            </p:nvSpPr>
            <p:spPr>
              <a:xfrm>
                <a:off x="1803415" y="3608563"/>
                <a:ext cx="8610600" cy="530915"/>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p>
                        <m:sSupPr>
                          <m:ctrlPr>
                            <a:rPr lang="fr-FR" sz="2800" i="1" smtClean="0">
                              <a:latin typeface="Cambria Math" panose="02040503050406030204" pitchFamily="18" charset="0"/>
                              <a:cs typeface="Ubisoft Sans" panose="02000504030000020004" pitchFamily="2" charset="-78"/>
                            </a:rPr>
                          </m:ctrlPr>
                        </m:sSupPr>
                        <m:e>
                          <m:r>
                            <a:rPr lang="fr-FR" sz="2800" i="1" smtClean="0">
                              <a:latin typeface="Cambria Math" panose="02040503050406030204" pitchFamily="18" charset="0"/>
                              <a:ea typeface="Cambria Math" panose="02040503050406030204" pitchFamily="18" charset="0"/>
                              <a:cs typeface="Ubisoft Sans" panose="02000504030000020004" pitchFamily="2" charset="-78"/>
                            </a:rPr>
                            <m:t>𝜃</m:t>
                          </m:r>
                        </m:e>
                        <m:sup>
                          <m:r>
                            <a:rPr lang="fr-FR" sz="2800" b="0" i="1" smtClean="0">
                              <a:latin typeface="Cambria Math" panose="02040503050406030204" pitchFamily="18" charset="0"/>
                              <a:cs typeface="Ubisoft Sans" panose="02000504030000020004" pitchFamily="2" charset="-78"/>
                            </a:rPr>
                            <m:t>𝑛𝑒𝑤</m:t>
                          </m:r>
                        </m:sup>
                      </m:sSup>
                      <m:r>
                        <a:rPr lang="fr-FR" sz="2800" b="0" i="1" smtClean="0">
                          <a:latin typeface="Cambria Math" panose="02040503050406030204" pitchFamily="18" charset="0"/>
                          <a:cs typeface="Ubisoft Sans" panose="02000504030000020004" pitchFamily="2" charset="-78"/>
                        </a:rPr>
                        <m:t>=</m:t>
                      </m:r>
                      <m:sSup>
                        <m:sSupPr>
                          <m:ctrlPr>
                            <a:rPr lang="fr-FR" sz="2800" i="1">
                              <a:latin typeface="Cambria Math" panose="02040503050406030204" pitchFamily="18" charset="0"/>
                              <a:cs typeface="Ubisoft Sans" panose="02000504030000020004" pitchFamily="2" charset="-78"/>
                            </a:rPr>
                          </m:ctrlPr>
                        </m:sSupPr>
                        <m:e>
                          <m:r>
                            <a:rPr lang="fr-FR" sz="2800" i="1">
                              <a:latin typeface="Cambria Math" panose="02040503050406030204" pitchFamily="18" charset="0"/>
                              <a:ea typeface="Cambria Math" panose="02040503050406030204" pitchFamily="18" charset="0"/>
                              <a:cs typeface="Ubisoft Sans" panose="02000504030000020004" pitchFamily="2" charset="-78"/>
                            </a:rPr>
                            <m:t>𝜃</m:t>
                          </m:r>
                        </m:e>
                        <m:sup>
                          <m:r>
                            <a:rPr lang="fr-FR" sz="2800" b="0" i="1" smtClean="0">
                              <a:latin typeface="Cambria Math" panose="02040503050406030204" pitchFamily="18" charset="0"/>
                              <a:cs typeface="Ubisoft Sans" panose="02000504030000020004" pitchFamily="2" charset="-78"/>
                            </a:rPr>
                            <m:t>𝑜𝑙𝑑</m:t>
                          </m:r>
                        </m:sup>
                      </m:sSup>
                      <m:r>
                        <a:rPr lang="fr-FR" sz="2800" b="0" i="1" smtClean="0">
                          <a:latin typeface="Cambria Math" panose="02040503050406030204" pitchFamily="18" charset="0"/>
                          <a:cs typeface="Ubisoft Sans" panose="02000504030000020004" pitchFamily="2" charset="-78"/>
                        </a:rPr>
                        <m:t>−</m:t>
                      </m:r>
                      <m:r>
                        <a:rPr lang="fr-FR" sz="2800" b="0" i="1" smtClean="0">
                          <a:latin typeface="Cambria Math" panose="02040503050406030204" pitchFamily="18" charset="0"/>
                          <a:ea typeface="Cambria Math" panose="02040503050406030204" pitchFamily="18" charset="0"/>
                          <a:cs typeface="Ubisoft Sans" panose="02000504030000020004" pitchFamily="2" charset="-78"/>
                        </a:rPr>
                        <m:t>𝛼</m:t>
                      </m:r>
                      <m:sSub>
                        <m:sSubPr>
                          <m:ctrlPr>
                            <a:rPr lang="fr-FR" sz="2800" b="0" i="1" smtClean="0">
                              <a:latin typeface="Cambria Math" panose="02040503050406030204" pitchFamily="18" charset="0"/>
                              <a:ea typeface="Cambria Math" panose="02040503050406030204" pitchFamily="18" charset="0"/>
                              <a:cs typeface="Ubisoft Sans" panose="02000504030000020004" pitchFamily="2" charset="-78"/>
                            </a:rPr>
                          </m:ctrlPr>
                        </m:sSubPr>
                        <m:e>
                          <m:r>
                            <a:rPr lang="fr-FR" sz="2800" b="0" i="1" smtClean="0">
                              <a:latin typeface="Cambria Math" panose="02040503050406030204" pitchFamily="18" charset="0"/>
                              <a:ea typeface="Cambria Math" panose="02040503050406030204" pitchFamily="18" charset="0"/>
                              <a:cs typeface="Ubisoft Sans" panose="02000504030000020004" pitchFamily="2" charset="-78"/>
                            </a:rPr>
                            <m:t>𝛻</m:t>
                          </m:r>
                        </m:e>
                        <m:sub>
                          <m:r>
                            <a:rPr lang="fr-FR" sz="2800" b="0" i="1" smtClean="0">
                              <a:latin typeface="Cambria Math" panose="02040503050406030204" pitchFamily="18" charset="0"/>
                              <a:ea typeface="Cambria Math" panose="02040503050406030204" pitchFamily="18" charset="0"/>
                              <a:cs typeface="Ubisoft Sans" panose="02000504030000020004" pitchFamily="2" charset="-78"/>
                            </a:rPr>
                            <m:t>𝜃</m:t>
                          </m:r>
                        </m:sub>
                      </m:sSub>
                      <m:r>
                        <a:rPr lang="fr-FR" sz="2800" b="0" i="1" smtClean="0">
                          <a:latin typeface="Cambria Math" panose="02040503050406030204" pitchFamily="18" charset="0"/>
                          <a:ea typeface="Cambria Math" panose="02040503050406030204" pitchFamily="18" charset="0"/>
                          <a:cs typeface="Ubisoft Sans" panose="02000504030000020004" pitchFamily="2" charset="-78"/>
                        </a:rPr>
                        <m:t>𝐽</m:t>
                      </m:r>
                      <m:r>
                        <a:rPr lang="fr-FR" sz="2800" b="0" i="1" smtClean="0">
                          <a:latin typeface="Cambria Math" panose="02040503050406030204" pitchFamily="18" charset="0"/>
                          <a:ea typeface="Cambria Math" panose="02040503050406030204" pitchFamily="18" charset="0"/>
                          <a:cs typeface="Ubisoft Sans" panose="02000504030000020004" pitchFamily="2" charset="-78"/>
                        </a:rPr>
                        <m:t>(</m:t>
                      </m:r>
                      <m:r>
                        <a:rPr lang="fr-FR" sz="2800" b="0" i="1" smtClean="0">
                          <a:latin typeface="Cambria Math" panose="02040503050406030204" pitchFamily="18" charset="0"/>
                          <a:ea typeface="Cambria Math" panose="02040503050406030204" pitchFamily="18" charset="0"/>
                          <a:cs typeface="Ubisoft Sans" panose="02000504030000020004" pitchFamily="2" charset="-78"/>
                        </a:rPr>
                        <m:t>𝜃</m:t>
                      </m:r>
                      <m:r>
                        <a:rPr lang="fr-FR" sz="2800" b="0" i="1" smtClean="0">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fr-FR" sz="2800" dirty="0">
                  <a:latin typeface="Ubisoft Sans" panose="02000504030000020004" pitchFamily="2" charset="-78"/>
                  <a:cs typeface="Ubisoft Sans" panose="02000504030000020004" pitchFamily="2" charset="-78"/>
                </a:endParaRPr>
              </a:p>
            </p:txBody>
          </p:sp>
        </mc:Choice>
        <mc:Fallback xmlns="">
          <p:sp>
            <p:nvSpPr>
              <p:cNvPr id="14" name="Rectangle 13"/>
              <p:cNvSpPr>
                <a:spLocks noRot="1" noChangeAspect="1" noMove="1" noResize="1" noEditPoints="1" noAdjustHandles="1" noChangeArrowheads="1" noChangeShapeType="1" noTextEdit="1"/>
              </p:cNvSpPr>
              <p:nvPr/>
            </p:nvSpPr>
            <p:spPr>
              <a:xfrm>
                <a:off x="1803415" y="3608563"/>
                <a:ext cx="8610600" cy="530915"/>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24000" y="2659405"/>
                <a:ext cx="8610600" cy="646331"/>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The Word2Vec gradient </a:t>
                </a:r>
                <a:r>
                  <a:rPr lang="fr-FR" dirty="0" err="1">
                    <a:solidFill>
                      <a:srgbClr val="111111"/>
                    </a:solidFill>
                    <a:latin typeface="Ubisoft Sans" panose="02000504030000020004" pitchFamily="2" charset="-78"/>
                    <a:cs typeface="Ubisoft Sans" panose="02000504030000020004" pitchFamily="2" charset="-78"/>
                  </a:rPr>
                  <a:t>descent</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is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rather</a:t>
                </a:r>
                <a:r>
                  <a:rPr lang="fr-FR" dirty="0">
                    <a:solidFill>
                      <a:srgbClr val="111111"/>
                    </a:solidFill>
                    <a:latin typeface="Ubisoft Sans" panose="02000504030000020004" pitchFamily="2" charset="-78"/>
                    <a:cs typeface="Ubisoft Sans" panose="02000504030000020004" pitchFamily="2" charset="-78"/>
                  </a:rPr>
                  <a:t> standard and </a:t>
                </a:r>
                <a:r>
                  <a:rPr lang="fr-FR" dirty="0" err="1">
                    <a:solidFill>
                      <a:srgbClr val="111111"/>
                    </a:solidFill>
                    <a:latin typeface="Ubisoft Sans" panose="02000504030000020004" pitchFamily="2" charset="-78"/>
                    <a:cs typeface="Ubisoft Sans" panose="02000504030000020004" pitchFamily="2" charset="-78"/>
                  </a:rPr>
                  <a:t>rely</a:t>
                </a:r>
                <a:r>
                  <a:rPr lang="fr-FR" dirty="0">
                    <a:solidFill>
                      <a:srgbClr val="111111"/>
                    </a:solidFill>
                    <a:latin typeface="Ubisoft Sans" panose="02000504030000020004" pitchFamily="2" charset="-78"/>
                    <a:cs typeface="Ubisoft Sans" panose="02000504030000020004" pitchFamily="2" charset="-78"/>
                  </a:rPr>
                  <a:t> on the </a:t>
                </a:r>
                <a:r>
                  <a:rPr lang="fr-FR" dirty="0" err="1">
                    <a:solidFill>
                      <a:srgbClr val="111111"/>
                    </a:solidFill>
                    <a:latin typeface="Ubisoft Sans" panose="02000504030000020004" pitchFamily="2" charset="-78"/>
                    <a:cs typeface="Ubisoft Sans" panose="02000504030000020004" pitchFamily="2" charset="-78"/>
                  </a:rPr>
                  <a:t>following</a:t>
                </a:r>
                <a:r>
                  <a:rPr lang="fr-FR" dirty="0">
                    <a:solidFill>
                      <a:srgbClr val="111111"/>
                    </a:solidFill>
                    <a:latin typeface="Ubisoft Sans" panose="02000504030000020004" pitchFamily="2" charset="-78"/>
                    <a:cs typeface="Ubisoft Sans" panose="02000504030000020004" pitchFamily="2" charset="-78"/>
                  </a:rPr>
                  <a:t> formula, with </a:t>
                </a:r>
                <a14:m>
                  <m:oMath xmlns:m="http://schemas.openxmlformats.org/officeDocument/2006/math">
                    <m:r>
                      <a:rPr lang="fr-FR" i="1" smtClean="0">
                        <a:solidFill>
                          <a:srgbClr val="111111"/>
                        </a:solidFill>
                        <a:latin typeface="Cambria Math" panose="02040503050406030204" pitchFamily="18" charset="0"/>
                        <a:ea typeface="Cambria Math" panose="02040503050406030204" pitchFamily="18" charset="0"/>
                        <a:cs typeface="Ubisoft Sans" panose="02000504030000020004" pitchFamily="2" charset="-78"/>
                      </a:rPr>
                      <m:t>𝛼</m:t>
                    </m:r>
                  </m:oMath>
                </a14:m>
                <a:r>
                  <a:rPr lang="fr-FR" dirty="0">
                    <a:latin typeface="Ubisoft Sans" panose="02000504030000020004" pitchFamily="2" charset="-78"/>
                    <a:cs typeface="Ubisoft Sans" panose="02000504030000020004" pitchFamily="2" charset="-78"/>
                  </a:rPr>
                  <a:t> being the </a:t>
                </a:r>
                <a:r>
                  <a:rPr lang="fr-FR" dirty="0" err="1">
                    <a:latin typeface="Ubisoft Sans" panose="02000504030000020004" pitchFamily="2" charset="-78"/>
                    <a:cs typeface="Ubisoft Sans" panose="02000504030000020004" pitchFamily="2" charset="-78"/>
                  </a:rPr>
                  <a:t>learning</a:t>
                </a:r>
                <a:r>
                  <a:rPr lang="fr-FR" dirty="0">
                    <a:latin typeface="Ubisoft Sans" panose="02000504030000020004" pitchFamily="2" charset="-78"/>
                    <a:cs typeface="Ubisoft Sans" panose="02000504030000020004" pitchFamily="2" charset="-78"/>
                  </a:rPr>
                  <a:t> rate </a:t>
                </a:r>
                <a:r>
                  <a:rPr lang="fr-FR" dirty="0" err="1">
                    <a:latin typeface="Ubisoft Sans" panose="02000504030000020004" pitchFamily="2" charset="-78"/>
                    <a:cs typeface="Ubisoft Sans" panose="02000504030000020004" pitchFamily="2" charset="-78"/>
                  </a:rPr>
                  <a:t>hyperparameter</a:t>
                </a:r>
                <a:r>
                  <a:rPr lang="fr-FR" dirty="0">
                    <a:latin typeface="Ubisoft Sans" panose="02000504030000020004" pitchFamily="2" charset="-78"/>
                    <a:cs typeface="Ubisoft Sans" panose="02000504030000020004" pitchFamily="2" charset="-78"/>
                  </a:rPr>
                  <a:t>:</a:t>
                </a:r>
              </a:p>
            </p:txBody>
          </p:sp>
        </mc:Choice>
        <mc:Fallback xmlns="">
          <p:sp>
            <p:nvSpPr>
              <p:cNvPr id="15" name="Rectangle 14"/>
              <p:cNvSpPr>
                <a:spLocks noRot="1" noChangeAspect="1" noMove="1" noResize="1" noEditPoints="1" noAdjustHandles="1" noChangeArrowheads="1" noChangeShapeType="1" noTextEdit="1"/>
              </p:cNvSpPr>
              <p:nvPr/>
            </p:nvSpPr>
            <p:spPr>
              <a:xfrm>
                <a:off x="1524000" y="2659405"/>
                <a:ext cx="8610600" cy="646331"/>
              </a:xfrm>
              <a:prstGeom prst="rect">
                <a:avLst/>
              </a:prstGeom>
              <a:blipFill>
                <a:blip r:embed="rId7"/>
                <a:stretch>
                  <a:fillRect l="-566" t="-4717" r="-495" b="-14151"/>
                </a:stretch>
              </a:blipFill>
            </p:spPr>
            <p:txBody>
              <a:bodyPr/>
              <a:lstStyle/>
              <a:p>
                <a:r>
                  <a:rPr lang="fr-FR">
                    <a:noFill/>
                  </a:rPr>
                  <a:t> </a:t>
                </a:r>
              </a:p>
            </p:txBody>
          </p:sp>
        </mc:Fallback>
      </mc:AlternateContent>
      <p:sp>
        <p:nvSpPr>
          <p:cNvPr id="17" name="Rectangle 16"/>
          <p:cNvSpPr/>
          <p:nvPr/>
        </p:nvSpPr>
        <p:spPr>
          <a:xfrm>
            <a:off x="5181600" y="4716587"/>
            <a:ext cx="1447800" cy="646331"/>
          </a:xfrm>
          <a:prstGeom prst="rect">
            <a:avLst/>
          </a:prstGeom>
        </p:spPr>
        <p:txBody>
          <a:bodyPr wrap="square">
            <a:spAutoFit/>
          </a:bodyPr>
          <a:lstStyle/>
          <a:p>
            <a:pPr algn="ctr"/>
            <a:r>
              <a:rPr lang="fr-FR" dirty="0">
                <a:solidFill>
                  <a:srgbClr val="949494"/>
                </a:solidFill>
                <a:latin typeface="Ubisoft Sans" panose="02000504030000020004" pitchFamily="2" charset="-78"/>
                <a:cs typeface="Ubisoft Sans" panose="02000504030000020004" pitchFamily="2" charset="-78"/>
              </a:rPr>
              <a:t>Old </a:t>
            </a:r>
            <a:r>
              <a:rPr lang="fr-FR" dirty="0" err="1">
                <a:solidFill>
                  <a:srgbClr val="949494"/>
                </a:solidFill>
                <a:latin typeface="Ubisoft Sans" panose="02000504030000020004" pitchFamily="2" charset="-78"/>
                <a:cs typeface="Ubisoft Sans" panose="02000504030000020004" pitchFamily="2" charset="-78"/>
              </a:rPr>
              <a:t>parameter</a:t>
            </a:r>
            <a:endParaRPr lang="fr-FR" dirty="0">
              <a:solidFill>
                <a:srgbClr val="949494"/>
              </a:solidFill>
              <a:latin typeface="Ubisoft Sans" panose="02000504030000020004" pitchFamily="2" charset="-78"/>
              <a:cs typeface="Ubisoft Sans" panose="02000504030000020004" pitchFamily="2" charset="-78"/>
            </a:endParaRPr>
          </a:p>
        </p:txBody>
      </p:sp>
      <p:sp>
        <p:nvSpPr>
          <p:cNvPr id="18" name="Rectangle 17"/>
          <p:cNvSpPr/>
          <p:nvPr/>
        </p:nvSpPr>
        <p:spPr>
          <a:xfrm>
            <a:off x="3383183" y="4716587"/>
            <a:ext cx="1752600" cy="646331"/>
          </a:xfrm>
          <a:prstGeom prst="rect">
            <a:avLst/>
          </a:prstGeom>
        </p:spPr>
        <p:txBody>
          <a:bodyPr wrap="square">
            <a:spAutoFit/>
          </a:bodyPr>
          <a:lstStyle/>
          <a:p>
            <a:pPr algn="ctr"/>
            <a:r>
              <a:rPr lang="fr-FR" dirty="0">
                <a:solidFill>
                  <a:srgbClr val="949494"/>
                </a:solidFill>
                <a:latin typeface="Ubisoft Sans" panose="02000504030000020004" pitchFamily="2" charset="-78"/>
                <a:cs typeface="Ubisoft Sans" panose="02000504030000020004" pitchFamily="2" charset="-78"/>
              </a:rPr>
              <a:t>New </a:t>
            </a:r>
            <a:r>
              <a:rPr lang="fr-FR" dirty="0" err="1">
                <a:solidFill>
                  <a:srgbClr val="949494"/>
                </a:solidFill>
                <a:latin typeface="Ubisoft Sans" panose="02000504030000020004" pitchFamily="2" charset="-78"/>
                <a:cs typeface="Ubisoft Sans" panose="02000504030000020004" pitchFamily="2" charset="-78"/>
              </a:rPr>
              <a:t>parameter</a:t>
            </a:r>
            <a:endParaRPr lang="fr-FR" dirty="0">
              <a:solidFill>
                <a:srgbClr val="949494"/>
              </a:solidFill>
              <a:latin typeface="Ubisoft Sans" panose="02000504030000020004" pitchFamily="2" charset="-78"/>
              <a:cs typeface="Ubisoft Sans" panose="02000504030000020004" pitchFamily="2" charset="-78"/>
            </a:endParaRPr>
          </a:p>
        </p:txBody>
      </p:sp>
      <p:sp>
        <p:nvSpPr>
          <p:cNvPr id="20" name="Rectangle 19"/>
          <p:cNvSpPr/>
          <p:nvPr/>
        </p:nvSpPr>
        <p:spPr>
          <a:xfrm>
            <a:off x="6682836" y="4716586"/>
            <a:ext cx="3604164" cy="646331"/>
          </a:xfrm>
          <a:prstGeom prst="rect">
            <a:avLst/>
          </a:prstGeom>
        </p:spPr>
        <p:txBody>
          <a:bodyPr wrap="square">
            <a:spAutoFit/>
          </a:bodyPr>
          <a:lstStyle/>
          <a:p>
            <a:pPr algn="ctr"/>
            <a:r>
              <a:rPr lang="fr-FR" dirty="0" err="1">
                <a:solidFill>
                  <a:srgbClr val="949494"/>
                </a:solidFill>
                <a:latin typeface="Ubisoft Sans" panose="02000504030000020004" pitchFamily="2" charset="-78"/>
                <a:cs typeface="Ubisoft Sans" panose="02000504030000020004" pitchFamily="2" charset="-78"/>
              </a:rPr>
              <a:t>Tiny</a:t>
            </a:r>
            <a:r>
              <a:rPr lang="fr-FR" dirty="0">
                <a:solidFill>
                  <a:srgbClr val="949494"/>
                </a:solidFill>
                <a:latin typeface="Ubisoft Sans" panose="02000504030000020004" pitchFamily="2" charset="-78"/>
                <a:cs typeface="Ubisoft Sans" panose="02000504030000020004" pitchFamily="2" charset="-78"/>
              </a:rPr>
              <a:t> </a:t>
            </a:r>
            <a:r>
              <a:rPr lang="fr-FR" dirty="0" err="1">
                <a:solidFill>
                  <a:srgbClr val="949494"/>
                </a:solidFill>
                <a:latin typeface="Ubisoft Sans" panose="02000504030000020004" pitchFamily="2" charset="-78"/>
                <a:cs typeface="Ubisoft Sans" panose="02000504030000020004" pitchFamily="2" charset="-78"/>
              </a:rPr>
              <a:t>step</a:t>
            </a:r>
            <a:r>
              <a:rPr lang="fr-FR" dirty="0">
                <a:solidFill>
                  <a:srgbClr val="949494"/>
                </a:solidFill>
                <a:latin typeface="Ubisoft Sans" panose="02000504030000020004" pitchFamily="2" charset="-78"/>
                <a:cs typeface="Ubisoft Sans" panose="02000504030000020004" pitchFamily="2" charset="-78"/>
              </a:rPr>
              <a:t> in the direction of a local minimum of the </a:t>
            </a:r>
            <a:r>
              <a:rPr lang="fr-FR" dirty="0" err="1">
                <a:solidFill>
                  <a:srgbClr val="949494"/>
                </a:solidFill>
                <a:latin typeface="Ubisoft Sans" panose="02000504030000020004" pitchFamily="2" charset="-78"/>
                <a:cs typeface="Ubisoft Sans" panose="02000504030000020004" pitchFamily="2" charset="-78"/>
              </a:rPr>
              <a:t>loss</a:t>
            </a:r>
            <a:r>
              <a:rPr lang="fr-FR" dirty="0">
                <a:solidFill>
                  <a:srgbClr val="949494"/>
                </a:solidFill>
                <a:latin typeface="Ubisoft Sans" panose="02000504030000020004" pitchFamily="2" charset="-78"/>
                <a:cs typeface="Ubisoft Sans" panose="02000504030000020004" pitchFamily="2" charset="-78"/>
              </a:rPr>
              <a:t> </a:t>
            </a:r>
            <a:r>
              <a:rPr lang="fr-FR" dirty="0" err="1">
                <a:solidFill>
                  <a:srgbClr val="949494"/>
                </a:solidFill>
                <a:latin typeface="Ubisoft Sans" panose="02000504030000020004" pitchFamily="2" charset="-78"/>
                <a:cs typeface="Ubisoft Sans" panose="02000504030000020004" pitchFamily="2" charset="-78"/>
              </a:rPr>
              <a:t>function</a:t>
            </a:r>
            <a:endParaRPr lang="fr-FR" dirty="0">
              <a:solidFill>
                <a:srgbClr val="949494"/>
              </a:solidFill>
              <a:latin typeface="Ubisoft Sans" panose="02000504030000020004" pitchFamily="2" charset="-78"/>
              <a:cs typeface="Ubisoft Sans" panose="02000504030000020004" pitchFamily="2" charset="-78"/>
            </a:endParaRPr>
          </a:p>
        </p:txBody>
      </p:sp>
      <p:cxnSp>
        <p:nvCxnSpPr>
          <p:cNvPr id="4" name="Straight Arrow Connector 3"/>
          <p:cNvCxnSpPr>
            <a:endCxn id="18" idx="0"/>
          </p:cNvCxnSpPr>
          <p:nvPr/>
        </p:nvCxnSpPr>
        <p:spPr>
          <a:xfrm flipH="1">
            <a:off x="4259483" y="4038600"/>
            <a:ext cx="388717" cy="677987"/>
          </a:xfrm>
          <a:prstGeom prst="straightConnector1">
            <a:avLst/>
          </a:prstGeom>
          <a:ln>
            <a:solidFill>
              <a:srgbClr val="949494"/>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a:endCxn id="17" idx="0"/>
          </p:cNvCxnSpPr>
          <p:nvPr/>
        </p:nvCxnSpPr>
        <p:spPr>
          <a:xfrm>
            <a:off x="5867400" y="4139478"/>
            <a:ext cx="38100" cy="577109"/>
          </a:xfrm>
          <a:prstGeom prst="straightConnector1">
            <a:avLst/>
          </a:prstGeom>
          <a:ln>
            <a:solidFill>
              <a:srgbClr val="949494"/>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7086600" y="4191000"/>
            <a:ext cx="304800" cy="525586"/>
          </a:xfrm>
          <a:prstGeom prst="straightConnector1">
            <a:avLst/>
          </a:prstGeom>
          <a:ln>
            <a:solidFill>
              <a:srgbClr val="949494"/>
            </a:solidFill>
            <a:tailEnd type="triangle"/>
          </a:ln>
        </p:spPr>
        <p:style>
          <a:lnRef idx="3">
            <a:schemeClr val="dk1"/>
          </a:lnRef>
          <a:fillRef idx="0">
            <a:schemeClr val="dk1"/>
          </a:fillRef>
          <a:effectRef idx="2">
            <a:schemeClr val="dk1"/>
          </a:effectRef>
          <a:fontRef idx="minor">
            <a:schemeClr val="tx1"/>
          </a:fontRef>
        </p:style>
      </p:cxnSp>
      <p:pic>
        <p:nvPicPr>
          <p:cNvPr id="19" name="Picture 2" descr="https://world.ubisoft.org/job/itd/SecurityRiskManagement/Internal.Documents/Data%20Classification%20Cartridge/L1_normal_E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2" name="Picture 2" descr="https://www.esiea.fr/wp-content/uploads/2020/02/fond-bleu.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945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20" y="-17947"/>
            <a:ext cx="12209545" cy="1335469"/>
            <a:chOff x="-7920" y="-17947"/>
            <a:chExt cx="12209545" cy="1335469"/>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2" name="Rectangle 21"/>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Gradient </a:t>
            </a:r>
            <a:r>
              <a:rPr lang="fr-FR" sz="1400" b="1" dirty="0" err="1">
                <a:latin typeface="Ubisoft Sans" panose="02000504030000020004" pitchFamily="2" charset="-78"/>
                <a:cs typeface="Ubisoft Sans" panose="02000504030000020004" pitchFamily="2" charset="-78"/>
              </a:rPr>
              <a:t>descent</a:t>
            </a:r>
            <a:endParaRPr lang="fr-FR" sz="1400" b="1" dirty="0">
              <a:latin typeface="Ubisoft Sans" panose="02000504030000020004" pitchFamily="2" charset="-78"/>
              <a:cs typeface="Ubisoft Sans" panose="02000504030000020004" pitchFamily="2" charset="-78"/>
            </a:endParaRP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4"/>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5" name="Rectangle 14"/>
              <p:cNvSpPr/>
              <p:nvPr/>
            </p:nvSpPr>
            <p:spPr>
              <a:xfrm>
                <a:off x="1524000" y="2659405"/>
                <a:ext cx="8610600" cy="668645"/>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Contrary to </a:t>
                </a:r>
                <a:r>
                  <a:rPr lang="fr-FR" dirty="0" err="1">
                    <a:solidFill>
                      <a:srgbClr val="111111"/>
                    </a:solidFill>
                    <a:latin typeface="Ubisoft Sans" panose="02000504030000020004" pitchFamily="2" charset="-78"/>
                    <a:cs typeface="Ubisoft Sans" panose="02000504030000020004" pitchFamily="2" charset="-78"/>
                  </a:rPr>
                  <a:t>other</a:t>
                </a:r>
                <a:r>
                  <a:rPr lang="fr-FR" dirty="0">
                    <a:solidFill>
                      <a:srgbClr val="111111"/>
                    </a:solidFill>
                    <a:latin typeface="Ubisoft Sans" panose="02000504030000020004" pitchFamily="2" charset="-78"/>
                    <a:cs typeface="Ubisoft Sans" panose="02000504030000020004" pitchFamily="2" charset="-78"/>
                  </a:rPr>
                  <a:t> gradient </a:t>
                </a:r>
                <a:r>
                  <a:rPr lang="fr-FR" dirty="0" err="1">
                    <a:solidFill>
                      <a:srgbClr val="111111"/>
                    </a:solidFill>
                    <a:latin typeface="Ubisoft Sans" panose="02000504030000020004" pitchFamily="2" charset="-78"/>
                    <a:cs typeface="Ubisoft Sans" panose="02000504030000020004" pitchFamily="2" charset="-78"/>
                  </a:rPr>
                  <a:t>descent</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methods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each</a:t>
                </a:r>
                <a:r>
                  <a:rPr lang="fr-FR" dirty="0">
                    <a:solidFill>
                      <a:srgbClr val="111111"/>
                    </a:solidFill>
                    <a:latin typeface="Ubisoft Sans" panose="02000504030000020004" pitchFamily="2" charset="-78"/>
                    <a:cs typeface="Ubisoft Sans" panose="02000504030000020004" pitchFamily="2" charset="-78"/>
                  </a:rPr>
                  <a:t> update </a:t>
                </a:r>
                <a:r>
                  <a:rPr lang="fr-FR" dirty="0" err="1">
                    <a:solidFill>
                      <a:srgbClr val="111111"/>
                    </a:solidFill>
                    <a:latin typeface="Ubisoft Sans" panose="02000504030000020004" pitchFamily="2" charset="-78"/>
                    <a:cs typeface="Ubisoft Sans" panose="02000504030000020004" pitchFamily="2" charset="-78"/>
                  </a:rPr>
                  <a:t>is</a:t>
                </a:r>
                <a:r>
                  <a:rPr lang="fr-FR" dirty="0">
                    <a:solidFill>
                      <a:srgbClr val="111111"/>
                    </a:solidFill>
                    <a:latin typeface="Ubisoft Sans" panose="02000504030000020004" pitchFamily="2" charset="-78"/>
                    <a:cs typeface="Ubisoft Sans" panose="02000504030000020004" pitchFamily="2" charset="-78"/>
                  </a:rPr>
                  <a:t> made for a single </a:t>
                </a:r>
                <a:r>
                  <a:rPr lang="fr-FR" dirty="0" err="1">
                    <a:solidFill>
                      <a:srgbClr val="111111"/>
                    </a:solidFill>
                    <a:latin typeface="Ubisoft Sans" panose="02000504030000020004" pitchFamily="2" charset="-78"/>
                    <a:cs typeface="Ubisoft Sans" panose="02000504030000020004" pitchFamily="2" charset="-78"/>
                  </a:rPr>
                  <a:t>parameter</a:t>
                </a:r>
                <a:r>
                  <a:rPr lang="fr-FR" dirty="0">
                    <a:solidFill>
                      <a:srgbClr val="111111"/>
                    </a:solidFill>
                    <a:latin typeface="Ubisoft Sans" panose="02000504030000020004" pitchFamily="2" charset="-78"/>
                    <a:cs typeface="Ubisoft Sans" panose="02000504030000020004" pitchFamily="2" charset="-78"/>
                  </a:rPr>
                  <a:t> at a time, i.e. for a single couple of </a:t>
                </a:r>
                <a:r>
                  <a:rPr lang="fr-FR" dirty="0" err="1">
                    <a:solidFill>
                      <a:srgbClr val="111111"/>
                    </a:solidFill>
                    <a:latin typeface="Ubisoft Sans" panose="02000504030000020004" pitchFamily="2" charset="-78"/>
                    <a:cs typeface="Ubisoft Sans" panose="02000504030000020004" pitchFamily="2" charset="-78"/>
                  </a:rPr>
                  <a:t>words</a:t>
                </a:r>
                <a:r>
                  <a:rPr lang="fr-FR"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r>
                      <a:rPr lang="fr-FR" b="0" i="0" smtClean="0">
                        <a:solidFill>
                          <a:srgbClr val="111111"/>
                        </a:solidFill>
                        <a:latin typeface="Cambria Math" panose="02040503050406030204" pitchFamily="18" charset="0"/>
                        <a:cs typeface="Ubisoft Sans" panose="02000504030000020004" pitchFamily="2" charset="-78"/>
                      </a:rPr>
                      <m:t>(</m:t>
                    </m:r>
                    <m:sSub>
                      <m:sSubPr>
                        <m:ctrlPr>
                          <a:rPr lang="fr-FR" i="1" smtClean="0">
                            <a:solidFill>
                              <a:srgbClr val="63A907"/>
                            </a:solidFill>
                            <a:latin typeface="Cambria Math" panose="02040503050406030204" pitchFamily="18" charset="0"/>
                            <a:cs typeface="Ubisoft Sans" panose="02000504030000020004" pitchFamily="2" charset="-78"/>
                          </a:rPr>
                        </m:ctrlPr>
                      </m:sSubPr>
                      <m:e>
                        <m:r>
                          <a:rPr lang="fr-FR" b="0" i="1" smtClean="0">
                            <a:solidFill>
                              <a:srgbClr val="63A907"/>
                            </a:solidFill>
                            <a:latin typeface="Cambria Math" panose="02040503050406030204" pitchFamily="18" charset="0"/>
                            <a:cs typeface="Ubisoft Sans" panose="02000504030000020004" pitchFamily="2" charset="-78"/>
                          </a:rPr>
                          <m:t>𝑤</m:t>
                        </m:r>
                      </m:e>
                      <m:sub>
                        <m:r>
                          <a:rPr lang="fr-FR" b="0" i="1" smtClean="0">
                            <a:solidFill>
                              <a:srgbClr val="63A907"/>
                            </a:solidFill>
                            <a:latin typeface="Cambria Math" panose="02040503050406030204" pitchFamily="18" charset="0"/>
                            <a:cs typeface="Ubisoft Sans" panose="02000504030000020004" pitchFamily="2" charset="-78"/>
                          </a:rPr>
                          <m:t>𝑡</m:t>
                        </m:r>
                      </m:sub>
                    </m:sSub>
                    <m:r>
                      <a:rPr lang="fr-FR" b="0" i="1" smtClean="0">
                        <a:solidFill>
                          <a:srgbClr val="111111"/>
                        </a:solidFill>
                        <a:latin typeface="Cambria Math" panose="02040503050406030204" pitchFamily="18" charset="0"/>
                        <a:cs typeface="Ubisoft Sans" panose="02000504030000020004" pitchFamily="2" charset="-78"/>
                      </a:rPr>
                      <m:t>,</m:t>
                    </m:r>
                    <m:sSub>
                      <m:sSubPr>
                        <m:ctrlPr>
                          <a:rPr lang="fr-FR" i="1" smtClean="0">
                            <a:solidFill>
                              <a:srgbClr val="7F7F7F"/>
                            </a:solidFill>
                            <a:latin typeface="Cambria Math" panose="02040503050406030204" pitchFamily="18" charset="0"/>
                            <a:cs typeface="Ubisoft Sans" panose="02000504030000020004" pitchFamily="2" charset="-78"/>
                          </a:rPr>
                        </m:ctrlPr>
                      </m:sSubPr>
                      <m:e>
                        <m:r>
                          <a:rPr lang="fr-FR" b="0" i="1" smtClean="0">
                            <a:solidFill>
                              <a:srgbClr val="7F7F7F"/>
                            </a:solidFill>
                            <a:latin typeface="Cambria Math" panose="02040503050406030204" pitchFamily="18" charset="0"/>
                            <a:cs typeface="Ubisoft Sans" panose="02000504030000020004" pitchFamily="2" charset="-78"/>
                          </a:rPr>
                          <m:t>𝑤</m:t>
                        </m:r>
                      </m:e>
                      <m:sub>
                        <m:r>
                          <a:rPr lang="fr-FR" b="0" i="1" smtClean="0">
                            <a:solidFill>
                              <a:srgbClr val="7F7F7F"/>
                            </a:solidFill>
                            <a:latin typeface="Cambria Math" panose="02040503050406030204" pitchFamily="18" charset="0"/>
                            <a:cs typeface="Ubisoft Sans" panose="02000504030000020004" pitchFamily="2" charset="-78"/>
                          </a:rPr>
                          <m:t>𝑡</m:t>
                        </m:r>
                        <m:r>
                          <a:rPr lang="fr-FR" b="0" i="1" smtClean="0">
                            <a:solidFill>
                              <a:srgbClr val="7F7F7F"/>
                            </a:solidFill>
                            <a:latin typeface="Cambria Math" panose="02040503050406030204" pitchFamily="18" charset="0"/>
                            <a:cs typeface="Ubisoft Sans" panose="02000504030000020004" pitchFamily="2" charset="-78"/>
                          </a:rPr>
                          <m:t>+</m:t>
                        </m:r>
                        <m:r>
                          <a:rPr lang="fr-FR" b="0" i="1" smtClean="0">
                            <a:solidFill>
                              <a:srgbClr val="7F7F7F"/>
                            </a:solidFill>
                            <a:latin typeface="Cambria Math" panose="02040503050406030204" pitchFamily="18" charset="0"/>
                            <a:cs typeface="Ubisoft Sans" panose="02000504030000020004" pitchFamily="2" charset="-78"/>
                          </a:rPr>
                          <m:t>𝑗</m:t>
                        </m:r>
                      </m:sub>
                    </m:sSub>
                    <m:r>
                      <a:rPr lang="fr-FR" b="0" i="1" smtClean="0">
                        <a:solidFill>
                          <a:srgbClr val="111111"/>
                        </a:solidFill>
                        <a:latin typeface="Cambria Math" panose="02040503050406030204" pitchFamily="18" charset="0"/>
                        <a:cs typeface="Ubisoft Sans" panose="02000504030000020004" pitchFamily="2" charset="-78"/>
                      </a:rPr>
                      <m:t>)</m:t>
                    </m:r>
                  </m:oMath>
                </a14:m>
                <a:r>
                  <a:rPr lang="fr-FR" dirty="0">
                    <a:solidFill>
                      <a:srgbClr val="111111"/>
                    </a:solidFill>
                    <a:latin typeface="Ubisoft Sans" panose="02000504030000020004" pitchFamily="2" charset="-78"/>
                    <a:cs typeface="Ubisoft Sans" panose="02000504030000020004" pitchFamily="2" charset="-78"/>
                  </a:rPr>
                  <a:t> at a time.</a:t>
                </a:r>
                <a:endParaRPr lang="fr-FR" dirty="0">
                  <a:latin typeface="Ubisoft Sans" panose="02000504030000020004" pitchFamily="2" charset="-78"/>
                  <a:cs typeface="Ubisoft Sans" panose="02000504030000020004" pitchFamily="2" charset="-78"/>
                </a:endParaRPr>
              </a:p>
            </p:txBody>
          </p:sp>
        </mc:Choice>
        <mc:Fallback xmlns="">
          <p:sp>
            <p:nvSpPr>
              <p:cNvPr id="15" name="Rectangle 14"/>
              <p:cNvSpPr>
                <a:spLocks noRot="1" noChangeAspect="1" noMove="1" noResize="1" noEditPoints="1" noAdjustHandles="1" noChangeArrowheads="1" noChangeShapeType="1" noTextEdit="1"/>
              </p:cNvSpPr>
              <p:nvPr/>
            </p:nvSpPr>
            <p:spPr>
              <a:xfrm>
                <a:off x="1524000" y="2659405"/>
                <a:ext cx="8610600" cy="668645"/>
              </a:xfrm>
              <a:prstGeom prst="rect">
                <a:avLst/>
              </a:prstGeom>
              <a:blipFill>
                <a:blip r:embed="rId7"/>
                <a:stretch>
                  <a:fillRect l="-566" t="-4545" r="-495" b="-909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524000" y="3694226"/>
                <a:ext cx="8610600" cy="391646"/>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Looking back at the </a:t>
                </a:r>
                <a:r>
                  <a:rPr lang="fr-FR" dirty="0" err="1">
                    <a:solidFill>
                      <a:srgbClr val="111111"/>
                    </a:solidFill>
                    <a:latin typeface="Ubisoft Sans" panose="02000504030000020004" pitchFamily="2" charset="-78"/>
                    <a:cs typeface="Ubisoft Sans" panose="02000504030000020004" pitchFamily="2" charset="-78"/>
                  </a:rPr>
                  <a:t>loss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function</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we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can</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isolate</a:t>
                </a:r>
                <a:r>
                  <a:rPr lang="fr-FR" dirty="0">
                    <a:solidFill>
                      <a:srgbClr val="111111"/>
                    </a:solidFill>
                    <a:latin typeface="Ubisoft Sans" panose="02000504030000020004" pitchFamily="2" charset="-78"/>
                    <a:cs typeface="Ubisoft Sans" panose="02000504030000020004" pitchFamily="2" charset="-78"/>
                  </a:rPr>
                  <a:t> a distinct </a:t>
                </a:r>
                <a:r>
                  <a:rPr lang="fr-FR" dirty="0" err="1">
                    <a:solidFill>
                      <a:srgbClr val="111111"/>
                    </a:solidFill>
                    <a:latin typeface="Ubisoft Sans" panose="02000504030000020004" pitchFamily="2" charset="-78"/>
                    <a:cs typeface="Ubisoft Sans" panose="02000504030000020004" pitchFamily="2" charset="-78"/>
                  </a:rPr>
                  <a:t>term</a:t>
                </a:r>
                <a:r>
                  <a:rPr lang="fr-FR"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sSub>
                      <m:sSubPr>
                        <m:ctrlPr>
                          <a:rPr lang="fr-FR" i="1" smtClean="0">
                            <a:solidFill>
                              <a:srgbClr val="111111"/>
                            </a:solidFill>
                            <a:latin typeface="Cambria Math" panose="02040503050406030204" pitchFamily="18" charset="0"/>
                            <a:cs typeface="Ubisoft Sans" panose="02000504030000020004" pitchFamily="2" charset="-78"/>
                          </a:rPr>
                        </m:ctrlPr>
                      </m:sSubPr>
                      <m:e>
                        <m:r>
                          <a:rPr lang="fr-FR" b="0" i="1" smtClean="0">
                            <a:solidFill>
                              <a:srgbClr val="111111"/>
                            </a:solidFill>
                            <a:latin typeface="Cambria Math" panose="02040503050406030204" pitchFamily="18" charset="0"/>
                            <a:cs typeface="Ubisoft Sans" panose="02000504030000020004" pitchFamily="2" charset="-78"/>
                          </a:rPr>
                          <m:t>𝐽</m:t>
                        </m:r>
                      </m:e>
                      <m:sub>
                        <m:r>
                          <a:rPr lang="fr-FR" b="0" i="1" smtClean="0">
                            <a:solidFill>
                              <a:srgbClr val="111111"/>
                            </a:solidFill>
                            <a:latin typeface="Cambria Math" panose="02040503050406030204" pitchFamily="18" charset="0"/>
                            <a:cs typeface="Ubisoft Sans" panose="02000504030000020004" pitchFamily="2" charset="-78"/>
                          </a:rPr>
                          <m:t>𝑡</m:t>
                        </m:r>
                        <m:r>
                          <a:rPr lang="fr-FR" b="0" i="1" smtClean="0">
                            <a:solidFill>
                              <a:srgbClr val="111111"/>
                            </a:solidFill>
                            <a:latin typeface="Cambria Math" panose="02040503050406030204" pitchFamily="18" charset="0"/>
                            <a:cs typeface="Ubisoft Sans" panose="02000504030000020004" pitchFamily="2" charset="-78"/>
                          </a:rPr>
                          <m:t>, </m:t>
                        </m:r>
                        <m:r>
                          <a:rPr lang="fr-FR" b="0" i="1" smtClean="0">
                            <a:solidFill>
                              <a:srgbClr val="111111"/>
                            </a:solidFill>
                            <a:latin typeface="Cambria Math" panose="02040503050406030204" pitchFamily="18" charset="0"/>
                            <a:cs typeface="Ubisoft Sans" panose="02000504030000020004" pitchFamily="2" charset="-78"/>
                          </a:rPr>
                          <m:t>𝑗</m:t>
                        </m:r>
                      </m:sub>
                    </m:sSub>
                    <m:r>
                      <a:rPr lang="fr-FR" b="0" i="1" smtClean="0">
                        <a:solidFill>
                          <a:srgbClr val="111111"/>
                        </a:solidFill>
                        <a:latin typeface="Cambria Math" panose="02040503050406030204" pitchFamily="18" charset="0"/>
                        <a:cs typeface="Ubisoft Sans" panose="02000504030000020004" pitchFamily="2" charset="-78"/>
                      </a:rPr>
                      <m:t>(</m:t>
                    </m:r>
                    <m:r>
                      <a:rPr lang="fr-FR" b="0" i="1" smtClean="0">
                        <a:solidFill>
                          <a:srgbClr val="111111"/>
                        </a:solidFill>
                        <a:latin typeface="Cambria Math" panose="02040503050406030204" pitchFamily="18" charset="0"/>
                        <a:ea typeface="Cambria Math" panose="02040503050406030204" pitchFamily="18" charset="0"/>
                        <a:cs typeface="Ubisoft Sans" panose="02000504030000020004" pitchFamily="2" charset="-78"/>
                      </a:rPr>
                      <m:t>𝜃</m:t>
                    </m:r>
                    <m:r>
                      <a:rPr lang="fr-FR" b="0" i="1" smtClean="0">
                        <a:solidFill>
                          <a:srgbClr val="111111"/>
                        </a:solidFill>
                        <a:latin typeface="Cambria Math" panose="02040503050406030204" pitchFamily="18" charset="0"/>
                        <a:cs typeface="Ubisoft Sans" panose="02000504030000020004" pitchFamily="2" charset="-78"/>
                      </a:rPr>
                      <m:t>)</m:t>
                    </m:r>
                  </m:oMath>
                </a14:m>
                <a:r>
                  <a:rPr lang="fr-FR" dirty="0">
                    <a:latin typeface="Ubisoft Sans" panose="02000504030000020004" pitchFamily="2" charset="-78"/>
                    <a:cs typeface="Ubisoft Sans" panose="02000504030000020004" pitchFamily="2" charset="-78"/>
                  </a:rPr>
                  <a:t>:</a:t>
                </a:r>
              </a:p>
            </p:txBody>
          </p:sp>
        </mc:Choice>
        <mc:Fallback xmlns="">
          <p:sp>
            <p:nvSpPr>
              <p:cNvPr id="24" name="Rectangle 23"/>
              <p:cNvSpPr>
                <a:spLocks noRot="1" noChangeAspect="1" noMove="1" noResize="1" noEditPoints="1" noAdjustHandles="1" noChangeArrowheads="1" noChangeShapeType="1" noTextEdit="1"/>
              </p:cNvSpPr>
              <p:nvPr/>
            </p:nvSpPr>
            <p:spPr>
              <a:xfrm>
                <a:off x="1524000" y="3694226"/>
                <a:ext cx="8610600" cy="391646"/>
              </a:xfrm>
              <a:prstGeom prst="rect">
                <a:avLst/>
              </a:prstGeom>
              <a:blipFill>
                <a:blip r:embed="rId8"/>
                <a:stretch>
                  <a:fillRect l="-566" t="-9375" b="-1718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706985" y="5465362"/>
                <a:ext cx="2803460" cy="391646"/>
              </a:xfrm>
              <a:prstGeom prst="rect">
                <a:avLst/>
              </a:prstGeom>
            </p:spPr>
            <p:txBody>
              <a:bodyPr wrap="none">
                <a:spAutoFit/>
              </a:bodyPr>
              <a:lstStyle/>
              <a:p>
                <a:r>
                  <a:rPr lang="fr-FR"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sSub>
                      <m:sSubPr>
                        <m:ctrlPr>
                          <a:rPr lang="fr-FR" i="1">
                            <a:solidFill>
                              <a:srgbClr val="111111"/>
                            </a:solidFill>
                            <a:latin typeface="Cambria Math" panose="02040503050406030204" pitchFamily="18" charset="0"/>
                            <a:cs typeface="Ubisoft Sans" panose="02000504030000020004" pitchFamily="2" charset="-78"/>
                          </a:rPr>
                        </m:ctrlPr>
                      </m:sSubPr>
                      <m:e>
                        <m:r>
                          <a:rPr lang="fr-FR" i="1">
                            <a:solidFill>
                              <a:srgbClr val="111111"/>
                            </a:solidFill>
                            <a:latin typeface="Cambria Math" panose="02040503050406030204" pitchFamily="18" charset="0"/>
                            <a:cs typeface="Ubisoft Sans" panose="02000504030000020004" pitchFamily="2" charset="-78"/>
                          </a:rPr>
                          <m:t>𝐽</m:t>
                        </m:r>
                      </m:e>
                      <m:sub>
                        <m:r>
                          <a:rPr lang="fr-FR" i="1">
                            <a:solidFill>
                              <a:srgbClr val="111111"/>
                            </a:solidFill>
                            <a:latin typeface="Cambria Math" panose="02040503050406030204" pitchFamily="18" charset="0"/>
                            <a:cs typeface="Ubisoft Sans" panose="02000504030000020004" pitchFamily="2" charset="-78"/>
                          </a:rPr>
                          <m:t>𝑡</m:t>
                        </m:r>
                        <m:r>
                          <a:rPr lang="fr-FR" i="1">
                            <a:solidFill>
                              <a:srgbClr val="111111"/>
                            </a:solidFill>
                            <a:latin typeface="Cambria Math" panose="02040503050406030204" pitchFamily="18" charset="0"/>
                            <a:cs typeface="Ubisoft Sans" panose="02000504030000020004" pitchFamily="2" charset="-78"/>
                          </a:rPr>
                          <m:t>, </m:t>
                        </m:r>
                        <m:r>
                          <a:rPr lang="fr-FR" i="1">
                            <a:solidFill>
                              <a:srgbClr val="111111"/>
                            </a:solidFill>
                            <a:latin typeface="Cambria Math" panose="02040503050406030204" pitchFamily="18" charset="0"/>
                            <a:cs typeface="Ubisoft Sans" panose="02000504030000020004" pitchFamily="2" charset="-78"/>
                          </a:rPr>
                          <m:t>𝑗</m:t>
                        </m:r>
                      </m:sub>
                    </m:sSub>
                    <m:d>
                      <m:dPr>
                        <m:ctrlPr>
                          <a:rPr lang="fr-FR" i="1">
                            <a:solidFill>
                              <a:srgbClr val="111111"/>
                            </a:solidFill>
                            <a:latin typeface="Cambria Math" panose="02040503050406030204" pitchFamily="18" charset="0"/>
                            <a:cs typeface="Ubisoft Sans" panose="02000504030000020004" pitchFamily="2" charset="-78"/>
                          </a:rPr>
                        </m:ctrlPr>
                      </m:dPr>
                      <m:e>
                        <m:r>
                          <a:rPr lang="fr-FR" i="1">
                            <a:solidFill>
                              <a:srgbClr val="111111"/>
                            </a:solidFill>
                            <a:latin typeface="Cambria Math" panose="02040503050406030204" pitchFamily="18" charset="0"/>
                            <a:ea typeface="Cambria Math" panose="02040503050406030204" pitchFamily="18" charset="0"/>
                            <a:cs typeface="Ubisoft Sans" panose="02000504030000020004" pitchFamily="2" charset="-78"/>
                          </a:rPr>
                          <m:t>𝜃</m:t>
                        </m:r>
                      </m:e>
                    </m:d>
                    <m:r>
                      <a:rPr lang="fr-FR" b="0" i="1" smtClean="0">
                        <a:solidFill>
                          <a:srgbClr val="111111"/>
                        </a:solidFill>
                        <a:latin typeface="Cambria Math" panose="02040503050406030204" pitchFamily="18" charset="0"/>
                        <a:cs typeface="Ubisoft Sans" panose="02000504030000020004" pitchFamily="2" charset="-78"/>
                      </a:rPr>
                      <m:t>=−</m:t>
                    </m:r>
                    <m:func>
                      <m:funcPr>
                        <m:ctrlPr>
                          <a:rPr lang="fr-FR" b="0" i="1" smtClean="0">
                            <a:solidFill>
                              <a:srgbClr val="111111"/>
                            </a:solidFill>
                            <a:latin typeface="Cambria Math" panose="02040503050406030204" pitchFamily="18" charset="0"/>
                            <a:cs typeface="Ubisoft Sans" panose="02000504030000020004" pitchFamily="2" charset="-78"/>
                          </a:rPr>
                        </m:ctrlPr>
                      </m:funcPr>
                      <m:fName>
                        <m:r>
                          <m:rPr>
                            <m:sty m:val="p"/>
                          </m:rPr>
                          <a:rPr lang="fr-FR" b="0" i="0" smtClean="0">
                            <a:solidFill>
                              <a:srgbClr val="111111"/>
                            </a:solidFill>
                            <a:latin typeface="Cambria Math" panose="02040503050406030204" pitchFamily="18" charset="0"/>
                            <a:cs typeface="Ubisoft Sans" panose="02000504030000020004" pitchFamily="2" charset="-78"/>
                          </a:rPr>
                          <m:t>log</m:t>
                        </m:r>
                      </m:fName>
                      <m:e>
                        <m:r>
                          <a:rPr lang="fr-FR" b="0" i="1" smtClean="0">
                            <a:solidFill>
                              <a:srgbClr val="111111"/>
                            </a:solidFill>
                            <a:latin typeface="Cambria Math" panose="02040503050406030204" pitchFamily="18" charset="0"/>
                            <a:cs typeface="Ubisoft Sans" panose="02000504030000020004" pitchFamily="2" charset="-78"/>
                          </a:rPr>
                          <m:t>𝑃</m:t>
                        </m:r>
                        <m:r>
                          <a:rPr lang="fr-FR" b="0" i="1" smtClean="0">
                            <a:solidFill>
                              <a:srgbClr val="111111"/>
                            </a:solidFill>
                            <a:latin typeface="Cambria Math" panose="02040503050406030204" pitchFamily="18" charset="0"/>
                            <a:cs typeface="Ubisoft Sans" panose="02000504030000020004" pitchFamily="2" charset="-78"/>
                          </a:rPr>
                          <m:t>(</m:t>
                        </m:r>
                        <m:sSub>
                          <m:sSubPr>
                            <m:ctrlPr>
                              <a:rPr lang="fr-FR" b="0" i="1" smtClean="0">
                                <a:solidFill>
                                  <a:srgbClr val="7F7F7F"/>
                                </a:solidFill>
                                <a:latin typeface="Cambria Math" panose="02040503050406030204" pitchFamily="18" charset="0"/>
                                <a:cs typeface="Ubisoft Sans" panose="02000504030000020004" pitchFamily="2" charset="-78"/>
                              </a:rPr>
                            </m:ctrlPr>
                          </m:sSubPr>
                          <m:e>
                            <m:r>
                              <a:rPr lang="fr-FR" b="0" i="1" smtClean="0">
                                <a:solidFill>
                                  <a:srgbClr val="7F7F7F"/>
                                </a:solidFill>
                                <a:latin typeface="Cambria Math" panose="02040503050406030204" pitchFamily="18" charset="0"/>
                                <a:cs typeface="Ubisoft Sans" panose="02000504030000020004" pitchFamily="2" charset="-78"/>
                              </a:rPr>
                              <m:t>𝑤</m:t>
                            </m:r>
                          </m:e>
                          <m:sub>
                            <m:r>
                              <a:rPr lang="fr-FR" b="0" i="1" smtClean="0">
                                <a:solidFill>
                                  <a:srgbClr val="7F7F7F"/>
                                </a:solidFill>
                                <a:latin typeface="Cambria Math" panose="02040503050406030204" pitchFamily="18" charset="0"/>
                                <a:cs typeface="Ubisoft Sans" panose="02000504030000020004" pitchFamily="2" charset="-78"/>
                              </a:rPr>
                              <m:t>𝑡</m:t>
                            </m:r>
                            <m:r>
                              <a:rPr lang="fr-FR" b="0" i="1" smtClean="0">
                                <a:solidFill>
                                  <a:srgbClr val="7F7F7F"/>
                                </a:solidFill>
                                <a:latin typeface="Cambria Math" panose="02040503050406030204" pitchFamily="18" charset="0"/>
                                <a:cs typeface="Ubisoft Sans" panose="02000504030000020004" pitchFamily="2" charset="-78"/>
                              </a:rPr>
                              <m:t>+</m:t>
                            </m:r>
                            <m:r>
                              <a:rPr lang="fr-FR" b="0" i="1" smtClean="0">
                                <a:solidFill>
                                  <a:srgbClr val="7F7F7F"/>
                                </a:solidFill>
                                <a:latin typeface="Cambria Math" panose="02040503050406030204" pitchFamily="18" charset="0"/>
                                <a:cs typeface="Ubisoft Sans" panose="02000504030000020004" pitchFamily="2" charset="-78"/>
                              </a:rPr>
                              <m:t>𝑗</m:t>
                            </m:r>
                          </m:sub>
                        </m:sSub>
                        <m:r>
                          <a:rPr lang="fr-FR" b="0" i="1" smtClean="0">
                            <a:solidFill>
                              <a:srgbClr val="111111"/>
                            </a:solidFill>
                            <a:latin typeface="Cambria Math" panose="02040503050406030204" pitchFamily="18" charset="0"/>
                            <a:cs typeface="Ubisoft Sans" panose="02000504030000020004" pitchFamily="2" charset="-78"/>
                          </a:rPr>
                          <m:t>|</m:t>
                        </m:r>
                        <m:sSub>
                          <m:sSubPr>
                            <m:ctrlPr>
                              <a:rPr lang="fr-FR" b="0" i="1" smtClean="0">
                                <a:solidFill>
                                  <a:srgbClr val="63A907"/>
                                </a:solidFill>
                                <a:latin typeface="Cambria Math" panose="02040503050406030204" pitchFamily="18" charset="0"/>
                                <a:cs typeface="Ubisoft Sans" panose="02000504030000020004" pitchFamily="2" charset="-78"/>
                              </a:rPr>
                            </m:ctrlPr>
                          </m:sSubPr>
                          <m:e>
                            <m:r>
                              <a:rPr lang="fr-FR" b="0" i="1" smtClean="0">
                                <a:solidFill>
                                  <a:srgbClr val="63A907"/>
                                </a:solidFill>
                                <a:latin typeface="Cambria Math" panose="02040503050406030204" pitchFamily="18" charset="0"/>
                                <a:cs typeface="Ubisoft Sans" panose="02000504030000020004" pitchFamily="2" charset="-78"/>
                              </a:rPr>
                              <m:t>𝑤</m:t>
                            </m:r>
                          </m:e>
                          <m:sub>
                            <m:r>
                              <a:rPr lang="fr-FR" b="0" i="1" smtClean="0">
                                <a:solidFill>
                                  <a:srgbClr val="63A907"/>
                                </a:solidFill>
                                <a:latin typeface="Cambria Math" panose="02040503050406030204" pitchFamily="18" charset="0"/>
                                <a:cs typeface="Ubisoft Sans" panose="02000504030000020004" pitchFamily="2" charset="-78"/>
                              </a:rPr>
                              <m:t>𝑡</m:t>
                            </m:r>
                          </m:sub>
                        </m:sSub>
                        <m:r>
                          <a:rPr lang="fr-FR" b="0" i="1" smtClean="0">
                            <a:solidFill>
                              <a:srgbClr val="111111"/>
                            </a:solidFill>
                            <a:latin typeface="Cambria Math" panose="02040503050406030204" pitchFamily="18" charset="0"/>
                            <a:cs typeface="Ubisoft Sans" panose="02000504030000020004" pitchFamily="2" charset="-78"/>
                          </a:rPr>
                          <m:t>)</m:t>
                        </m:r>
                      </m:e>
                    </m:func>
                  </m:oMath>
                </a14:m>
                <a:endParaRPr lang="fr-FR" dirty="0"/>
              </a:p>
            </p:txBody>
          </p:sp>
        </mc:Choice>
        <mc:Fallback xmlns="">
          <p:sp>
            <p:nvSpPr>
              <p:cNvPr id="11" name="Rectangle 10"/>
              <p:cNvSpPr>
                <a:spLocks noRot="1" noChangeAspect="1" noMove="1" noResize="1" noEditPoints="1" noAdjustHandles="1" noChangeArrowheads="1" noChangeShapeType="1" noTextEdit="1"/>
              </p:cNvSpPr>
              <p:nvPr/>
            </p:nvSpPr>
            <p:spPr>
              <a:xfrm>
                <a:off x="4706985" y="5465362"/>
                <a:ext cx="2803460" cy="391646"/>
              </a:xfrm>
              <a:prstGeom prst="rect">
                <a:avLst/>
              </a:prstGeom>
              <a:blipFill>
                <a:blip r:embed="rId9"/>
                <a:stretch>
                  <a:fillRect r="-435" b="-781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2286000" y="4210315"/>
                <a:ext cx="8122920" cy="491096"/>
              </a:xfrm>
              <a:prstGeom prst="rect">
                <a:avLst/>
              </a:prstGeom>
            </p:spPr>
            <p:txBody>
              <a:bodyPr wrap="square">
                <a:spAutoFit/>
              </a:bodyPr>
              <a:lstStyle/>
              <a:p>
                <a:pPr algn="ctr"/>
                <a:r>
                  <a:rPr lang="fr-FR"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r>
                      <a:rPr lang="fr-FR" b="0" i="1" smtClean="0">
                        <a:solidFill>
                          <a:srgbClr val="111111"/>
                        </a:solidFill>
                        <a:latin typeface="Cambria Math" panose="02040503050406030204" pitchFamily="18" charset="0"/>
                        <a:cs typeface="Ubisoft Sans" panose="02000504030000020004" pitchFamily="2" charset="-78"/>
                      </a:rPr>
                      <m:t>𝐽</m:t>
                    </m:r>
                    <m:d>
                      <m:dPr>
                        <m:ctrlPr>
                          <a:rPr lang="fr-FR" i="1">
                            <a:solidFill>
                              <a:srgbClr val="111111"/>
                            </a:solidFill>
                            <a:latin typeface="Cambria Math" panose="02040503050406030204" pitchFamily="18" charset="0"/>
                            <a:cs typeface="Ubisoft Sans" panose="02000504030000020004" pitchFamily="2" charset="-78"/>
                          </a:rPr>
                        </m:ctrlPr>
                      </m:dPr>
                      <m:e>
                        <m:r>
                          <a:rPr lang="fr-FR" b="0" i="1">
                            <a:solidFill>
                              <a:srgbClr val="111111"/>
                            </a:solidFill>
                            <a:latin typeface="Cambria Math" panose="02040503050406030204" pitchFamily="18" charset="0"/>
                            <a:ea typeface="Cambria Math" panose="02040503050406030204" pitchFamily="18" charset="0"/>
                            <a:cs typeface="Ubisoft Sans" panose="02000504030000020004" pitchFamily="2" charset="-78"/>
                          </a:rPr>
                          <m:t>𝜃</m:t>
                        </m:r>
                      </m:e>
                    </m:d>
                    <m:r>
                      <a:rPr lang="fr-FR" b="0" i="1" smtClean="0">
                        <a:solidFill>
                          <a:srgbClr val="111111"/>
                        </a:solidFill>
                        <a:latin typeface="Cambria Math" panose="02040503050406030204" pitchFamily="18" charset="0"/>
                        <a:cs typeface="Ubisoft Sans" panose="02000504030000020004" pitchFamily="2" charset="-78"/>
                      </a:rPr>
                      <m:t>=−</m:t>
                    </m:r>
                    <m:f>
                      <m:fPr>
                        <m:ctrlPr>
                          <a:rPr lang="fr-FR" i="1" smtClean="0">
                            <a:solidFill>
                              <a:srgbClr val="111111"/>
                            </a:solidFill>
                            <a:latin typeface="Cambria Math" panose="02040503050406030204" pitchFamily="18" charset="0"/>
                            <a:cs typeface="Ubisoft Sans" panose="02000504030000020004" pitchFamily="2" charset="-78"/>
                          </a:rPr>
                        </m:ctrlPr>
                      </m:fPr>
                      <m:num>
                        <m:r>
                          <a:rPr lang="fr-FR" b="0" i="1" smtClean="0">
                            <a:solidFill>
                              <a:srgbClr val="111111"/>
                            </a:solidFill>
                            <a:latin typeface="Cambria Math" panose="02040503050406030204" pitchFamily="18" charset="0"/>
                            <a:cs typeface="Ubisoft Sans" panose="02000504030000020004" pitchFamily="2" charset="-78"/>
                          </a:rPr>
                          <m:t>1</m:t>
                        </m:r>
                      </m:num>
                      <m:den>
                        <m:r>
                          <a:rPr lang="fr-FR" b="0" i="1" smtClean="0">
                            <a:solidFill>
                              <a:srgbClr val="111111"/>
                            </a:solidFill>
                            <a:latin typeface="Cambria Math" panose="02040503050406030204" pitchFamily="18" charset="0"/>
                            <a:cs typeface="Ubisoft Sans" panose="02000504030000020004" pitchFamily="2" charset="-78"/>
                          </a:rPr>
                          <m:t>𝑇</m:t>
                        </m:r>
                      </m:den>
                    </m:f>
                    <m:nary>
                      <m:naryPr>
                        <m:chr m:val="∑"/>
                        <m:ctrlPr>
                          <a:rPr lang="fr-FR" i="1" smtClean="0">
                            <a:solidFill>
                              <a:srgbClr val="111111"/>
                            </a:solidFill>
                            <a:latin typeface="Cambria Math" panose="02040503050406030204" pitchFamily="18" charset="0"/>
                            <a:cs typeface="Ubisoft Sans" panose="02000504030000020004" pitchFamily="2" charset="-78"/>
                          </a:rPr>
                        </m:ctrlPr>
                      </m:naryPr>
                      <m:sub>
                        <m:r>
                          <m:rPr>
                            <m:brk m:alnAt="23"/>
                          </m:rPr>
                          <a:rPr lang="fr-FR" b="0" i="1" smtClean="0">
                            <a:solidFill>
                              <a:srgbClr val="111111"/>
                            </a:solidFill>
                            <a:latin typeface="Cambria Math" panose="02040503050406030204" pitchFamily="18" charset="0"/>
                            <a:cs typeface="Ubisoft Sans" panose="02000504030000020004" pitchFamily="2" charset="-78"/>
                          </a:rPr>
                          <m:t>𝑡</m:t>
                        </m:r>
                        <m:r>
                          <a:rPr lang="fr-FR" b="0" i="1" smtClean="0">
                            <a:solidFill>
                              <a:srgbClr val="111111"/>
                            </a:solidFill>
                            <a:latin typeface="Cambria Math" panose="02040503050406030204" pitchFamily="18" charset="0"/>
                            <a:cs typeface="Ubisoft Sans" panose="02000504030000020004" pitchFamily="2" charset="-78"/>
                          </a:rPr>
                          <m:t>=1</m:t>
                        </m:r>
                      </m:sub>
                      <m:sup>
                        <m:r>
                          <a:rPr lang="fr-FR" b="0" i="1" smtClean="0">
                            <a:solidFill>
                              <a:srgbClr val="111111"/>
                            </a:solidFill>
                            <a:latin typeface="Cambria Math" panose="02040503050406030204" pitchFamily="18" charset="0"/>
                            <a:cs typeface="Ubisoft Sans" panose="02000504030000020004" pitchFamily="2" charset="-78"/>
                          </a:rPr>
                          <m:t>𝑇</m:t>
                        </m:r>
                      </m:sup>
                      <m:e>
                        <m:nary>
                          <m:naryPr>
                            <m:chr m:val="∑"/>
                            <m:supHide m:val="on"/>
                            <m:ctrlPr>
                              <a:rPr lang="fr-FR" i="1" smtClean="0">
                                <a:solidFill>
                                  <a:srgbClr val="111111"/>
                                </a:solidFill>
                                <a:latin typeface="Cambria Math" panose="02040503050406030204" pitchFamily="18" charset="0"/>
                                <a:cs typeface="Ubisoft Sans" panose="02000504030000020004" pitchFamily="2" charset="-78"/>
                              </a:rPr>
                            </m:ctrlPr>
                          </m:naryPr>
                          <m:sub>
                            <m:r>
                              <m:rPr>
                                <m:brk m:alnAt="7"/>
                              </m:rPr>
                              <a:rPr lang="fr-FR" b="0" i="1" smtClean="0">
                                <a:solidFill>
                                  <a:srgbClr val="111111"/>
                                </a:solidFill>
                                <a:latin typeface="Cambria Math" panose="02040503050406030204" pitchFamily="18" charset="0"/>
                                <a:cs typeface="Ubisoft Sans" panose="02000504030000020004" pitchFamily="2" charset="-78"/>
                              </a:rPr>
                              <m:t>−</m:t>
                            </m:r>
                            <m:r>
                              <a:rPr lang="fr-FR" b="0" i="1" smtClean="0">
                                <a:solidFill>
                                  <a:srgbClr val="111111"/>
                                </a:solidFill>
                                <a:latin typeface="Cambria Math" panose="02040503050406030204" pitchFamily="18" charset="0"/>
                                <a:cs typeface="Ubisoft Sans" panose="02000504030000020004" pitchFamily="2" charset="-78"/>
                              </a:rPr>
                              <m:t>𝑚</m:t>
                            </m:r>
                            <m:r>
                              <a:rPr lang="fr-FR" b="0" i="1" smtClean="0">
                                <a:solidFill>
                                  <a:srgbClr val="111111"/>
                                </a:solidFill>
                                <a:latin typeface="Cambria Math" panose="02040503050406030204" pitchFamily="18" charset="0"/>
                                <a:cs typeface="Ubisoft Sans" panose="02000504030000020004" pitchFamily="2" charset="-78"/>
                              </a:rPr>
                              <m:t>≤</m:t>
                            </m:r>
                            <m:r>
                              <a:rPr lang="fr-FR" b="0" i="1" smtClean="0">
                                <a:solidFill>
                                  <a:srgbClr val="111111"/>
                                </a:solidFill>
                                <a:latin typeface="Cambria Math" panose="02040503050406030204" pitchFamily="18" charset="0"/>
                                <a:cs typeface="Ubisoft Sans" panose="02000504030000020004" pitchFamily="2" charset="-78"/>
                              </a:rPr>
                              <m:t>𝑗</m:t>
                            </m:r>
                            <m:r>
                              <a:rPr lang="fr-FR" b="0" i="1" smtClean="0">
                                <a:solidFill>
                                  <a:srgbClr val="111111"/>
                                </a:solidFill>
                                <a:latin typeface="Cambria Math" panose="02040503050406030204" pitchFamily="18" charset="0"/>
                                <a:cs typeface="Ubisoft Sans" panose="02000504030000020004" pitchFamily="2" charset="-78"/>
                              </a:rPr>
                              <m:t>≤</m:t>
                            </m:r>
                            <m:r>
                              <a:rPr lang="fr-FR" b="0" i="1" smtClean="0">
                                <a:solidFill>
                                  <a:srgbClr val="111111"/>
                                </a:solidFill>
                                <a:latin typeface="Cambria Math" panose="02040503050406030204" pitchFamily="18" charset="0"/>
                                <a:cs typeface="Ubisoft Sans" panose="02000504030000020004" pitchFamily="2" charset="-78"/>
                              </a:rPr>
                              <m:t>𝑚</m:t>
                            </m:r>
                          </m:sub>
                          <m:sup/>
                          <m:e>
                            <m:func>
                              <m:funcPr>
                                <m:ctrlPr>
                                  <a:rPr lang="fr-FR" i="1" smtClean="0">
                                    <a:solidFill>
                                      <a:srgbClr val="111111"/>
                                    </a:solidFill>
                                    <a:latin typeface="Cambria Math" panose="02040503050406030204" pitchFamily="18" charset="0"/>
                                    <a:cs typeface="Ubisoft Sans" panose="02000504030000020004" pitchFamily="2" charset="-78"/>
                                  </a:rPr>
                                </m:ctrlPr>
                              </m:funcPr>
                              <m:fName>
                                <m:r>
                                  <m:rPr>
                                    <m:sty m:val="p"/>
                                  </m:rPr>
                                  <a:rPr lang="fr-FR" b="0" i="0" smtClean="0">
                                    <a:solidFill>
                                      <a:srgbClr val="111111"/>
                                    </a:solidFill>
                                    <a:latin typeface="Cambria Math" panose="02040503050406030204" pitchFamily="18" charset="0"/>
                                    <a:cs typeface="Ubisoft Sans" panose="02000504030000020004" pitchFamily="2" charset="-78"/>
                                  </a:rPr>
                                  <m:t>log</m:t>
                                </m:r>
                              </m:fName>
                              <m:e>
                                <m:r>
                                  <a:rPr lang="fr-FR" b="0" i="1" smtClean="0">
                                    <a:solidFill>
                                      <a:srgbClr val="111111"/>
                                    </a:solidFill>
                                    <a:latin typeface="Cambria Math" panose="02040503050406030204" pitchFamily="18" charset="0"/>
                                    <a:cs typeface="Ubisoft Sans" panose="02000504030000020004" pitchFamily="2" charset="-78"/>
                                  </a:rPr>
                                  <m:t>𝑃</m:t>
                                </m:r>
                                <m:r>
                                  <a:rPr lang="fr-FR" b="0">
                                    <a:solidFill>
                                      <a:srgbClr val="111111"/>
                                    </a:solidFill>
                                    <a:latin typeface="Cambria Math" panose="02040503050406030204" pitchFamily="18" charset="0"/>
                                    <a:cs typeface="Ubisoft Sans" panose="02000504030000020004" pitchFamily="2" charset="-78"/>
                                  </a:rPr>
                                  <m:t>(</m:t>
                                </m:r>
                                <m:sSub>
                                  <m:sSubPr>
                                    <m:ctrlPr>
                                      <a:rPr lang="fr-FR" i="1">
                                        <a:solidFill>
                                          <a:srgbClr val="63A907"/>
                                        </a:solidFill>
                                        <a:latin typeface="Cambria Math" panose="02040503050406030204" pitchFamily="18" charset="0"/>
                                        <a:cs typeface="Ubisoft Sans" panose="02000504030000020004" pitchFamily="2" charset="-78"/>
                                      </a:rPr>
                                    </m:ctrlPr>
                                  </m:sSubPr>
                                  <m:e>
                                    <m:r>
                                      <a:rPr lang="fr-FR" b="0" i="1">
                                        <a:solidFill>
                                          <a:srgbClr val="63A907"/>
                                        </a:solidFill>
                                        <a:latin typeface="Cambria Math" panose="02040503050406030204" pitchFamily="18" charset="0"/>
                                        <a:cs typeface="Ubisoft Sans" panose="02000504030000020004" pitchFamily="2" charset="-78"/>
                                      </a:rPr>
                                      <m:t>𝑤</m:t>
                                    </m:r>
                                  </m:e>
                                  <m:sub>
                                    <m:r>
                                      <a:rPr lang="fr-FR" b="0" i="1">
                                        <a:solidFill>
                                          <a:srgbClr val="63A907"/>
                                        </a:solidFill>
                                        <a:latin typeface="Cambria Math" panose="02040503050406030204" pitchFamily="18" charset="0"/>
                                        <a:cs typeface="Ubisoft Sans" panose="02000504030000020004" pitchFamily="2" charset="-78"/>
                                      </a:rPr>
                                      <m:t>𝑡</m:t>
                                    </m:r>
                                  </m:sub>
                                </m:sSub>
                                <m:r>
                                  <a:rPr lang="fr-FR" b="0" i="1">
                                    <a:solidFill>
                                      <a:srgbClr val="111111"/>
                                    </a:solidFill>
                                    <a:latin typeface="Cambria Math" panose="02040503050406030204" pitchFamily="18" charset="0"/>
                                    <a:cs typeface="Ubisoft Sans" panose="02000504030000020004" pitchFamily="2" charset="-78"/>
                                  </a:rPr>
                                  <m:t>,</m:t>
                                </m:r>
                                <m:sSub>
                                  <m:sSubPr>
                                    <m:ctrlPr>
                                      <a:rPr lang="fr-FR" i="1">
                                        <a:solidFill>
                                          <a:srgbClr val="7F7F7F"/>
                                        </a:solidFill>
                                        <a:latin typeface="Cambria Math" panose="02040503050406030204" pitchFamily="18" charset="0"/>
                                        <a:cs typeface="Ubisoft Sans" panose="02000504030000020004" pitchFamily="2" charset="-78"/>
                                      </a:rPr>
                                    </m:ctrlPr>
                                  </m:sSubPr>
                                  <m:e>
                                    <m:r>
                                      <a:rPr lang="fr-FR" b="0" i="1">
                                        <a:solidFill>
                                          <a:srgbClr val="7F7F7F"/>
                                        </a:solidFill>
                                        <a:latin typeface="Cambria Math" panose="02040503050406030204" pitchFamily="18" charset="0"/>
                                        <a:cs typeface="Ubisoft Sans" panose="02000504030000020004" pitchFamily="2" charset="-78"/>
                                      </a:rPr>
                                      <m:t>𝑤</m:t>
                                    </m:r>
                                  </m:e>
                                  <m:sub>
                                    <m:r>
                                      <a:rPr lang="fr-FR" b="0" i="1">
                                        <a:solidFill>
                                          <a:srgbClr val="7F7F7F"/>
                                        </a:solidFill>
                                        <a:latin typeface="Cambria Math" panose="02040503050406030204" pitchFamily="18" charset="0"/>
                                        <a:cs typeface="Ubisoft Sans" panose="02000504030000020004" pitchFamily="2" charset="-78"/>
                                      </a:rPr>
                                      <m:t>𝑡</m:t>
                                    </m:r>
                                    <m:r>
                                      <a:rPr lang="fr-FR" b="0" i="1">
                                        <a:solidFill>
                                          <a:srgbClr val="7F7F7F"/>
                                        </a:solidFill>
                                        <a:latin typeface="Cambria Math" panose="02040503050406030204" pitchFamily="18" charset="0"/>
                                        <a:cs typeface="Ubisoft Sans" panose="02000504030000020004" pitchFamily="2" charset="-78"/>
                                      </a:rPr>
                                      <m:t>+</m:t>
                                    </m:r>
                                    <m:r>
                                      <a:rPr lang="fr-FR" b="0" i="1">
                                        <a:solidFill>
                                          <a:srgbClr val="7F7F7F"/>
                                        </a:solidFill>
                                        <a:latin typeface="Cambria Math" panose="02040503050406030204" pitchFamily="18" charset="0"/>
                                        <a:cs typeface="Ubisoft Sans" panose="02000504030000020004" pitchFamily="2" charset="-78"/>
                                      </a:rPr>
                                      <m:t>𝑗</m:t>
                                    </m:r>
                                  </m:sub>
                                </m:sSub>
                                <m:r>
                                  <a:rPr lang="fr-FR" b="0" i="1" smtClean="0">
                                    <a:solidFill>
                                      <a:schemeClr val="tx1"/>
                                    </a:solidFill>
                                    <a:latin typeface="Cambria Math" panose="02040503050406030204" pitchFamily="18" charset="0"/>
                                    <a:cs typeface="Ubisoft Sans" panose="02000504030000020004" pitchFamily="2" charset="-78"/>
                                  </a:rPr>
                                  <m:t>;</m:t>
                                </m:r>
                                <m:r>
                                  <a:rPr lang="fr-FR"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𝜃</m:t>
                                </m:r>
                                <m:r>
                                  <a:rPr lang="fr-FR" b="0" i="1">
                                    <a:solidFill>
                                      <a:srgbClr val="111111"/>
                                    </a:solidFill>
                                    <a:latin typeface="Cambria Math" panose="02040503050406030204" pitchFamily="18" charset="0"/>
                                    <a:cs typeface="Ubisoft Sans" panose="02000504030000020004" pitchFamily="2" charset="-78"/>
                                  </a:rPr>
                                  <m:t>)</m:t>
                                </m:r>
                              </m:e>
                            </m:func>
                          </m:e>
                        </m:nary>
                      </m:e>
                    </m:nary>
                  </m:oMath>
                </a14:m>
                <a:endParaRPr lang="fr-FR" dirty="0"/>
              </a:p>
            </p:txBody>
          </p:sp>
        </mc:Choice>
        <mc:Fallback xmlns="">
          <p:sp>
            <p:nvSpPr>
              <p:cNvPr id="27" name="Rectangle 26"/>
              <p:cNvSpPr>
                <a:spLocks noRot="1" noChangeAspect="1" noMove="1" noResize="1" noEditPoints="1" noAdjustHandles="1" noChangeArrowheads="1" noChangeShapeType="1" noTextEdit="1"/>
              </p:cNvSpPr>
              <p:nvPr/>
            </p:nvSpPr>
            <p:spPr>
              <a:xfrm>
                <a:off x="2286000" y="4210315"/>
                <a:ext cx="8122920" cy="491096"/>
              </a:xfrm>
              <a:prstGeom prst="rect">
                <a:avLst/>
              </a:prstGeom>
              <a:blipFill>
                <a:blip r:embed="rId10"/>
                <a:stretch>
                  <a:fillRect t="-78750" b="-12875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2133600" y="4825854"/>
                <a:ext cx="8122920" cy="483466"/>
              </a:xfrm>
              <a:prstGeom prst="rect">
                <a:avLst/>
              </a:prstGeom>
            </p:spPr>
            <p:txBody>
              <a:bodyPr wrap="square">
                <a:spAutoFit/>
              </a:bodyPr>
              <a:lstStyle/>
              <a:p>
                <a:pPr algn="ctr"/>
                <a:r>
                  <a:rPr lang="fr-FR"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r>
                      <a:rPr lang="fr-FR" b="0" i="1" smtClean="0">
                        <a:solidFill>
                          <a:srgbClr val="111111"/>
                        </a:solidFill>
                        <a:latin typeface="Cambria Math" panose="02040503050406030204" pitchFamily="18" charset="0"/>
                        <a:cs typeface="Ubisoft Sans" panose="02000504030000020004" pitchFamily="2" charset="-78"/>
                      </a:rPr>
                      <m:t>𝐽</m:t>
                    </m:r>
                    <m:d>
                      <m:dPr>
                        <m:ctrlPr>
                          <a:rPr lang="fr-FR" i="1">
                            <a:solidFill>
                              <a:srgbClr val="111111"/>
                            </a:solidFill>
                            <a:latin typeface="Cambria Math" panose="02040503050406030204" pitchFamily="18" charset="0"/>
                            <a:cs typeface="Ubisoft Sans" panose="02000504030000020004" pitchFamily="2" charset="-78"/>
                          </a:rPr>
                        </m:ctrlPr>
                      </m:dPr>
                      <m:e>
                        <m:r>
                          <a:rPr lang="fr-FR" i="1">
                            <a:solidFill>
                              <a:srgbClr val="111111"/>
                            </a:solidFill>
                            <a:latin typeface="Cambria Math" panose="02040503050406030204" pitchFamily="18" charset="0"/>
                            <a:ea typeface="Cambria Math" panose="02040503050406030204" pitchFamily="18" charset="0"/>
                            <a:cs typeface="Ubisoft Sans" panose="02000504030000020004" pitchFamily="2" charset="-78"/>
                          </a:rPr>
                          <m:t>𝜃</m:t>
                        </m:r>
                      </m:e>
                    </m:d>
                    <m:r>
                      <a:rPr lang="fr-FR" b="0" i="1" smtClean="0">
                        <a:solidFill>
                          <a:srgbClr val="111111"/>
                        </a:solidFill>
                        <a:latin typeface="Cambria Math" panose="02040503050406030204" pitchFamily="18" charset="0"/>
                        <a:cs typeface="Ubisoft Sans" panose="02000504030000020004" pitchFamily="2" charset="-78"/>
                      </a:rPr>
                      <m:t>=</m:t>
                    </m:r>
                    <m:f>
                      <m:fPr>
                        <m:ctrlPr>
                          <a:rPr lang="fr-FR" b="0" i="1" smtClean="0">
                            <a:solidFill>
                              <a:srgbClr val="111111"/>
                            </a:solidFill>
                            <a:latin typeface="Cambria Math" panose="02040503050406030204" pitchFamily="18" charset="0"/>
                            <a:cs typeface="Ubisoft Sans" panose="02000504030000020004" pitchFamily="2" charset="-78"/>
                          </a:rPr>
                        </m:ctrlPr>
                      </m:fPr>
                      <m:num>
                        <m:r>
                          <a:rPr lang="fr-FR" b="0" i="1" smtClean="0">
                            <a:solidFill>
                              <a:srgbClr val="111111"/>
                            </a:solidFill>
                            <a:latin typeface="Cambria Math" panose="02040503050406030204" pitchFamily="18" charset="0"/>
                            <a:cs typeface="Ubisoft Sans" panose="02000504030000020004" pitchFamily="2" charset="-78"/>
                          </a:rPr>
                          <m:t>1</m:t>
                        </m:r>
                      </m:num>
                      <m:den>
                        <m:r>
                          <a:rPr lang="fr-FR" b="0" i="1" smtClean="0">
                            <a:solidFill>
                              <a:srgbClr val="111111"/>
                            </a:solidFill>
                            <a:latin typeface="Cambria Math" panose="02040503050406030204" pitchFamily="18" charset="0"/>
                            <a:cs typeface="Ubisoft Sans" panose="02000504030000020004" pitchFamily="2" charset="-78"/>
                          </a:rPr>
                          <m:t>𝑇</m:t>
                        </m:r>
                      </m:den>
                    </m:f>
                    <m:nary>
                      <m:naryPr>
                        <m:chr m:val="∑"/>
                        <m:ctrlPr>
                          <a:rPr lang="fr-FR" b="0" i="1" smtClean="0">
                            <a:solidFill>
                              <a:srgbClr val="111111"/>
                            </a:solidFill>
                            <a:latin typeface="Cambria Math" panose="02040503050406030204" pitchFamily="18" charset="0"/>
                            <a:cs typeface="Ubisoft Sans" panose="02000504030000020004" pitchFamily="2" charset="-78"/>
                          </a:rPr>
                        </m:ctrlPr>
                      </m:naryPr>
                      <m:sub>
                        <m:r>
                          <m:rPr>
                            <m:brk m:alnAt="23"/>
                          </m:rPr>
                          <a:rPr lang="fr-FR" b="0" i="1" smtClean="0">
                            <a:solidFill>
                              <a:srgbClr val="111111"/>
                            </a:solidFill>
                            <a:latin typeface="Cambria Math" panose="02040503050406030204" pitchFamily="18" charset="0"/>
                            <a:cs typeface="Ubisoft Sans" panose="02000504030000020004" pitchFamily="2" charset="-78"/>
                          </a:rPr>
                          <m:t>𝑡</m:t>
                        </m:r>
                        <m:r>
                          <a:rPr lang="fr-FR" b="0" i="1" smtClean="0">
                            <a:solidFill>
                              <a:srgbClr val="111111"/>
                            </a:solidFill>
                            <a:latin typeface="Cambria Math" panose="02040503050406030204" pitchFamily="18" charset="0"/>
                            <a:cs typeface="Ubisoft Sans" panose="02000504030000020004" pitchFamily="2" charset="-78"/>
                          </a:rPr>
                          <m:t>=1</m:t>
                        </m:r>
                      </m:sub>
                      <m:sup>
                        <m:r>
                          <a:rPr lang="fr-FR" b="0" i="1" smtClean="0">
                            <a:solidFill>
                              <a:srgbClr val="111111"/>
                            </a:solidFill>
                            <a:latin typeface="Cambria Math" panose="02040503050406030204" pitchFamily="18" charset="0"/>
                            <a:cs typeface="Ubisoft Sans" panose="02000504030000020004" pitchFamily="2" charset="-78"/>
                          </a:rPr>
                          <m:t>𝑇</m:t>
                        </m:r>
                      </m:sup>
                      <m:e>
                        <m:nary>
                          <m:naryPr>
                            <m:chr m:val="∑"/>
                            <m:supHide m:val="on"/>
                            <m:ctrlPr>
                              <a:rPr lang="fr-FR" b="0" i="1" smtClean="0">
                                <a:solidFill>
                                  <a:srgbClr val="111111"/>
                                </a:solidFill>
                                <a:latin typeface="Cambria Math" panose="02040503050406030204" pitchFamily="18" charset="0"/>
                                <a:cs typeface="Ubisoft Sans" panose="02000504030000020004" pitchFamily="2" charset="-78"/>
                              </a:rPr>
                            </m:ctrlPr>
                          </m:naryPr>
                          <m:sub>
                            <m:r>
                              <m:rPr>
                                <m:brk m:alnAt="7"/>
                              </m:rPr>
                              <a:rPr lang="fr-FR" b="0" i="1" smtClean="0">
                                <a:solidFill>
                                  <a:srgbClr val="111111"/>
                                </a:solidFill>
                                <a:latin typeface="Cambria Math" panose="02040503050406030204" pitchFamily="18" charset="0"/>
                                <a:cs typeface="Ubisoft Sans" panose="02000504030000020004" pitchFamily="2" charset="-78"/>
                              </a:rPr>
                              <m:t>−</m:t>
                            </m:r>
                            <m:r>
                              <a:rPr lang="fr-FR" b="0" i="1" smtClean="0">
                                <a:solidFill>
                                  <a:srgbClr val="111111"/>
                                </a:solidFill>
                                <a:latin typeface="Cambria Math" panose="02040503050406030204" pitchFamily="18" charset="0"/>
                                <a:cs typeface="Ubisoft Sans" panose="02000504030000020004" pitchFamily="2" charset="-78"/>
                              </a:rPr>
                              <m:t>𝑚</m:t>
                            </m:r>
                            <m:r>
                              <a:rPr lang="fr-FR" b="0" i="1" smtClean="0">
                                <a:solidFill>
                                  <a:srgbClr val="111111"/>
                                </a:solidFill>
                                <a:latin typeface="Cambria Math" panose="02040503050406030204" pitchFamily="18" charset="0"/>
                                <a:cs typeface="Ubisoft Sans" panose="02000504030000020004" pitchFamily="2" charset="-78"/>
                              </a:rPr>
                              <m:t>≤</m:t>
                            </m:r>
                            <m:r>
                              <a:rPr lang="fr-FR" b="0" i="1" smtClean="0">
                                <a:solidFill>
                                  <a:srgbClr val="111111"/>
                                </a:solidFill>
                                <a:latin typeface="Cambria Math" panose="02040503050406030204" pitchFamily="18" charset="0"/>
                                <a:cs typeface="Ubisoft Sans" panose="02000504030000020004" pitchFamily="2" charset="-78"/>
                              </a:rPr>
                              <m:t>𝑗</m:t>
                            </m:r>
                            <m:r>
                              <a:rPr lang="fr-FR" b="0" i="1" smtClean="0">
                                <a:solidFill>
                                  <a:srgbClr val="111111"/>
                                </a:solidFill>
                                <a:latin typeface="Cambria Math" panose="02040503050406030204" pitchFamily="18" charset="0"/>
                                <a:cs typeface="Ubisoft Sans" panose="02000504030000020004" pitchFamily="2" charset="-78"/>
                              </a:rPr>
                              <m:t>≤</m:t>
                            </m:r>
                            <m:r>
                              <a:rPr lang="fr-FR" b="0" i="1" smtClean="0">
                                <a:solidFill>
                                  <a:srgbClr val="111111"/>
                                </a:solidFill>
                                <a:latin typeface="Cambria Math" panose="02040503050406030204" pitchFamily="18" charset="0"/>
                                <a:cs typeface="Ubisoft Sans" panose="02000504030000020004" pitchFamily="2" charset="-78"/>
                              </a:rPr>
                              <m:t>𝑚</m:t>
                            </m:r>
                          </m:sub>
                          <m:sup/>
                          <m:e>
                            <m:sSub>
                              <m:sSubPr>
                                <m:ctrlPr>
                                  <a:rPr lang="fr-FR" i="1">
                                    <a:solidFill>
                                      <a:srgbClr val="111111"/>
                                    </a:solidFill>
                                    <a:latin typeface="Cambria Math" panose="02040503050406030204" pitchFamily="18" charset="0"/>
                                    <a:cs typeface="Ubisoft Sans" panose="02000504030000020004" pitchFamily="2" charset="-78"/>
                                  </a:rPr>
                                </m:ctrlPr>
                              </m:sSubPr>
                              <m:e>
                                <m:r>
                                  <a:rPr lang="fr-FR" i="1">
                                    <a:solidFill>
                                      <a:srgbClr val="111111"/>
                                    </a:solidFill>
                                    <a:latin typeface="Cambria Math" panose="02040503050406030204" pitchFamily="18" charset="0"/>
                                    <a:cs typeface="Ubisoft Sans" panose="02000504030000020004" pitchFamily="2" charset="-78"/>
                                  </a:rPr>
                                  <m:t>𝐽</m:t>
                                </m:r>
                              </m:e>
                              <m:sub>
                                <m:r>
                                  <a:rPr lang="fr-FR" i="1">
                                    <a:solidFill>
                                      <a:srgbClr val="111111"/>
                                    </a:solidFill>
                                    <a:latin typeface="Cambria Math" panose="02040503050406030204" pitchFamily="18" charset="0"/>
                                    <a:cs typeface="Ubisoft Sans" panose="02000504030000020004" pitchFamily="2" charset="-78"/>
                                  </a:rPr>
                                  <m:t>𝑡</m:t>
                                </m:r>
                                <m:r>
                                  <a:rPr lang="fr-FR" i="1">
                                    <a:solidFill>
                                      <a:srgbClr val="111111"/>
                                    </a:solidFill>
                                    <a:latin typeface="Cambria Math" panose="02040503050406030204" pitchFamily="18" charset="0"/>
                                    <a:cs typeface="Ubisoft Sans" panose="02000504030000020004" pitchFamily="2" charset="-78"/>
                                  </a:rPr>
                                  <m:t>, </m:t>
                                </m:r>
                                <m:r>
                                  <a:rPr lang="fr-FR" i="1">
                                    <a:solidFill>
                                      <a:srgbClr val="111111"/>
                                    </a:solidFill>
                                    <a:latin typeface="Cambria Math" panose="02040503050406030204" pitchFamily="18" charset="0"/>
                                    <a:cs typeface="Ubisoft Sans" panose="02000504030000020004" pitchFamily="2" charset="-78"/>
                                  </a:rPr>
                                  <m:t>𝑗</m:t>
                                </m:r>
                              </m:sub>
                            </m:sSub>
                            <m:d>
                              <m:dPr>
                                <m:ctrlPr>
                                  <a:rPr lang="fr-FR" i="1">
                                    <a:solidFill>
                                      <a:srgbClr val="111111"/>
                                    </a:solidFill>
                                    <a:latin typeface="Cambria Math" panose="02040503050406030204" pitchFamily="18" charset="0"/>
                                    <a:cs typeface="Ubisoft Sans" panose="02000504030000020004" pitchFamily="2" charset="-78"/>
                                  </a:rPr>
                                </m:ctrlPr>
                              </m:dPr>
                              <m:e>
                                <m:r>
                                  <a:rPr lang="fr-FR" i="1">
                                    <a:solidFill>
                                      <a:srgbClr val="111111"/>
                                    </a:solidFill>
                                    <a:latin typeface="Cambria Math" panose="02040503050406030204" pitchFamily="18" charset="0"/>
                                    <a:ea typeface="Cambria Math" panose="02040503050406030204" pitchFamily="18" charset="0"/>
                                    <a:cs typeface="Ubisoft Sans" panose="02000504030000020004" pitchFamily="2" charset="-78"/>
                                  </a:rPr>
                                  <m:t>𝜃</m:t>
                                </m:r>
                              </m:e>
                            </m:d>
                          </m:e>
                        </m:nary>
                      </m:e>
                    </m:nary>
                  </m:oMath>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2133600" y="4825854"/>
                <a:ext cx="8122920" cy="483466"/>
              </a:xfrm>
              <a:prstGeom prst="rect">
                <a:avLst/>
              </a:prstGeom>
              <a:blipFill>
                <a:blip r:embed="rId11"/>
                <a:stretch>
                  <a:fillRect t="-79747" b="-131646"/>
                </a:stretch>
              </a:blipFill>
            </p:spPr>
            <p:txBody>
              <a:bodyPr/>
              <a:lstStyle/>
              <a:p>
                <a:r>
                  <a:rPr lang="fr-FR">
                    <a:noFill/>
                  </a:rPr>
                  <a:t> </a:t>
                </a:r>
              </a:p>
            </p:txBody>
          </p:sp>
        </mc:Fallback>
      </mc:AlternateContent>
      <p:pic>
        <p:nvPicPr>
          <p:cNvPr id="17" name="Picture 2" descr="https://world.ubisoft.org/job/itd/SecurityRiskManagement/Internal.Documents/Data%20Classification%20Cartridge/L1_normal_E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9" name="Picture 2" descr="https://www.esiea.fr/wp-content/uploads/2020/02/fond-bleu.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627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920" y="-17947"/>
            <a:ext cx="12209545" cy="1335469"/>
            <a:chOff x="-7920" y="-17947"/>
            <a:chExt cx="12209545" cy="1335469"/>
          </a:xfrm>
        </p:grpSpPr>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3" name="Rectangle 22"/>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Gradient </a:t>
            </a:r>
            <a:r>
              <a:rPr lang="fr-FR" sz="1400" b="1" dirty="0" err="1">
                <a:latin typeface="Ubisoft Sans" panose="02000504030000020004" pitchFamily="2" charset="-78"/>
                <a:cs typeface="Ubisoft Sans" panose="02000504030000020004" pitchFamily="2" charset="-78"/>
              </a:rPr>
              <a:t>descent</a:t>
            </a:r>
            <a:endParaRPr lang="fr-FR" sz="1400" b="1" dirty="0">
              <a:latin typeface="Ubisoft Sans" panose="02000504030000020004" pitchFamily="2" charset="-78"/>
              <a:cs typeface="Ubisoft Sans" panose="02000504030000020004" pitchFamily="2" charset="-78"/>
            </a:endParaRP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4"/>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sp>
        <p:nvSpPr>
          <p:cNvPr id="15" name="Rectangle 14"/>
          <p:cNvSpPr/>
          <p:nvPr/>
        </p:nvSpPr>
        <p:spPr>
          <a:xfrm>
            <a:off x="1524000" y="2659405"/>
            <a:ext cx="8610600" cy="369332"/>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By </a:t>
            </a:r>
            <a:r>
              <a:rPr lang="fr-FR" dirty="0" err="1">
                <a:solidFill>
                  <a:srgbClr val="111111"/>
                </a:solidFill>
                <a:latin typeface="Ubisoft Sans" panose="02000504030000020004" pitchFamily="2" charset="-78"/>
                <a:cs typeface="Ubisoft Sans" panose="02000504030000020004" pitchFamily="2" charset="-78"/>
              </a:rPr>
              <a:t>unrolling</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this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equation</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we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get</a:t>
            </a:r>
            <a:r>
              <a:rPr lang="fr-FR" dirty="0">
                <a:solidFill>
                  <a:srgbClr val="111111"/>
                </a:solidFill>
                <a:latin typeface="Ubisoft Sans" panose="02000504030000020004" pitchFamily="2" charset="-78"/>
                <a:cs typeface="Ubisoft Sans" panose="02000504030000020004" pitchFamily="2" charset="-78"/>
              </a:rPr>
              <a:t> the </a:t>
            </a:r>
            <a:r>
              <a:rPr lang="fr-FR" dirty="0" err="1">
                <a:solidFill>
                  <a:srgbClr val="111111"/>
                </a:solidFill>
                <a:latin typeface="Ubisoft Sans" panose="02000504030000020004" pitchFamily="2" charset="-78"/>
                <a:cs typeface="Ubisoft Sans" panose="02000504030000020004" pitchFamily="2" charset="-78"/>
              </a:rPr>
              <a:t>following</a:t>
            </a:r>
            <a:r>
              <a:rPr lang="fr-FR" dirty="0">
                <a:solidFill>
                  <a:srgbClr val="111111"/>
                </a:solidFill>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1" name="Rectangle 10"/>
              <p:cNvSpPr/>
              <p:nvPr/>
            </p:nvSpPr>
            <p:spPr>
              <a:xfrm>
                <a:off x="4240702" y="3354469"/>
                <a:ext cx="3701847" cy="491417"/>
              </a:xfrm>
              <a:prstGeom prst="rect">
                <a:avLst/>
              </a:prstGeom>
            </p:spPr>
            <p:txBody>
              <a:bodyPr wrap="none">
                <a:spAutoFit/>
              </a:bodyPr>
              <a:lstStyle/>
              <a:p>
                <a:r>
                  <a:rPr lang="fr-FR" sz="2400"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sSub>
                      <m:sSubPr>
                        <m:ctrlPr>
                          <a:rPr lang="fr-FR" sz="2400" i="1">
                            <a:solidFill>
                              <a:srgbClr val="111111"/>
                            </a:solidFill>
                            <a:latin typeface="Cambria Math" panose="02040503050406030204" pitchFamily="18" charset="0"/>
                            <a:cs typeface="Ubisoft Sans" panose="02000504030000020004" pitchFamily="2" charset="-78"/>
                          </a:rPr>
                        </m:ctrlPr>
                      </m:sSubPr>
                      <m:e>
                        <m:r>
                          <a:rPr lang="fr-FR" sz="2400" i="1">
                            <a:solidFill>
                              <a:srgbClr val="111111"/>
                            </a:solidFill>
                            <a:latin typeface="Cambria Math" panose="02040503050406030204" pitchFamily="18" charset="0"/>
                            <a:cs typeface="Ubisoft Sans" panose="02000504030000020004" pitchFamily="2" charset="-78"/>
                          </a:rPr>
                          <m:t>𝐽</m:t>
                        </m:r>
                      </m:e>
                      <m:sub>
                        <m:r>
                          <a:rPr lang="fr-FR" sz="2400" i="1">
                            <a:solidFill>
                              <a:srgbClr val="111111"/>
                            </a:solidFill>
                            <a:latin typeface="Cambria Math" panose="02040503050406030204" pitchFamily="18" charset="0"/>
                            <a:cs typeface="Ubisoft Sans" panose="02000504030000020004" pitchFamily="2" charset="-78"/>
                          </a:rPr>
                          <m:t>𝑡</m:t>
                        </m:r>
                        <m:r>
                          <a:rPr lang="fr-FR" sz="2400" i="1">
                            <a:solidFill>
                              <a:srgbClr val="111111"/>
                            </a:solidFill>
                            <a:latin typeface="Cambria Math" panose="02040503050406030204" pitchFamily="18" charset="0"/>
                            <a:cs typeface="Ubisoft Sans" panose="02000504030000020004" pitchFamily="2" charset="-78"/>
                          </a:rPr>
                          <m:t>, </m:t>
                        </m:r>
                        <m:r>
                          <a:rPr lang="fr-FR" sz="2400" i="1">
                            <a:solidFill>
                              <a:srgbClr val="111111"/>
                            </a:solidFill>
                            <a:latin typeface="Cambria Math" panose="02040503050406030204" pitchFamily="18" charset="0"/>
                            <a:cs typeface="Ubisoft Sans" panose="02000504030000020004" pitchFamily="2" charset="-78"/>
                          </a:rPr>
                          <m:t>𝑗</m:t>
                        </m:r>
                      </m:sub>
                    </m:sSub>
                    <m:d>
                      <m:dPr>
                        <m:ctrlPr>
                          <a:rPr lang="fr-FR" sz="2400" i="1">
                            <a:solidFill>
                              <a:srgbClr val="111111"/>
                            </a:solidFill>
                            <a:latin typeface="Cambria Math" panose="02040503050406030204" pitchFamily="18" charset="0"/>
                            <a:cs typeface="Ubisoft Sans" panose="02000504030000020004" pitchFamily="2" charset="-78"/>
                          </a:rPr>
                        </m:ctrlPr>
                      </m:dPr>
                      <m:e>
                        <m:r>
                          <a:rPr lang="fr-FR" sz="2400" i="1">
                            <a:solidFill>
                              <a:srgbClr val="111111"/>
                            </a:solidFill>
                            <a:latin typeface="Cambria Math" panose="02040503050406030204" pitchFamily="18" charset="0"/>
                            <a:ea typeface="Cambria Math" panose="02040503050406030204" pitchFamily="18" charset="0"/>
                            <a:cs typeface="Ubisoft Sans" panose="02000504030000020004" pitchFamily="2" charset="-78"/>
                          </a:rPr>
                          <m:t>𝜃</m:t>
                        </m:r>
                      </m:e>
                    </m:d>
                    <m:r>
                      <a:rPr lang="fr-FR" sz="2400" b="0" i="1" smtClean="0">
                        <a:solidFill>
                          <a:srgbClr val="111111"/>
                        </a:solidFill>
                        <a:latin typeface="Cambria Math" panose="02040503050406030204" pitchFamily="18" charset="0"/>
                        <a:cs typeface="Ubisoft Sans" panose="02000504030000020004" pitchFamily="2" charset="-78"/>
                      </a:rPr>
                      <m:t>=−</m:t>
                    </m:r>
                    <m:func>
                      <m:funcPr>
                        <m:ctrlPr>
                          <a:rPr lang="fr-FR" sz="2400" b="0" i="1" smtClean="0">
                            <a:solidFill>
                              <a:srgbClr val="111111"/>
                            </a:solidFill>
                            <a:latin typeface="Cambria Math" panose="02040503050406030204" pitchFamily="18" charset="0"/>
                            <a:cs typeface="Ubisoft Sans" panose="02000504030000020004" pitchFamily="2" charset="-78"/>
                          </a:rPr>
                        </m:ctrlPr>
                      </m:funcPr>
                      <m:fName>
                        <m:r>
                          <m:rPr>
                            <m:sty m:val="p"/>
                          </m:rPr>
                          <a:rPr lang="fr-FR" sz="2400" b="0" i="0" smtClean="0">
                            <a:solidFill>
                              <a:srgbClr val="111111"/>
                            </a:solidFill>
                            <a:latin typeface="Cambria Math" panose="02040503050406030204" pitchFamily="18" charset="0"/>
                            <a:cs typeface="Ubisoft Sans" panose="02000504030000020004" pitchFamily="2" charset="-78"/>
                          </a:rPr>
                          <m:t>log</m:t>
                        </m:r>
                      </m:fName>
                      <m:e>
                        <m:r>
                          <a:rPr lang="fr-FR" sz="2400" b="0" i="1" smtClean="0">
                            <a:solidFill>
                              <a:srgbClr val="111111"/>
                            </a:solidFill>
                            <a:latin typeface="Cambria Math" panose="02040503050406030204" pitchFamily="18" charset="0"/>
                            <a:cs typeface="Ubisoft Sans" panose="02000504030000020004" pitchFamily="2" charset="-78"/>
                          </a:rPr>
                          <m:t>𝑃</m:t>
                        </m:r>
                        <m:r>
                          <a:rPr lang="fr-FR" sz="2400" b="0" i="1" smtClean="0">
                            <a:solidFill>
                              <a:srgbClr val="111111"/>
                            </a:solidFill>
                            <a:latin typeface="Cambria Math" panose="02040503050406030204" pitchFamily="18" charset="0"/>
                            <a:cs typeface="Ubisoft Sans" panose="02000504030000020004" pitchFamily="2" charset="-78"/>
                          </a:rPr>
                          <m:t>(</m:t>
                        </m:r>
                        <m:sSub>
                          <m:sSubPr>
                            <m:ctrlPr>
                              <a:rPr lang="fr-FR" sz="2400" b="0" i="1" smtClean="0">
                                <a:solidFill>
                                  <a:srgbClr val="7F7F7F"/>
                                </a:solidFill>
                                <a:latin typeface="Cambria Math" panose="02040503050406030204" pitchFamily="18" charset="0"/>
                                <a:cs typeface="Ubisoft Sans" panose="02000504030000020004" pitchFamily="2" charset="-78"/>
                              </a:rPr>
                            </m:ctrlPr>
                          </m:sSubPr>
                          <m:e>
                            <m:r>
                              <a:rPr lang="fr-FR" sz="2400" b="0" i="1" smtClean="0">
                                <a:solidFill>
                                  <a:srgbClr val="7F7F7F"/>
                                </a:solidFill>
                                <a:latin typeface="Cambria Math" panose="02040503050406030204" pitchFamily="18" charset="0"/>
                                <a:cs typeface="Ubisoft Sans" panose="02000504030000020004" pitchFamily="2" charset="-78"/>
                              </a:rPr>
                              <m:t>𝑤</m:t>
                            </m:r>
                          </m:e>
                          <m:sub>
                            <m:r>
                              <a:rPr lang="fr-FR" sz="2400" b="0" i="1" smtClean="0">
                                <a:solidFill>
                                  <a:srgbClr val="7F7F7F"/>
                                </a:solidFill>
                                <a:latin typeface="Cambria Math" panose="02040503050406030204" pitchFamily="18" charset="0"/>
                                <a:cs typeface="Ubisoft Sans" panose="02000504030000020004" pitchFamily="2" charset="-78"/>
                              </a:rPr>
                              <m:t>𝑡</m:t>
                            </m:r>
                            <m:r>
                              <a:rPr lang="fr-FR" sz="2400" b="0" i="1" smtClean="0">
                                <a:solidFill>
                                  <a:srgbClr val="7F7F7F"/>
                                </a:solidFill>
                                <a:latin typeface="Cambria Math" panose="02040503050406030204" pitchFamily="18" charset="0"/>
                                <a:cs typeface="Ubisoft Sans" panose="02000504030000020004" pitchFamily="2" charset="-78"/>
                              </a:rPr>
                              <m:t>+</m:t>
                            </m:r>
                            <m:r>
                              <a:rPr lang="fr-FR" sz="2400" b="0" i="1" smtClean="0">
                                <a:solidFill>
                                  <a:srgbClr val="7F7F7F"/>
                                </a:solidFill>
                                <a:latin typeface="Cambria Math" panose="02040503050406030204" pitchFamily="18" charset="0"/>
                                <a:cs typeface="Ubisoft Sans" panose="02000504030000020004" pitchFamily="2" charset="-78"/>
                              </a:rPr>
                              <m:t>𝑗</m:t>
                            </m:r>
                          </m:sub>
                        </m:sSub>
                        <m:r>
                          <a:rPr lang="fr-FR" sz="2400" b="0" i="1" smtClean="0">
                            <a:solidFill>
                              <a:srgbClr val="111111"/>
                            </a:solidFill>
                            <a:latin typeface="Cambria Math" panose="02040503050406030204" pitchFamily="18" charset="0"/>
                            <a:cs typeface="Ubisoft Sans" panose="02000504030000020004" pitchFamily="2" charset="-78"/>
                          </a:rPr>
                          <m:t>|</m:t>
                        </m:r>
                        <m:sSub>
                          <m:sSubPr>
                            <m:ctrlPr>
                              <a:rPr lang="fr-FR" sz="2400" b="0" i="1" smtClean="0">
                                <a:solidFill>
                                  <a:srgbClr val="63A907"/>
                                </a:solidFill>
                                <a:latin typeface="Cambria Math" panose="02040503050406030204" pitchFamily="18" charset="0"/>
                                <a:cs typeface="Ubisoft Sans" panose="02000504030000020004" pitchFamily="2" charset="-78"/>
                              </a:rPr>
                            </m:ctrlPr>
                          </m:sSubPr>
                          <m:e>
                            <m:r>
                              <a:rPr lang="fr-FR" sz="2400" b="0" i="1" smtClean="0">
                                <a:solidFill>
                                  <a:srgbClr val="63A907"/>
                                </a:solidFill>
                                <a:latin typeface="Cambria Math" panose="02040503050406030204" pitchFamily="18" charset="0"/>
                                <a:cs typeface="Ubisoft Sans" panose="02000504030000020004" pitchFamily="2" charset="-78"/>
                              </a:rPr>
                              <m:t>𝑤</m:t>
                            </m:r>
                          </m:e>
                          <m:sub>
                            <m:r>
                              <a:rPr lang="fr-FR" sz="2400" b="0" i="1" smtClean="0">
                                <a:solidFill>
                                  <a:srgbClr val="63A907"/>
                                </a:solidFill>
                                <a:latin typeface="Cambria Math" panose="02040503050406030204" pitchFamily="18" charset="0"/>
                                <a:cs typeface="Ubisoft Sans" panose="02000504030000020004" pitchFamily="2" charset="-78"/>
                              </a:rPr>
                              <m:t>𝑡</m:t>
                            </m:r>
                          </m:sub>
                        </m:sSub>
                        <m:r>
                          <a:rPr lang="fr-FR" sz="2400" b="0" i="1" smtClean="0">
                            <a:solidFill>
                              <a:srgbClr val="111111"/>
                            </a:solidFill>
                            <a:latin typeface="Cambria Math" panose="02040503050406030204" pitchFamily="18" charset="0"/>
                            <a:cs typeface="Ubisoft Sans" panose="02000504030000020004" pitchFamily="2" charset="-78"/>
                          </a:rPr>
                          <m:t>)</m:t>
                        </m:r>
                      </m:e>
                    </m:func>
                  </m:oMath>
                </a14:m>
                <a:endParaRPr lang="fr-FR" sz="2400" dirty="0"/>
              </a:p>
            </p:txBody>
          </p:sp>
        </mc:Choice>
        <mc:Fallback xmlns="">
          <p:sp>
            <p:nvSpPr>
              <p:cNvPr id="11" name="Rectangle 10"/>
              <p:cNvSpPr>
                <a:spLocks noRot="1" noChangeAspect="1" noMove="1" noResize="1" noEditPoints="1" noAdjustHandles="1" noChangeArrowheads="1" noChangeShapeType="1" noTextEdit="1"/>
              </p:cNvSpPr>
              <p:nvPr/>
            </p:nvSpPr>
            <p:spPr>
              <a:xfrm>
                <a:off x="4240702" y="3354469"/>
                <a:ext cx="3701847" cy="491417"/>
              </a:xfrm>
              <a:prstGeom prst="rect">
                <a:avLst/>
              </a:prstGeom>
              <a:blipFill>
                <a:blip r:embed="rId7"/>
                <a:stretch>
                  <a:fillRect r="-494" b="-111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050074" y="4007013"/>
                <a:ext cx="4117281" cy="917174"/>
              </a:xfrm>
              <a:prstGeom prst="rect">
                <a:avLst/>
              </a:prstGeom>
            </p:spPr>
            <p:txBody>
              <a:bodyPr wrap="none">
                <a:spAutoFit/>
              </a:bodyPr>
              <a:lstStyle/>
              <a:p>
                <a:r>
                  <a:rPr lang="fr-FR" sz="2400"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sSub>
                      <m:sSubPr>
                        <m:ctrlPr>
                          <a:rPr lang="fr-FR" sz="2400" i="1">
                            <a:solidFill>
                              <a:srgbClr val="111111"/>
                            </a:solidFill>
                            <a:latin typeface="Cambria Math" panose="02040503050406030204" pitchFamily="18" charset="0"/>
                            <a:cs typeface="Ubisoft Sans" panose="02000504030000020004" pitchFamily="2" charset="-78"/>
                          </a:rPr>
                        </m:ctrlPr>
                      </m:sSubPr>
                      <m:e>
                        <m:r>
                          <a:rPr lang="fr-FR" sz="2400" i="1">
                            <a:solidFill>
                              <a:srgbClr val="111111"/>
                            </a:solidFill>
                            <a:latin typeface="Cambria Math" panose="02040503050406030204" pitchFamily="18" charset="0"/>
                            <a:cs typeface="Ubisoft Sans" panose="02000504030000020004" pitchFamily="2" charset="-78"/>
                          </a:rPr>
                          <m:t>𝐽</m:t>
                        </m:r>
                      </m:e>
                      <m:sub>
                        <m:r>
                          <a:rPr lang="fr-FR" sz="2400" i="1">
                            <a:solidFill>
                              <a:srgbClr val="111111"/>
                            </a:solidFill>
                            <a:latin typeface="Cambria Math" panose="02040503050406030204" pitchFamily="18" charset="0"/>
                            <a:cs typeface="Ubisoft Sans" panose="02000504030000020004" pitchFamily="2" charset="-78"/>
                          </a:rPr>
                          <m:t>𝑡</m:t>
                        </m:r>
                        <m:r>
                          <a:rPr lang="fr-FR" sz="2400" i="1">
                            <a:solidFill>
                              <a:srgbClr val="111111"/>
                            </a:solidFill>
                            <a:latin typeface="Cambria Math" panose="02040503050406030204" pitchFamily="18" charset="0"/>
                            <a:cs typeface="Ubisoft Sans" panose="02000504030000020004" pitchFamily="2" charset="-78"/>
                          </a:rPr>
                          <m:t>, </m:t>
                        </m:r>
                        <m:r>
                          <a:rPr lang="fr-FR" sz="2400" i="1">
                            <a:solidFill>
                              <a:srgbClr val="111111"/>
                            </a:solidFill>
                            <a:latin typeface="Cambria Math" panose="02040503050406030204" pitchFamily="18" charset="0"/>
                            <a:cs typeface="Ubisoft Sans" panose="02000504030000020004" pitchFamily="2" charset="-78"/>
                          </a:rPr>
                          <m:t>𝑗</m:t>
                        </m:r>
                      </m:sub>
                    </m:sSub>
                    <m:d>
                      <m:dPr>
                        <m:ctrlPr>
                          <a:rPr lang="fr-FR" sz="2400" i="1">
                            <a:solidFill>
                              <a:srgbClr val="111111"/>
                            </a:solidFill>
                            <a:latin typeface="Cambria Math" panose="02040503050406030204" pitchFamily="18" charset="0"/>
                            <a:cs typeface="Ubisoft Sans" panose="02000504030000020004" pitchFamily="2" charset="-78"/>
                          </a:rPr>
                        </m:ctrlPr>
                      </m:dPr>
                      <m:e>
                        <m:r>
                          <a:rPr lang="fr-FR" sz="2400" i="1">
                            <a:solidFill>
                              <a:srgbClr val="111111"/>
                            </a:solidFill>
                            <a:latin typeface="Cambria Math" panose="02040503050406030204" pitchFamily="18" charset="0"/>
                            <a:ea typeface="Cambria Math" panose="02040503050406030204" pitchFamily="18" charset="0"/>
                            <a:cs typeface="Ubisoft Sans" panose="02000504030000020004" pitchFamily="2" charset="-78"/>
                          </a:rPr>
                          <m:t>𝜃</m:t>
                        </m:r>
                      </m:e>
                    </m:d>
                    <m:r>
                      <a:rPr lang="fr-FR" sz="2400" b="0" i="1" smtClean="0">
                        <a:solidFill>
                          <a:srgbClr val="111111"/>
                        </a:solidFill>
                        <a:latin typeface="Cambria Math" panose="02040503050406030204" pitchFamily="18" charset="0"/>
                        <a:cs typeface="Ubisoft Sans" panose="02000504030000020004" pitchFamily="2" charset="-78"/>
                      </a:rPr>
                      <m:t>=−</m:t>
                    </m:r>
                    <m:func>
                      <m:funcPr>
                        <m:ctrlPr>
                          <a:rPr lang="fr-FR" sz="2400" b="0" i="1" smtClean="0">
                            <a:solidFill>
                              <a:srgbClr val="111111"/>
                            </a:solidFill>
                            <a:latin typeface="Cambria Math" panose="02040503050406030204" pitchFamily="18" charset="0"/>
                            <a:cs typeface="Ubisoft Sans" panose="02000504030000020004" pitchFamily="2" charset="-78"/>
                          </a:rPr>
                        </m:ctrlPr>
                      </m:funcPr>
                      <m:fName>
                        <m:r>
                          <m:rPr>
                            <m:sty m:val="p"/>
                          </m:rPr>
                          <a:rPr lang="fr-FR" sz="2400" b="0" i="0" smtClean="0">
                            <a:solidFill>
                              <a:srgbClr val="111111"/>
                            </a:solidFill>
                            <a:latin typeface="Cambria Math" panose="02040503050406030204" pitchFamily="18" charset="0"/>
                            <a:cs typeface="Ubisoft Sans" panose="02000504030000020004" pitchFamily="2" charset="-78"/>
                          </a:rPr>
                          <m:t>log</m:t>
                        </m:r>
                      </m:fName>
                      <m:e>
                        <m:f>
                          <m:fPr>
                            <m:ctrlPr>
                              <a:rPr lang="fr-FR" sz="2400" b="0" i="1" smtClean="0">
                                <a:solidFill>
                                  <a:srgbClr val="111111"/>
                                </a:solidFill>
                                <a:latin typeface="Cambria Math" panose="02040503050406030204" pitchFamily="18" charset="0"/>
                                <a:cs typeface="Ubisoft Sans" panose="02000504030000020004" pitchFamily="2" charset="-78"/>
                              </a:rPr>
                            </m:ctrlPr>
                          </m:fPr>
                          <m:num>
                            <m:func>
                              <m:funcPr>
                                <m:ctrlPr>
                                  <a:rPr lang="fr-FR" sz="2400" b="0" i="1" smtClean="0">
                                    <a:solidFill>
                                      <a:srgbClr val="111111"/>
                                    </a:solidFill>
                                    <a:latin typeface="Cambria Math" panose="02040503050406030204" pitchFamily="18" charset="0"/>
                                    <a:cs typeface="Ubisoft Sans" panose="02000504030000020004" pitchFamily="2" charset="-78"/>
                                  </a:rPr>
                                </m:ctrlPr>
                              </m:funcPr>
                              <m:fName>
                                <m:r>
                                  <m:rPr>
                                    <m:sty m:val="p"/>
                                  </m:rPr>
                                  <a:rPr lang="fr-FR" sz="2400" b="0" i="0" smtClean="0">
                                    <a:solidFill>
                                      <a:srgbClr val="111111"/>
                                    </a:solidFill>
                                    <a:latin typeface="Cambria Math" panose="02040503050406030204" pitchFamily="18" charset="0"/>
                                    <a:cs typeface="Ubisoft Sans" panose="02000504030000020004" pitchFamily="2" charset="-78"/>
                                  </a:rPr>
                                  <m:t>exp</m:t>
                                </m:r>
                              </m:fName>
                              <m:e>
                                <m:sSubSup>
                                  <m:sSubSupPr>
                                    <m:ctrlPr>
                                      <a:rPr lang="fr-FR" sz="2400" b="0" i="1" smtClean="0">
                                        <a:solidFill>
                                          <a:srgbClr val="7F7F7F"/>
                                        </a:solidFill>
                                        <a:latin typeface="Cambria Math" panose="02040503050406030204" pitchFamily="18" charset="0"/>
                                        <a:cs typeface="Ubisoft Sans" panose="02000504030000020004" pitchFamily="2" charset="-78"/>
                                      </a:rPr>
                                    </m:ctrlPr>
                                  </m:sSubSupPr>
                                  <m:e>
                                    <m:r>
                                      <a:rPr lang="fr-FR" sz="2400" b="0" i="1" smtClean="0">
                                        <a:solidFill>
                                          <a:srgbClr val="7F7F7F"/>
                                        </a:solidFill>
                                        <a:latin typeface="Cambria Math" panose="02040503050406030204" pitchFamily="18" charset="0"/>
                                        <a:cs typeface="Ubisoft Sans" panose="02000504030000020004" pitchFamily="2" charset="-78"/>
                                      </a:rPr>
                                      <m:t>𝑢</m:t>
                                    </m:r>
                                  </m:e>
                                  <m:sub>
                                    <m:sSub>
                                      <m:sSubPr>
                                        <m:ctrlPr>
                                          <a:rPr lang="fr-FR" sz="2400" b="0" i="1" smtClean="0">
                                            <a:solidFill>
                                              <a:srgbClr val="7F7F7F"/>
                                            </a:solidFill>
                                            <a:latin typeface="Cambria Math" panose="02040503050406030204" pitchFamily="18" charset="0"/>
                                            <a:cs typeface="Ubisoft Sans" panose="02000504030000020004" pitchFamily="2" charset="-78"/>
                                          </a:rPr>
                                        </m:ctrlPr>
                                      </m:sSubPr>
                                      <m:e>
                                        <m:r>
                                          <a:rPr lang="fr-FR" sz="2400" b="0" i="1" smtClean="0">
                                            <a:solidFill>
                                              <a:srgbClr val="7F7F7F"/>
                                            </a:solidFill>
                                            <a:latin typeface="Cambria Math" panose="02040503050406030204" pitchFamily="18" charset="0"/>
                                            <a:cs typeface="Ubisoft Sans" panose="02000504030000020004" pitchFamily="2" charset="-78"/>
                                          </a:rPr>
                                          <m:t>𝑤</m:t>
                                        </m:r>
                                      </m:e>
                                      <m:sub>
                                        <m:r>
                                          <a:rPr lang="fr-FR" sz="2400" b="0" i="1" smtClean="0">
                                            <a:solidFill>
                                              <a:srgbClr val="7F7F7F"/>
                                            </a:solidFill>
                                            <a:latin typeface="Cambria Math" panose="02040503050406030204" pitchFamily="18" charset="0"/>
                                            <a:cs typeface="Ubisoft Sans" panose="02000504030000020004" pitchFamily="2" charset="-78"/>
                                          </a:rPr>
                                          <m:t>𝑡</m:t>
                                        </m:r>
                                        <m:r>
                                          <a:rPr lang="fr-FR" sz="2400" b="0" i="1" smtClean="0">
                                            <a:solidFill>
                                              <a:srgbClr val="7F7F7F"/>
                                            </a:solidFill>
                                            <a:latin typeface="Cambria Math" panose="02040503050406030204" pitchFamily="18" charset="0"/>
                                            <a:cs typeface="Ubisoft Sans" panose="02000504030000020004" pitchFamily="2" charset="-78"/>
                                          </a:rPr>
                                          <m:t>+</m:t>
                                        </m:r>
                                        <m:r>
                                          <a:rPr lang="fr-FR" sz="2400" b="0" i="1" smtClean="0">
                                            <a:solidFill>
                                              <a:srgbClr val="7F7F7F"/>
                                            </a:solidFill>
                                            <a:latin typeface="Cambria Math" panose="02040503050406030204" pitchFamily="18" charset="0"/>
                                            <a:cs typeface="Ubisoft Sans" panose="02000504030000020004" pitchFamily="2" charset="-78"/>
                                          </a:rPr>
                                          <m:t>𝑗</m:t>
                                        </m:r>
                                      </m:sub>
                                    </m:sSub>
                                  </m:sub>
                                  <m:sup>
                                    <m:r>
                                      <a:rPr lang="fr-FR" sz="2400" b="0" i="1" smtClean="0">
                                        <a:solidFill>
                                          <a:srgbClr val="7F7F7F"/>
                                        </a:solidFill>
                                        <a:latin typeface="Cambria Math" panose="02040503050406030204" pitchFamily="18" charset="0"/>
                                        <a:cs typeface="Ubisoft Sans" panose="02000504030000020004" pitchFamily="2" charset="-78"/>
                                      </a:rPr>
                                      <m:t>𝑇</m:t>
                                    </m:r>
                                  </m:sup>
                                </m:sSubSup>
                                <m:sSub>
                                  <m:sSubPr>
                                    <m:ctrlPr>
                                      <a:rPr lang="fr-FR" sz="2400" b="0" i="1" smtClean="0">
                                        <a:solidFill>
                                          <a:srgbClr val="111111"/>
                                        </a:solidFill>
                                        <a:latin typeface="Cambria Math" panose="02040503050406030204" pitchFamily="18" charset="0"/>
                                        <a:cs typeface="Ubisoft Sans" panose="02000504030000020004" pitchFamily="2" charset="-78"/>
                                      </a:rPr>
                                    </m:ctrlPr>
                                  </m:sSubPr>
                                  <m:e>
                                    <m:r>
                                      <a:rPr lang="fr-FR" sz="2400" b="0" i="1" smtClean="0">
                                        <a:solidFill>
                                          <a:srgbClr val="63A907"/>
                                        </a:solidFill>
                                        <a:latin typeface="Cambria Math" panose="02040503050406030204" pitchFamily="18" charset="0"/>
                                        <a:cs typeface="Ubisoft Sans" panose="02000504030000020004" pitchFamily="2" charset="-78"/>
                                      </a:rPr>
                                      <m:t>𝑣</m:t>
                                    </m:r>
                                  </m:e>
                                  <m:sub>
                                    <m:r>
                                      <a:rPr lang="fr-FR" sz="2400" b="0" i="1" smtClean="0">
                                        <a:solidFill>
                                          <a:srgbClr val="63A907"/>
                                        </a:solidFill>
                                        <a:latin typeface="Cambria Math" panose="02040503050406030204" pitchFamily="18" charset="0"/>
                                        <a:cs typeface="Ubisoft Sans" panose="02000504030000020004" pitchFamily="2" charset="-78"/>
                                      </a:rPr>
                                      <m:t>𝑡</m:t>
                                    </m:r>
                                  </m:sub>
                                </m:sSub>
                              </m:e>
                            </m:func>
                          </m:num>
                          <m:den>
                            <m:nary>
                              <m:naryPr>
                                <m:chr m:val="∑"/>
                                <m:supHide m:val="on"/>
                                <m:ctrlPr>
                                  <a:rPr lang="fr-FR" sz="2400" b="0" i="1" smtClean="0">
                                    <a:solidFill>
                                      <a:srgbClr val="111111"/>
                                    </a:solidFill>
                                    <a:latin typeface="Cambria Math" panose="02040503050406030204" pitchFamily="18" charset="0"/>
                                    <a:cs typeface="Ubisoft Sans" panose="02000504030000020004" pitchFamily="2" charset="-78"/>
                                  </a:rPr>
                                </m:ctrlPr>
                              </m:naryPr>
                              <m:sub>
                                <m:r>
                                  <m:rPr>
                                    <m:brk m:alnAt="7"/>
                                  </m:rPr>
                                  <a:rPr lang="fr-FR" sz="2400" b="0" i="1" smtClean="0">
                                    <a:solidFill>
                                      <a:srgbClr val="111111"/>
                                    </a:solidFill>
                                    <a:latin typeface="Cambria Math" panose="02040503050406030204" pitchFamily="18" charset="0"/>
                                    <a:cs typeface="Ubisoft Sans" panose="02000504030000020004" pitchFamily="2" charset="-78"/>
                                  </a:rPr>
                                  <m:t>𝑤</m:t>
                                </m:r>
                                <m:r>
                                  <a:rPr lang="fr-FR" sz="2400" b="0" i="1" smtClean="0">
                                    <a:solidFill>
                                      <a:srgbClr val="111111"/>
                                    </a:solidFill>
                                    <a:latin typeface="Cambria Math" panose="02040503050406030204" pitchFamily="18" charset="0"/>
                                    <a:ea typeface="Cambria Math" panose="02040503050406030204" pitchFamily="18" charset="0"/>
                                    <a:cs typeface="Ubisoft Sans" panose="02000504030000020004" pitchFamily="2" charset="-78"/>
                                  </a:rPr>
                                  <m:t>∈</m:t>
                                </m:r>
                                <m:r>
                                  <a:rPr lang="fr-FR" sz="2400" b="0" i="1" smtClean="0">
                                    <a:solidFill>
                                      <a:srgbClr val="111111"/>
                                    </a:solidFill>
                                    <a:latin typeface="Cambria Math" panose="02040503050406030204" pitchFamily="18" charset="0"/>
                                    <a:ea typeface="Cambria Math" panose="02040503050406030204" pitchFamily="18" charset="0"/>
                                    <a:cs typeface="Ubisoft Sans" panose="02000504030000020004" pitchFamily="2" charset="-78"/>
                                  </a:rPr>
                                  <m:t>𝑉</m:t>
                                </m:r>
                              </m:sub>
                              <m:sup/>
                              <m:e>
                                <m:func>
                                  <m:funcPr>
                                    <m:ctrlPr>
                                      <a:rPr lang="fr-FR" sz="2400" b="0" i="1" smtClean="0">
                                        <a:solidFill>
                                          <a:srgbClr val="111111"/>
                                        </a:solidFill>
                                        <a:latin typeface="Cambria Math" panose="02040503050406030204" pitchFamily="18" charset="0"/>
                                        <a:cs typeface="Ubisoft Sans" panose="02000504030000020004" pitchFamily="2" charset="-78"/>
                                      </a:rPr>
                                    </m:ctrlPr>
                                  </m:funcPr>
                                  <m:fName>
                                    <m:r>
                                      <m:rPr>
                                        <m:sty m:val="p"/>
                                      </m:rPr>
                                      <a:rPr lang="fr-FR" sz="2400" b="0" i="0" smtClean="0">
                                        <a:solidFill>
                                          <a:srgbClr val="111111"/>
                                        </a:solidFill>
                                        <a:latin typeface="Cambria Math" panose="02040503050406030204" pitchFamily="18" charset="0"/>
                                        <a:cs typeface="Ubisoft Sans" panose="02000504030000020004" pitchFamily="2" charset="-78"/>
                                      </a:rPr>
                                      <m:t>exp</m:t>
                                    </m:r>
                                  </m:fName>
                                  <m:e>
                                    <m:sSubSup>
                                      <m:sSubSupPr>
                                        <m:ctrlPr>
                                          <a:rPr lang="fr-FR" sz="2400" i="1">
                                            <a:solidFill>
                                              <a:srgbClr val="7F7F7F"/>
                                            </a:solidFill>
                                            <a:latin typeface="Cambria Math" panose="02040503050406030204" pitchFamily="18" charset="0"/>
                                            <a:cs typeface="Ubisoft Sans" panose="02000504030000020004" pitchFamily="2" charset="-78"/>
                                          </a:rPr>
                                        </m:ctrlPr>
                                      </m:sSubSupPr>
                                      <m:e>
                                        <m:r>
                                          <a:rPr lang="fr-FR" sz="2400" i="1">
                                            <a:solidFill>
                                              <a:srgbClr val="7F7F7F"/>
                                            </a:solidFill>
                                            <a:latin typeface="Cambria Math" panose="02040503050406030204" pitchFamily="18" charset="0"/>
                                            <a:cs typeface="Ubisoft Sans" panose="02000504030000020004" pitchFamily="2" charset="-78"/>
                                          </a:rPr>
                                          <m:t>𝑢</m:t>
                                        </m:r>
                                      </m:e>
                                      <m:sub>
                                        <m:sSub>
                                          <m:sSubPr>
                                            <m:ctrlPr>
                                              <a:rPr lang="fr-FR" sz="2400" i="1">
                                                <a:solidFill>
                                                  <a:srgbClr val="7F7F7F"/>
                                                </a:solidFill>
                                                <a:latin typeface="Cambria Math" panose="02040503050406030204" pitchFamily="18" charset="0"/>
                                                <a:cs typeface="Ubisoft Sans" panose="02000504030000020004" pitchFamily="2" charset="-78"/>
                                              </a:rPr>
                                            </m:ctrlPr>
                                          </m:sSubPr>
                                          <m:e>
                                            <m:r>
                                              <a:rPr lang="fr-FR" sz="2400" i="1">
                                                <a:solidFill>
                                                  <a:srgbClr val="7F7F7F"/>
                                                </a:solidFill>
                                                <a:latin typeface="Cambria Math" panose="02040503050406030204" pitchFamily="18" charset="0"/>
                                                <a:cs typeface="Ubisoft Sans" panose="02000504030000020004" pitchFamily="2" charset="-78"/>
                                              </a:rPr>
                                              <m:t>𝑤</m:t>
                                            </m:r>
                                          </m:e>
                                          <m:sub>
                                            <m:r>
                                              <a:rPr lang="fr-FR" sz="2400" i="1">
                                                <a:solidFill>
                                                  <a:srgbClr val="7F7F7F"/>
                                                </a:solidFill>
                                                <a:latin typeface="Cambria Math" panose="02040503050406030204" pitchFamily="18" charset="0"/>
                                                <a:cs typeface="Ubisoft Sans" panose="02000504030000020004" pitchFamily="2" charset="-78"/>
                                              </a:rPr>
                                              <m:t>𝑡</m:t>
                                            </m:r>
                                            <m:r>
                                              <a:rPr lang="fr-FR" sz="2400" i="1">
                                                <a:solidFill>
                                                  <a:srgbClr val="7F7F7F"/>
                                                </a:solidFill>
                                                <a:latin typeface="Cambria Math" panose="02040503050406030204" pitchFamily="18" charset="0"/>
                                                <a:cs typeface="Ubisoft Sans" panose="02000504030000020004" pitchFamily="2" charset="-78"/>
                                              </a:rPr>
                                              <m:t>+</m:t>
                                            </m:r>
                                            <m:r>
                                              <a:rPr lang="fr-FR" sz="2400" i="1">
                                                <a:solidFill>
                                                  <a:srgbClr val="7F7F7F"/>
                                                </a:solidFill>
                                                <a:latin typeface="Cambria Math" panose="02040503050406030204" pitchFamily="18" charset="0"/>
                                                <a:cs typeface="Ubisoft Sans" panose="02000504030000020004" pitchFamily="2" charset="-78"/>
                                              </a:rPr>
                                              <m:t>𝑗</m:t>
                                            </m:r>
                                          </m:sub>
                                        </m:sSub>
                                      </m:sub>
                                      <m:sup>
                                        <m:r>
                                          <a:rPr lang="fr-FR" sz="2400" i="1">
                                            <a:solidFill>
                                              <a:srgbClr val="7F7F7F"/>
                                            </a:solidFill>
                                            <a:latin typeface="Cambria Math" panose="02040503050406030204" pitchFamily="18" charset="0"/>
                                            <a:cs typeface="Ubisoft Sans" panose="02000504030000020004" pitchFamily="2" charset="-78"/>
                                          </a:rPr>
                                          <m:t>𝑇</m:t>
                                        </m:r>
                                      </m:sup>
                                    </m:sSubSup>
                                    <m:sSub>
                                      <m:sSubPr>
                                        <m:ctrlPr>
                                          <a:rPr lang="fr-FR" sz="2400" i="1">
                                            <a:solidFill>
                                              <a:srgbClr val="111111"/>
                                            </a:solidFill>
                                            <a:latin typeface="Cambria Math" panose="02040503050406030204" pitchFamily="18" charset="0"/>
                                            <a:cs typeface="Ubisoft Sans" panose="02000504030000020004" pitchFamily="2" charset="-78"/>
                                          </a:rPr>
                                        </m:ctrlPr>
                                      </m:sSubPr>
                                      <m:e>
                                        <m:r>
                                          <a:rPr lang="fr-FR" sz="2400" i="1">
                                            <a:solidFill>
                                              <a:srgbClr val="63A907"/>
                                            </a:solidFill>
                                            <a:latin typeface="Cambria Math" panose="02040503050406030204" pitchFamily="18" charset="0"/>
                                            <a:cs typeface="Ubisoft Sans" panose="02000504030000020004" pitchFamily="2" charset="-78"/>
                                          </a:rPr>
                                          <m:t>𝑣</m:t>
                                        </m:r>
                                      </m:e>
                                      <m:sub>
                                        <m:r>
                                          <a:rPr lang="fr-FR" sz="2400" i="1">
                                            <a:solidFill>
                                              <a:srgbClr val="63A907"/>
                                            </a:solidFill>
                                            <a:latin typeface="Cambria Math" panose="02040503050406030204" pitchFamily="18" charset="0"/>
                                            <a:cs typeface="Ubisoft Sans" panose="02000504030000020004" pitchFamily="2" charset="-78"/>
                                          </a:rPr>
                                          <m:t>𝑡</m:t>
                                        </m:r>
                                      </m:sub>
                                    </m:sSub>
                                  </m:e>
                                </m:func>
                              </m:e>
                            </m:nary>
                          </m:den>
                        </m:f>
                      </m:e>
                    </m:func>
                  </m:oMath>
                </a14:m>
                <a:endParaRPr lang="fr-FR" sz="2400" dirty="0"/>
              </a:p>
            </p:txBody>
          </p:sp>
        </mc:Choice>
        <mc:Fallback xmlns="">
          <p:sp>
            <p:nvSpPr>
              <p:cNvPr id="17" name="Rectangle 16"/>
              <p:cNvSpPr>
                <a:spLocks noRot="1" noChangeAspect="1" noMove="1" noResize="1" noEditPoints="1" noAdjustHandles="1" noChangeArrowheads="1" noChangeShapeType="1" noTextEdit="1"/>
              </p:cNvSpPr>
              <p:nvPr/>
            </p:nvSpPr>
            <p:spPr>
              <a:xfrm>
                <a:off x="4050074" y="4007013"/>
                <a:ext cx="4117281" cy="917174"/>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435659" y="5207046"/>
                <a:ext cx="5746701" cy="542456"/>
              </a:xfrm>
              <a:prstGeom prst="rect">
                <a:avLst/>
              </a:prstGeom>
            </p:spPr>
            <p:txBody>
              <a:bodyPr wrap="none">
                <a:spAutoFit/>
              </a:bodyPr>
              <a:lstStyle/>
              <a:p>
                <a:r>
                  <a:rPr lang="fr-FR" sz="2400" dirty="0">
                    <a:solidFill>
                      <a:srgbClr val="111111"/>
                    </a:solidFill>
                    <a:latin typeface="Ubisoft Sans" panose="02000504030000020004" pitchFamily="2" charset="-78"/>
                    <a:cs typeface="Ubisoft Sans" panose="02000504030000020004" pitchFamily="2" charset="-78"/>
                  </a:rPr>
                  <a:t> </a:t>
                </a:r>
                <a14:m>
                  <m:oMath xmlns:m="http://schemas.openxmlformats.org/officeDocument/2006/math">
                    <m:sSub>
                      <m:sSubPr>
                        <m:ctrlPr>
                          <a:rPr lang="fr-FR" sz="2400" i="1">
                            <a:solidFill>
                              <a:srgbClr val="111111"/>
                            </a:solidFill>
                            <a:latin typeface="Cambria Math" panose="02040503050406030204" pitchFamily="18" charset="0"/>
                            <a:cs typeface="Ubisoft Sans" panose="02000504030000020004" pitchFamily="2" charset="-78"/>
                          </a:rPr>
                        </m:ctrlPr>
                      </m:sSubPr>
                      <m:e>
                        <m:r>
                          <a:rPr lang="fr-FR" sz="2400" i="1">
                            <a:solidFill>
                              <a:srgbClr val="111111"/>
                            </a:solidFill>
                            <a:latin typeface="Cambria Math" panose="02040503050406030204" pitchFamily="18" charset="0"/>
                            <a:cs typeface="Ubisoft Sans" panose="02000504030000020004" pitchFamily="2" charset="-78"/>
                          </a:rPr>
                          <m:t>𝐽</m:t>
                        </m:r>
                      </m:e>
                      <m:sub>
                        <m:r>
                          <a:rPr lang="fr-FR" sz="2400" i="1">
                            <a:solidFill>
                              <a:srgbClr val="111111"/>
                            </a:solidFill>
                            <a:latin typeface="Cambria Math" panose="02040503050406030204" pitchFamily="18" charset="0"/>
                            <a:cs typeface="Ubisoft Sans" panose="02000504030000020004" pitchFamily="2" charset="-78"/>
                          </a:rPr>
                          <m:t>𝑡</m:t>
                        </m:r>
                        <m:r>
                          <a:rPr lang="fr-FR" sz="2400" i="1">
                            <a:solidFill>
                              <a:srgbClr val="111111"/>
                            </a:solidFill>
                            <a:latin typeface="Cambria Math" panose="02040503050406030204" pitchFamily="18" charset="0"/>
                            <a:cs typeface="Ubisoft Sans" panose="02000504030000020004" pitchFamily="2" charset="-78"/>
                          </a:rPr>
                          <m:t>, </m:t>
                        </m:r>
                        <m:r>
                          <a:rPr lang="fr-FR" sz="2400" i="1">
                            <a:solidFill>
                              <a:srgbClr val="111111"/>
                            </a:solidFill>
                            <a:latin typeface="Cambria Math" panose="02040503050406030204" pitchFamily="18" charset="0"/>
                            <a:cs typeface="Ubisoft Sans" panose="02000504030000020004" pitchFamily="2" charset="-78"/>
                          </a:rPr>
                          <m:t>𝑗</m:t>
                        </m:r>
                      </m:sub>
                    </m:sSub>
                    <m:d>
                      <m:dPr>
                        <m:ctrlPr>
                          <a:rPr lang="fr-FR" sz="2400" i="1">
                            <a:solidFill>
                              <a:srgbClr val="111111"/>
                            </a:solidFill>
                            <a:latin typeface="Cambria Math" panose="02040503050406030204" pitchFamily="18" charset="0"/>
                            <a:cs typeface="Ubisoft Sans" panose="02000504030000020004" pitchFamily="2" charset="-78"/>
                          </a:rPr>
                        </m:ctrlPr>
                      </m:dPr>
                      <m:e>
                        <m:r>
                          <a:rPr lang="fr-FR" sz="2400" i="1">
                            <a:solidFill>
                              <a:srgbClr val="111111"/>
                            </a:solidFill>
                            <a:latin typeface="Cambria Math" panose="02040503050406030204" pitchFamily="18" charset="0"/>
                            <a:ea typeface="Cambria Math" panose="02040503050406030204" pitchFamily="18" charset="0"/>
                            <a:cs typeface="Ubisoft Sans" panose="02000504030000020004" pitchFamily="2" charset="-78"/>
                          </a:rPr>
                          <m:t>𝜃</m:t>
                        </m:r>
                      </m:e>
                    </m:d>
                    <m:r>
                      <a:rPr lang="fr-FR" sz="2400" b="0" i="1" smtClean="0">
                        <a:solidFill>
                          <a:srgbClr val="111111"/>
                        </a:solidFill>
                        <a:latin typeface="Cambria Math" panose="02040503050406030204" pitchFamily="18" charset="0"/>
                        <a:cs typeface="Ubisoft Sans" panose="02000504030000020004" pitchFamily="2" charset="-78"/>
                      </a:rPr>
                      <m:t>=−</m:t>
                    </m:r>
                    <m:sSubSup>
                      <m:sSubSupPr>
                        <m:ctrlPr>
                          <a:rPr lang="fr-FR" sz="2400" i="1">
                            <a:solidFill>
                              <a:srgbClr val="7F7F7F"/>
                            </a:solidFill>
                            <a:latin typeface="Cambria Math" panose="02040503050406030204" pitchFamily="18" charset="0"/>
                            <a:cs typeface="Ubisoft Sans" panose="02000504030000020004" pitchFamily="2" charset="-78"/>
                          </a:rPr>
                        </m:ctrlPr>
                      </m:sSubSupPr>
                      <m:e>
                        <m:r>
                          <a:rPr lang="fr-FR" sz="2400" i="1">
                            <a:solidFill>
                              <a:srgbClr val="7F7F7F"/>
                            </a:solidFill>
                            <a:latin typeface="Cambria Math" panose="02040503050406030204" pitchFamily="18" charset="0"/>
                            <a:cs typeface="Ubisoft Sans" panose="02000504030000020004" pitchFamily="2" charset="-78"/>
                          </a:rPr>
                          <m:t>𝑢</m:t>
                        </m:r>
                      </m:e>
                      <m:sub>
                        <m:sSub>
                          <m:sSubPr>
                            <m:ctrlPr>
                              <a:rPr lang="fr-FR" sz="2400" i="1">
                                <a:solidFill>
                                  <a:srgbClr val="7F7F7F"/>
                                </a:solidFill>
                                <a:latin typeface="Cambria Math" panose="02040503050406030204" pitchFamily="18" charset="0"/>
                                <a:cs typeface="Ubisoft Sans" panose="02000504030000020004" pitchFamily="2" charset="-78"/>
                              </a:rPr>
                            </m:ctrlPr>
                          </m:sSubPr>
                          <m:e>
                            <m:r>
                              <a:rPr lang="fr-FR" sz="2400" i="1">
                                <a:solidFill>
                                  <a:srgbClr val="7F7F7F"/>
                                </a:solidFill>
                                <a:latin typeface="Cambria Math" panose="02040503050406030204" pitchFamily="18" charset="0"/>
                                <a:cs typeface="Ubisoft Sans" panose="02000504030000020004" pitchFamily="2" charset="-78"/>
                              </a:rPr>
                              <m:t>𝑤</m:t>
                            </m:r>
                          </m:e>
                          <m:sub>
                            <m:r>
                              <a:rPr lang="fr-FR" sz="2400" i="1">
                                <a:solidFill>
                                  <a:srgbClr val="7F7F7F"/>
                                </a:solidFill>
                                <a:latin typeface="Cambria Math" panose="02040503050406030204" pitchFamily="18" charset="0"/>
                                <a:cs typeface="Ubisoft Sans" panose="02000504030000020004" pitchFamily="2" charset="-78"/>
                              </a:rPr>
                              <m:t>𝑡</m:t>
                            </m:r>
                            <m:r>
                              <a:rPr lang="fr-FR" sz="2400" i="1">
                                <a:solidFill>
                                  <a:srgbClr val="7F7F7F"/>
                                </a:solidFill>
                                <a:latin typeface="Cambria Math" panose="02040503050406030204" pitchFamily="18" charset="0"/>
                                <a:cs typeface="Ubisoft Sans" panose="02000504030000020004" pitchFamily="2" charset="-78"/>
                              </a:rPr>
                              <m:t>+</m:t>
                            </m:r>
                            <m:r>
                              <a:rPr lang="fr-FR" sz="2400" i="1">
                                <a:solidFill>
                                  <a:srgbClr val="7F7F7F"/>
                                </a:solidFill>
                                <a:latin typeface="Cambria Math" panose="02040503050406030204" pitchFamily="18" charset="0"/>
                                <a:cs typeface="Ubisoft Sans" panose="02000504030000020004" pitchFamily="2" charset="-78"/>
                              </a:rPr>
                              <m:t>𝑗</m:t>
                            </m:r>
                          </m:sub>
                        </m:sSub>
                      </m:sub>
                      <m:sup>
                        <m:r>
                          <a:rPr lang="fr-FR" sz="2400" i="1">
                            <a:solidFill>
                              <a:srgbClr val="7F7F7F"/>
                            </a:solidFill>
                            <a:latin typeface="Cambria Math" panose="02040503050406030204" pitchFamily="18" charset="0"/>
                            <a:cs typeface="Ubisoft Sans" panose="02000504030000020004" pitchFamily="2" charset="-78"/>
                          </a:rPr>
                          <m:t>𝑇</m:t>
                        </m:r>
                      </m:sup>
                    </m:sSubSup>
                    <m:sSub>
                      <m:sSubPr>
                        <m:ctrlPr>
                          <a:rPr lang="fr-FR" sz="2400" i="1">
                            <a:solidFill>
                              <a:srgbClr val="111111"/>
                            </a:solidFill>
                            <a:latin typeface="Cambria Math" panose="02040503050406030204" pitchFamily="18" charset="0"/>
                            <a:cs typeface="Ubisoft Sans" panose="02000504030000020004" pitchFamily="2" charset="-78"/>
                          </a:rPr>
                        </m:ctrlPr>
                      </m:sSubPr>
                      <m:e>
                        <m:r>
                          <a:rPr lang="fr-FR" sz="2400" i="1">
                            <a:solidFill>
                              <a:srgbClr val="63A907"/>
                            </a:solidFill>
                            <a:latin typeface="Cambria Math" panose="02040503050406030204" pitchFamily="18" charset="0"/>
                            <a:cs typeface="Ubisoft Sans" panose="02000504030000020004" pitchFamily="2" charset="-78"/>
                          </a:rPr>
                          <m:t>𝑣</m:t>
                        </m:r>
                      </m:e>
                      <m:sub>
                        <m:r>
                          <a:rPr lang="fr-FR" sz="2400" i="1">
                            <a:solidFill>
                              <a:srgbClr val="63A907"/>
                            </a:solidFill>
                            <a:latin typeface="Cambria Math" panose="02040503050406030204" pitchFamily="18" charset="0"/>
                            <a:cs typeface="Ubisoft Sans" panose="02000504030000020004" pitchFamily="2" charset="-78"/>
                          </a:rPr>
                          <m:t>𝑡</m:t>
                        </m:r>
                      </m:sub>
                    </m:sSub>
                    <m:r>
                      <a:rPr lang="fr-FR" sz="2400" b="0" i="1" smtClean="0">
                        <a:solidFill>
                          <a:schemeClr val="tx1"/>
                        </a:solidFill>
                        <a:latin typeface="Cambria Math" panose="02040503050406030204" pitchFamily="18" charset="0"/>
                        <a:cs typeface="Ubisoft Sans" panose="02000504030000020004" pitchFamily="2" charset="-78"/>
                      </a:rPr>
                      <m:t>+</m:t>
                    </m:r>
                    <m:func>
                      <m:funcPr>
                        <m:ctrlPr>
                          <a:rPr lang="fr-FR" sz="2400" b="0" i="1" smtClean="0">
                            <a:solidFill>
                              <a:srgbClr val="111111"/>
                            </a:solidFill>
                            <a:latin typeface="Cambria Math" panose="02040503050406030204" pitchFamily="18" charset="0"/>
                            <a:cs typeface="Ubisoft Sans" panose="02000504030000020004" pitchFamily="2" charset="-78"/>
                          </a:rPr>
                        </m:ctrlPr>
                      </m:funcPr>
                      <m:fName>
                        <m:r>
                          <m:rPr>
                            <m:sty m:val="p"/>
                          </m:rPr>
                          <a:rPr lang="fr-FR" sz="2400" b="0" i="0" smtClean="0">
                            <a:solidFill>
                              <a:srgbClr val="111111"/>
                            </a:solidFill>
                            <a:latin typeface="Cambria Math" panose="02040503050406030204" pitchFamily="18" charset="0"/>
                            <a:cs typeface="Ubisoft Sans" panose="02000504030000020004" pitchFamily="2" charset="-78"/>
                          </a:rPr>
                          <m:t>log</m:t>
                        </m:r>
                      </m:fName>
                      <m:e>
                        <m:nary>
                          <m:naryPr>
                            <m:chr m:val="∑"/>
                            <m:supHide m:val="on"/>
                            <m:ctrlPr>
                              <a:rPr lang="fr-FR" sz="2400" i="1">
                                <a:solidFill>
                                  <a:srgbClr val="111111"/>
                                </a:solidFill>
                                <a:latin typeface="Cambria Math" panose="02040503050406030204" pitchFamily="18" charset="0"/>
                                <a:cs typeface="Ubisoft Sans" panose="02000504030000020004" pitchFamily="2" charset="-78"/>
                              </a:rPr>
                            </m:ctrlPr>
                          </m:naryPr>
                          <m:sub>
                            <m:r>
                              <m:rPr>
                                <m:brk m:alnAt="7"/>
                              </m:rPr>
                              <a:rPr lang="fr-FR" sz="2400" i="1">
                                <a:solidFill>
                                  <a:srgbClr val="111111"/>
                                </a:solidFill>
                                <a:latin typeface="Cambria Math" panose="02040503050406030204" pitchFamily="18" charset="0"/>
                                <a:cs typeface="Ubisoft Sans" panose="02000504030000020004" pitchFamily="2" charset="-78"/>
                              </a:rPr>
                              <m:t>𝑤</m:t>
                            </m:r>
                            <m:r>
                              <a:rPr lang="fr-FR" sz="2400" i="1">
                                <a:solidFill>
                                  <a:srgbClr val="111111"/>
                                </a:solidFill>
                                <a:latin typeface="Cambria Math" panose="02040503050406030204" pitchFamily="18" charset="0"/>
                                <a:ea typeface="Cambria Math" panose="02040503050406030204" pitchFamily="18" charset="0"/>
                                <a:cs typeface="Ubisoft Sans" panose="02000504030000020004" pitchFamily="2" charset="-78"/>
                              </a:rPr>
                              <m:t>∈</m:t>
                            </m:r>
                            <m:r>
                              <a:rPr lang="fr-FR" sz="2400" i="1">
                                <a:solidFill>
                                  <a:srgbClr val="111111"/>
                                </a:solidFill>
                                <a:latin typeface="Cambria Math" panose="02040503050406030204" pitchFamily="18" charset="0"/>
                                <a:ea typeface="Cambria Math" panose="02040503050406030204" pitchFamily="18" charset="0"/>
                                <a:cs typeface="Ubisoft Sans" panose="02000504030000020004" pitchFamily="2" charset="-78"/>
                              </a:rPr>
                              <m:t>𝑉</m:t>
                            </m:r>
                          </m:sub>
                          <m:sup/>
                          <m:e>
                            <m:func>
                              <m:funcPr>
                                <m:ctrlPr>
                                  <a:rPr lang="fr-FR" sz="2400" i="1">
                                    <a:solidFill>
                                      <a:srgbClr val="111111"/>
                                    </a:solidFill>
                                    <a:latin typeface="Cambria Math" panose="02040503050406030204" pitchFamily="18" charset="0"/>
                                    <a:cs typeface="Ubisoft Sans" panose="02000504030000020004" pitchFamily="2" charset="-78"/>
                                  </a:rPr>
                                </m:ctrlPr>
                              </m:funcPr>
                              <m:fName>
                                <m:r>
                                  <m:rPr>
                                    <m:sty m:val="p"/>
                                  </m:rPr>
                                  <a:rPr lang="fr-FR" sz="2400">
                                    <a:solidFill>
                                      <a:srgbClr val="111111"/>
                                    </a:solidFill>
                                    <a:latin typeface="Cambria Math" panose="02040503050406030204" pitchFamily="18" charset="0"/>
                                    <a:cs typeface="Ubisoft Sans" panose="02000504030000020004" pitchFamily="2" charset="-78"/>
                                  </a:rPr>
                                  <m:t>exp</m:t>
                                </m:r>
                              </m:fName>
                              <m:e>
                                <m:sSubSup>
                                  <m:sSubSupPr>
                                    <m:ctrlPr>
                                      <a:rPr lang="fr-FR" sz="2400" i="1">
                                        <a:solidFill>
                                          <a:srgbClr val="7F7F7F"/>
                                        </a:solidFill>
                                        <a:latin typeface="Cambria Math" panose="02040503050406030204" pitchFamily="18" charset="0"/>
                                        <a:cs typeface="Ubisoft Sans" panose="02000504030000020004" pitchFamily="2" charset="-78"/>
                                      </a:rPr>
                                    </m:ctrlPr>
                                  </m:sSubSupPr>
                                  <m:e>
                                    <m:r>
                                      <a:rPr lang="fr-FR" sz="2400" i="1">
                                        <a:solidFill>
                                          <a:srgbClr val="7F7F7F"/>
                                        </a:solidFill>
                                        <a:latin typeface="Cambria Math" panose="02040503050406030204" pitchFamily="18" charset="0"/>
                                        <a:cs typeface="Ubisoft Sans" panose="02000504030000020004" pitchFamily="2" charset="-78"/>
                                      </a:rPr>
                                      <m:t>𝑢</m:t>
                                    </m:r>
                                  </m:e>
                                  <m:sub>
                                    <m:sSub>
                                      <m:sSubPr>
                                        <m:ctrlPr>
                                          <a:rPr lang="fr-FR" sz="2400" i="1">
                                            <a:solidFill>
                                              <a:srgbClr val="7F7F7F"/>
                                            </a:solidFill>
                                            <a:latin typeface="Cambria Math" panose="02040503050406030204" pitchFamily="18" charset="0"/>
                                            <a:cs typeface="Ubisoft Sans" panose="02000504030000020004" pitchFamily="2" charset="-78"/>
                                          </a:rPr>
                                        </m:ctrlPr>
                                      </m:sSubPr>
                                      <m:e>
                                        <m:r>
                                          <a:rPr lang="fr-FR" sz="2400" i="1">
                                            <a:solidFill>
                                              <a:srgbClr val="7F7F7F"/>
                                            </a:solidFill>
                                            <a:latin typeface="Cambria Math" panose="02040503050406030204" pitchFamily="18" charset="0"/>
                                            <a:cs typeface="Ubisoft Sans" panose="02000504030000020004" pitchFamily="2" charset="-78"/>
                                          </a:rPr>
                                          <m:t>𝑤</m:t>
                                        </m:r>
                                      </m:e>
                                      <m:sub>
                                        <m:r>
                                          <a:rPr lang="fr-FR" sz="2400" i="1">
                                            <a:solidFill>
                                              <a:srgbClr val="7F7F7F"/>
                                            </a:solidFill>
                                            <a:latin typeface="Cambria Math" panose="02040503050406030204" pitchFamily="18" charset="0"/>
                                            <a:cs typeface="Ubisoft Sans" panose="02000504030000020004" pitchFamily="2" charset="-78"/>
                                          </a:rPr>
                                          <m:t>𝑡</m:t>
                                        </m:r>
                                        <m:r>
                                          <a:rPr lang="fr-FR" sz="2400" i="1">
                                            <a:solidFill>
                                              <a:srgbClr val="7F7F7F"/>
                                            </a:solidFill>
                                            <a:latin typeface="Cambria Math" panose="02040503050406030204" pitchFamily="18" charset="0"/>
                                            <a:cs typeface="Ubisoft Sans" panose="02000504030000020004" pitchFamily="2" charset="-78"/>
                                          </a:rPr>
                                          <m:t>+</m:t>
                                        </m:r>
                                        <m:r>
                                          <a:rPr lang="fr-FR" sz="2400" i="1">
                                            <a:solidFill>
                                              <a:srgbClr val="7F7F7F"/>
                                            </a:solidFill>
                                            <a:latin typeface="Cambria Math" panose="02040503050406030204" pitchFamily="18" charset="0"/>
                                            <a:cs typeface="Ubisoft Sans" panose="02000504030000020004" pitchFamily="2" charset="-78"/>
                                          </a:rPr>
                                          <m:t>𝑗</m:t>
                                        </m:r>
                                      </m:sub>
                                    </m:sSub>
                                  </m:sub>
                                  <m:sup>
                                    <m:r>
                                      <a:rPr lang="fr-FR" sz="2400" i="1">
                                        <a:solidFill>
                                          <a:srgbClr val="7F7F7F"/>
                                        </a:solidFill>
                                        <a:latin typeface="Cambria Math" panose="02040503050406030204" pitchFamily="18" charset="0"/>
                                        <a:cs typeface="Ubisoft Sans" panose="02000504030000020004" pitchFamily="2" charset="-78"/>
                                      </a:rPr>
                                      <m:t>𝑇</m:t>
                                    </m:r>
                                  </m:sup>
                                </m:sSubSup>
                                <m:sSub>
                                  <m:sSubPr>
                                    <m:ctrlPr>
                                      <a:rPr lang="fr-FR" sz="2400" i="1">
                                        <a:solidFill>
                                          <a:srgbClr val="111111"/>
                                        </a:solidFill>
                                        <a:latin typeface="Cambria Math" panose="02040503050406030204" pitchFamily="18" charset="0"/>
                                        <a:cs typeface="Ubisoft Sans" panose="02000504030000020004" pitchFamily="2" charset="-78"/>
                                      </a:rPr>
                                    </m:ctrlPr>
                                  </m:sSubPr>
                                  <m:e>
                                    <m:r>
                                      <a:rPr lang="fr-FR" sz="2400" i="1">
                                        <a:solidFill>
                                          <a:srgbClr val="63A907"/>
                                        </a:solidFill>
                                        <a:latin typeface="Cambria Math" panose="02040503050406030204" pitchFamily="18" charset="0"/>
                                        <a:cs typeface="Ubisoft Sans" panose="02000504030000020004" pitchFamily="2" charset="-78"/>
                                      </a:rPr>
                                      <m:t>𝑣</m:t>
                                    </m:r>
                                  </m:e>
                                  <m:sub>
                                    <m:r>
                                      <a:rPr lang="fr-FR" sz="2400" i="1">
                                        <a:solidFill>
                                          <a:srgbClr val="63A907"/>
                                        </a:solidFill>
                                        <a:latin typeface="Cambria Math" panose="02040503050406030204" pitchFamily="18" charset="0"/>
                                        <a:cs typeface="Ubisoft Sans" panose="02000504030000020004" pitchFamily="2" charset="-78"/>
                                      </a:rPr>
                                      <m:t>𝑡</m:t>
                                    </m:r>
                                  </m:sub>
                                </m:sSub>
                              </m:e>
                            </m:func>
                          </m:e>
                        </m:nary>
                      </m:e>
                    </m:func>
                  </m:oMath>
                </a14:m>
                <a:endParaRPr lang="fr-FR" sz="2400" dirty="0"/>
              </a:p>
            </p:txBody>
          </p:sp>
        </mc:Choice>
        <mc:Fallback xmlns="">
          <p:sp>
            <p:nvSpPr>
              <p:cNvPr id="18" name="Rectangle 17"/>
              <p:cNvSpPr>
                <a:spLocks noRot="1" noChangeAspect="1" noMove="1" noResize="1" noEditPoints="1" noAdjustHandles="1" noChangeArrowheads="1" noChangeShapeType="1" noTextEdit="1"/>
              </p:cNvSpPr>
              <p:nvPr/>
            </p:nvSpPr>
            <p:spPr>
              <a:xfrm>
                <a:off x="3435659" y="5207046"/>
                <a:ext cx="5746701" cy="542456"/>
              </a:xfrm>
              <a:prstGeom prst="rect">
                <a:avLst/>
              </a:prstGeom>
              <a:blipFill>
                <a:blip r:embed="rId9"/>
                <a:stretch>
                  <a:fillRect t="-108989" b="-153933"/>
                </a:stretch>
              </a:blipFill>
            </p:spPr>
            <p:txBody>
              <a:bodyPr/>
              <a:lstStyle/>
              <a:p>
                <a:r>
                  <a:rPr lang="fr-FR">
                    <a:noFill/>
                  </a:rPr>
                  <a:t> </a:t>
                </a:r>
              </a:p>
            </p:txBody>
          </p:sp>
        </mc:Fallback>
      </mc:AlternateContent>
      <p:pic>
        <p:nvPicPr>
          <p:cNvPr id="14" name="Picture 2" descr="https://world.ubisoft.org/job/itd/SecurityRiskManagement/Internal.Documents/Data%20Classification%20Cartridge/L1_normal_E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20" name="Picture 2" descr="https://www.esiea.fr/wp-content/uploads/2020/02/fond-bleu.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4877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8000" y="1386419"/>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7743" y="1772486"/>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Gradient </a:t>
            </a:r>
            <a:r>
              <a:rPr lang="fr-FR" sz="1400" b="1" dirty="0" err="1">
                <a:latin typeface="Ubisoft Sans" panose="02000504030000020004" pitchFamily="2" charset="-78"/>
                <a:cs typeface="Ubisoft Sans" panose="02000504030000020004" pitchFamily="2" charset="-78"/>
              </a:rPr>
              <a:t>descent</a:t>
            </a:r>
            <a:endParaRPr lang="fr-FR" sz="1400" b="1" dirty="0">
              <a:latin typeface="Ubisoft Sans" panose="02000504030000020004" pitchFamily="2" charset="-78"/>
              <a:cs typeface="Ubisoft Sans" panose="02000504030000020004" pitchFamily="2" charset="-78"/>
            </a:endParaRP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12" name="Rectangle 11"/>
              <p:cNvSpPr/>
              <p:nvPr/>
            </p:nvSpPr>
            <p:spPr>
              <a:xfrm>
                <a:off x="1524000" y="2598788"/>
                <a:ext cx="8610600" cy="1222642"/>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Updating the values of </a:t>
                </a:r>
                <a14:m>
                  <m:oMath xmlns:m="http://schemas.openxmlformats.org/officeDocument/2006/math">
                    <m:r>
                      <a:rPr lang="fr-FR" b="0" i="1" smtClean="0">
                        <a:solidFill>
                          <a:srgbClr val="7F7F7F"/>
                        </a:solidFill>
                        <a:latin typeface="Cambria Math" panose="02040503050406030204" pitchFamily="18" charset="0"/>
                        <a:cs typeface="Ubisoft Sans" panose="02000504030000020004" pitchFamily="2" charset="-78"/>
                      </a:rPr>
                      <m:t>𝑢</m:t>
                    </m:r>
                  </m:oMath>
                </a14:m>
                <a:r>
                  <a:rPr lang="fr-FR" dirty="0">
                    <a:latin typeface="Ubisoft Sans" panose="02000504030000020004" pitchFamily="2" charset="-78"/>
                    <a:cs typeface="Ubisoft Sans" panose="02000504030000020004" pitchFamily="2" charset="-78"/>
                  </a:rPr>
                  <a:t> and </a:t>
                </a:r>
                <a14:m>
                  <m:oMath xmlns:m="http://schemas.openxmlformats.org/officeDocument/2006/math">
                    <m:r>
                      <a:rPr lang="fr-FR" b="0" i="1" smtClean="0">
                        <a:solidFill>
                          <a:srgbClr val="63A907"/>
                        </a:solidFill>
                        <a:latin typeface="Cambria Math" panose="02040503050406030204" pitchFamily="18" charset="0"/>
                        <a:cs typeface="Ubisoft Sans" panose="02000504030000020004" pitchFamily="2" charset="-78"/>
                      </a:rPr>
                      <m:t>𝑣</m:t>
                    </m:r>
                  </m:oMath>
                </a14:m>
                <a:r>
                  <a:rPr lang="fr-FR" dirty="0">
                    <a:latin typeface="Ubisoft Sans" panose="02000504030000020004" pitchFamily="2" charset="-78"/>
                    <a:cs typeface="Ubisoft Sans" panose="02000504030000020004" pitchFamily="2" charset="-78"/>
                  </a:rPr>
                  <a:t> in </a:t>
                </a:r>
                <a:r>
                  <a:rPr lang="fr-FR" dirty="0" err="1">
                    <a:latin typeface="Ubisoft Sans" panose="02000504030000020004" pitchFamily="2" charset="-78"/>
                    <a:cs typeface="Ubisoft Sans" panose="02000504030000020004" pitchFamily="2" charset="-78"/>
                  </a:rPr>
                  <a:t>order</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minimize</a:t>
                </a:r>
                <a:r>
                  <a:rPr lang="fr-FR" dirty="0">
                    <a:latin typeface="Ubisoft Sans" panose="02000504030000020004" pitchFamily="2" charset="-78"/>
                    <a:cs typeface="Ubisoft Sans" panose="02000504030000020004" pitchFamily="2" charset="-78"/>
                  </a:rPr>
                  <a:t> </a:t>
                </a:r>
                <a14:m>
                  <m:oMath xmlns:m="http://schemas.openxmlformats.org/officeDocument/2006/math">
                    <m:sSub>
                      <m:sSubPr>
                        <m:ctrlPr>
                          <a:rPr lang="fr-FR" b="0" i="1" smtClean="0">
                            <a:latin typeface="Cambria Math" panose="02040503050406030204" pitchFamily="18" charset="0"/>
                            <a:cs typeface="Ubisoft Sans" panose="02000504030000020004" pitchFamily="2" charset="-78"/>
                          </a:rPr>
                        </m:ctrlPr>
                      </m:sSubPr>
                      <m:e>
                        <m:r>
                          <a:rPr lang="fr-FR" b="0" i="1" smtClean="0">
                            <a:latin typeface="Cambria Math" panose="02040503050406030204" pitchFamily="18" charset="0"/>
                            <a:cs typeface="Ubisoft Sans" panose="02000504030000020004" pitchFamily="2" charset="-78"/>
                          </a:rPr>
                          <m:t>𝐽</m:t>
                        </m:r>
                      </m:e>
                      <m:sub>
                        <m:r>
                          <a:rPr lang="fr-FR" b="0" i="1" smtClean="0">
                            <a:latin typeface="Cambria Math" panose="02040503050406030204" pitchFamily="18" charset="0"/>
                            <a:cs typeface="Ubisoft Sans" panose="02000504030000020004" pitchFamily="2" charset="-78"/>
                          </a:rPr>
                          <m:t>𝑡</m:t>
                        </m:r>
                        <m:r>
                          <a:rPr lang="fr-FR" b="0" i="1" smtClean="0">
                            <a:latin typeface="Cambria Math" panose="02040503050406030204" pitchFamily="18" charset="0"/>
                            <a:cs typeface="Ubisoft Sans" panose="02000504030000020004" pitchFamily="2" charset="-78"/>
                          </a:rPr>
                          <m:t>, </m:t>
                        </m:r>
                        <m:r>
                          <a:rPr lang="fr-FR" b="0" i="1" smtClean="0">
                            <a:latin typeface="Cambria Math" panose="02040503050406030204" pitchFamily="18" charset="0"/>
                            <a:cs typeface="Ubisoft Sans" panose="02000504030000020004" pitchFamily="2" charset="-78"/>
                          </a:rPr>
                          <m:t>𝑗</m:t>
                        </m:r>
                      </m:sub>
                    </m:sSub>
                    <m:d>
                      <m:dPr>
                        <m:ctrlPr>
                          <a:rPr lang="fr-FR" b="0" i="1" smtClean="0">
                            <a:latin typeface="Cambria Math" panose="02040503050406030204" pitchFamily="18" charset="0"/>
                            <a:cs typeface="Ubisoft Sans" panose="02000504030000020004" pitchFamily="2" charset="-78"/>
                          </a:rPr>
                        </m:ctrlPr>
                      </m:dPr>
                      <m:e>
                        <m:r>
                          <a:rPr lang="fr-FR" b="0" i="1" smtClean="0">
                            <a:latin typeface="Cambria Math" panose="02040503050406030204" pitchFamily="18" charset="0"/>
                            <a:ea typeface="Cambria Math" panose="02040503050406030204" pitchFamily="18" charset="0"/>
                            <a:cs typeface="Ubisoft Sans" panose="02000504030000020004" pitchFamily="2" charset="-78"/>
                          </a:rPr>
                          <m:t>𝜃</m:t>
                        </m:r>
                      </m:e>
                    </m:d>
                  </m:oMath>
                </a14:m>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increase</a:t>
                </a:r>
                <a:r>
                  <a:rPr lang="fr-FR" b="1" dirty="0">
                    <a:latin typeface="Ubisoft Sans" panose="02000504030000020004" pitchFamily="2" charset="-78"/>
                    <a:cs typeface="Ubisoft Sans" panose="02000504030000020004" pitchFamily="2" charset="-78"/>
                  </a:rPr>
                  <a:t> the </a:t>
                </a:r>
                <a:r>
                  <a:rPr lang="fr-FR" b="1" dirty="0" err="1">
                    <a:latin typeface="Ubisoft Sans" panose="02000504030000020004" pitchFamily="2" charset="-78"/>
                    <a:cs typeface="Ubisoft Sans" panose="02000504030000020004" pitchFamily="2" charset="-78"/>
                  </a:rPr>
                  <a:t>similarity</a:t>
                </a:r>
                <a:r>
                  <a:rPr lang="fr-FR" b="1"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between</a:t>
                </a:r>
                <a:r>
                  <a:rPr lang="fr-FR" dirty="0">
                    <a:latin typeface="Ubisoft Sans" panose="02000504030000020004" pitchFamily="2" charset="-78"/>
                    <a:cs typeface="Ubisoft Sans" panose="02000504030000020004" pitchFamily="2" charset="-78"/>
                  </a:rPr>
                  <a:t> the</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current</a:t>
                </a:r>
                <a:r>
                  <a:rPr lang="fr-FR" b="1" dirty="0">
                    <a:latin typeface="Ubisoft Sans" panose="02000504030000020004" pitchFamily="2" charset="-78"/>
                    <a:cs typeface="Ubisoft Sans" panose="02000504030000020004" pitchFamily="2" charset="-78"/>
                  </a:rPr>
                  <a:t> central </a:t>
                </a:r>
                <a:r>
                  <a:rPr lang="fr-FR" b="1" dirty="0" err="1">
                    <a:latin typeface="Ubisoft Sans" panose="02000504030000020004" pitchFamily="2" charset="-78"/>
                    <a:cs typeface="Ubisoft Sans" panose="02000504030000020004" pitchFamily="2" charset="-78"/>
                  </a:rPr>
                  <a:t>word</a:t>
                </a:r>
                <a:r>
                  <a:rPr lang="fr-FR" b="1" dirty="0">
                    <a:latin typeface="Ubisoft Sans" panose="02000504030000020004" pitchFamily="2" charset="-78"/>
                    <a:cs typeface="Ubisoft Sans" panose="02000504030000020004" pitchFamily="2" charset="-78"/>
                  </a:rPr>
                  <a:t> </a:t>
                </a:r>
                <a14:m>
                  <m:oMath xmlns:m="http://schemas.openxmlformats.org/officeDocument/2006/math">
                    <m:r>
                      <a:rPr lang="fr-FR" b="1" i="1" dirty="0" smtClean="0">
                        <a:latin typeface="Cambria Math" panose="02040503050406030204" pitchFamily="18" charset="0"/>
                        <a:cs typeface="Ubisoft Sans" panose="02000504030000020004" pitchFamily="2" charset="-78"/>
                      </a:rPr>
                      <m:t>𝒗</m:t>
                    </m:r>
                  </m:oMath>
                </a14:m>
                <a:r>
                  <a:rPr lang="fr-FR" dirty="0">
                    <a:latin typeface="Ubisoft Sans" panose="02000504030000020004" pitchFamily="2" charset="-78"/>
                    <a:cs typeface="Ubisoft Sans" panose="02000504030000020004" pitchFamily="2" charset="-78"/>
                  </a:rPr>
                  <a:t> and the </a:t>
                </a:r>
                <a:r>
                  <a:rPr lang="fr-FR" b="1" dirty="0" err="1">
                    <a:latin typeface="Ubisoft Sans" panose="02000504030000020004" pitchFamily="2" charset="-78"/>
                    <a:cs typeface="Ubisoft Sans" panose="02000504030000020004" pitchFamily="2" charset="-78"/>
                  </a:rPr>
                  <a:t>current</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considered</a:t>
                </a:r>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outside</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word</a:t>
                </a:r>
                <a:r>
                  <a:rPr lang="fr-FR" b="1" dirty="0">
                    <a:latin typeface="Ubisoft Sans" panose="02000504030000020004" pitchFamily="2" charset="-78"/>
                    <a:cs typeface="Ubisoft Sans" panose="02000504030000020004" pitchFamily="2" charset="-78"/>
                  </a:rPr>
                  <a:t> </a:t>
                </a:r>
                <a14:m>
                  <m:oMath xmlns:m="http://schemas.openxmlformats.org/officeDocument/2006/math">
                    <m:r>
                      <a:rPr lang="fr-FR" b="1" i="1" dirty="0" smtClean="0">
                        <a:latin typeface="Cambria Math" panose="02040503050406030204" pitchFamily="18" charset="0"/>
                        <a:cs typeface="Ubisoft Sans" panose="02000504030000020004" pitchFamily="2" charset="-78"/>
                      </a:rPr>
                      <m:t>𝒖</m:t>
                    </m:r>
                  </m:oMath>
                </a14:m>
                <a:r>
                  <a:rPr lang="fr-FR" dirty="0">
                    <a:latin typeface="Ubisoft Sans" panose="02000504030000020004" pitchFamily="2" charset="-78"/>
                    <a:cs typeface="Ubisoft Sans" panose="02000504030000020004" pitchFamily="2" charset="-78"/>
                  </a:rPr>
                  <a:t> while </a:t>
                </a:r>
                <a:r>
                  <a:rPr lang="fr-FR" b="1" dirty="0" err="1">
                    <a:latin typeface="Ubisoft Sans" panose="02000504030000020004" pitchFamily="2" charset="-78"/>
                    <a:cs typeface="Ubisoft Sans" panose="02000504030000020004" pitchFamily="2" charset="-78"/>
                  </a:rPr>
                  <a:t>decreasing</a:t>
                </a:r>
                <a:r>
                  <a:rPr lang="fr-FR" b="1" dirty="0">
                    <a:latin typeface="Ubisoft Sans" panose="02000504030000020004" pitchFamily="2" charset="-78"/>
                    <a:cs typeface="Ubisoft Sans" panose="02000504030000020004" pitchFamily="2" charset="-78"/>
                  </a:rPr>
                  <a:t> the </a:t>
                </a:r>
                <a:r>
                  <a:rPr lang="fr-FR" b="1" dirty="0" err="1">
                    <a:latin typeface="Ubisoft Sans" panose="02000504030000020004" pitchFamily="2" charset="-78"/>
                    <a:cs typeface="Ubisoft Sans" panose="02000504030000020004" pitchFamily="2" charset="-78"/>
                  </a:rPr>
                  <a:t>similarity</a:t>
                </a:r>
                <a:r>
                  <a:rPr lang="fr-FR" b="1"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between</a:t>
                </a:r>
                <a:r>
                  <a:rPr lang="fr-FR" b="1" dirty="0">
                    <a:latin typeface="Ubisoft Sans" panose="02000504030000020004" pitchFamily="2" charset="-78"/>
                    <a:cs typeface="Ubisoft Sans" panose="02000504030000020004" pitchFamily="2" charset="-78"/>
                  </a:rPr>
                  <a:t> the </a:t>
                </a:r>
                <a:r>
                  <a:rPr lang="fr-FR" b="1" dirty="0" err="1">
                    <a:latin typeface="Ubisoft Sans" panose="02000504030000020004" pitchFamily="2" charset="-78"/>
                    <a:cs typeface="Ubisoft Sans" panose="02000504030000020004" pitchFamily="2" charset="-78"/>
                  </a:rPr>
                  <a:t>current</a:t>
                </a:r>
                <a:r>
                  <a:rPr lang="fr-FR" b="1" dirty="0">
                    <a:latin typeface="Ubisoft Sans" panose="02000504030000020004" pitchFamily="2" charset="-78"/>
                    <a:cs typeface="Ubisoft Sans" panose="02000504030000020004" pitchFamily="2" charset="-78"/>
                  </a:rPr>
                  <a:t> central </a:t>
                </a:r>
                <a:r>
                  <a:rPr lang="fr-FR" b="1" dirty="0" err="1">
                    <a:latin typeface="Ubisoft Sans" panose="02000504030000020004" pitchFamily="2" charset="-78"/>
                    <a:cs typeface="Ubisoft Sans" panose="02000504030000020004" pitchFamily="2" charset="-78"/>
                  </a:rPr>
                  <a:t>word</a:t>
                </a:r>
                <a:r>
                  <a:rPr lang="fr-FR" b="1" dirty="0">
                    <a:latin typeface="Ubisoft Sans" panose="02000504030000020004" pitchFamily="2" charset="-78"/>
                    <a:cs typeface="Ubisoft Sans" panose="02000504030000020004" pitchFamily="2" charset="-78"/>
                  </a:rPr>
                  <a:t> </a:t>
                </a:r>
                <a14:m>
                  <m:oMath xmlns:m="http://schemas.openxmlformats.org/officeDocument/2006/math">
                    <m:r>
                      <a:rPr lang="fr-FR" b="1" i="1" smtClean="0">
                        <a:latin typeface="Cambria Math" panose="02040503050406030204" pitchFamily="18" charset="0"/>
                        <a:cs typeface="Ubisoft Sans" panose="02000504030000020004" pitchFamily="2" charset="-78"/>
                      </a:rPr>
                      <m:t>𝒗</m:t>
                    </m:r>
                  </m:oMath>
                </a14:m>
                <a:r>
                  <a:rPr lang="fr-FR" dirty="0">
                    <a:latin typeface="Ubisoft Sans" panose="02000504030000020004" pitchFamily="2" charset="-78"/>
                    <a:cs typeface="Ubisoft Sans" panose="02000504030000020004" pitchFamily="2" charset="-78"/>
                  </a:rPr>
                  <a:t> and all </a:t>
                </a:r>
                <a:r>
                  <a:rPr lang="fr-FR" dirty="0" err="1">
                    <a:latin typeface="Ubisoft Sans" panose="02000504030000020004" pitchFamily="2" charset="-78"/>
                    <a:cs typeface="Ubisoft Sans" panose="02000504030000020004" pitchFamily="2" charset="-78"/>
                  </a:rPr>
                  <a:t>other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words</a:t>
                </a:r>
                <a:r>
                  <a:rPr lang="fr-FR" dirty="0">
                    <a:latin typeface="Ubisoft Sans" panose="02000504030000020004" pitchFamily="2" charset="-78"/>
                    <a:cs typeface="Ubisoft Sans" panose="02000504030000020004" pitchFamily="2" charset="-78"/>
                  </a:rPr>
                  <a:t> </a:t>
                </a:r>
                <a14:m>
                  <m:oMath xmlns:m="http://schemas.openxmlformats.org/officeDocument/2006/math">
                    <m:r>
                      <a:rPr lang="fr-FR" b="0" i="1" dirty="0" smtClean="0">
                        <a:latin typeface="Cambria Math" panose="02040503050406030204" pitchFamily="18" charset="0"/>
                        <a:cs typeface="Ubisoft Sans" panose="02000504030000020004" pitchFamily="2" charset="-78"/>
                      </a:rPr>
                      <m:t>𝑤</m:t>
                    </m:r>
                  </m:oMath>
                </a14:m>
                <a:r>
                  <a:rPr lang="fr-FR" dirty="0">
                    <a:latin typeface="Ubisoft Sans" panose="02000504030000020004" pitchFamily="2" charset="-78"/>
                    <a:cs typeface="Ubisoft Sans" panose="02000504030000020004" pitchFamily="2" charset="-78"/>
                  </a:rPr>
                  <a:t> of the </a:t>
                </a:r>
                <a:r>
                  <a:rPr lang="fr-FR" dirty="0" err="1">
                    <a:latin typeface="Ubisoft Sans" panose="02000504030000020004" pitchFamily="2" charset="-78"/>
                    <a:cs typeface="Ubisoft Sans" panose="02000504030000020004" pitchFamily="2" charset="-78"/>
                  </a:rPr>
                  <a:t>vocabulary</a:t>
                </a:r>
                <a:r>
                  <a:rPr lang="fr-FR" dirty="0">
                    <a:latin typeface="Ubisoft Sans" panose="02000504030000020004" pitchFamily="2" charset="-78"/>
                    <a:cs typeface="Ubisoft Sans" panose="02000504030000020004" pitchFamily="2" charset="-78"/>
                  </a:rPr>
                  <a:t>.</a:t>
                </a:r>
              </a:p>
            </p:txBody>
          </p:sp>
        </mc:Choice>
        <mc:Fallback xmlns="">
          <p:sp>
            <p:nvSpPr>
              <p:cNvPr id="12" name="Rectangle 11"/>
              <p:cNvSpPr>
                <a:spLocks noRot="1" noChangeAspect="1" noMove="1" noResize="1" noEditPoints="1" noAdjustHandles="1" noChangeArrowheads="1" noChangeShapeType="1" noTextEdit="1"/>
              </p:cNvSpPr>
              <p:nvPr/>
            </p:nvSpPr>
            <p:spPr>
              <a:xfrm>
                <a:off x="1524000" y="2598788"/>
                <a:ext cx="8610600" cy="1222642"/>
              </a:xfrm>
              <a:prstGeom prst="rect">
                <a:avLst/>
              </a:prstGeom>
              <a:blipFill>
                <a:blip r:embed="rId7"/>
                <a:stretch>
                  <a:fillRect l="-566" t="-2985" r="-495" b="-6468"/>
                </a:stretch>
              </a:blipFill>
            </p:spPr>
            <p:txBody>
              <a:bodyPr/>
              <a:lstStyle/>
              <a:p>
                <a:r>
                  <a:rPr lang="fr-FR">
                    <a:noFill/>
                  </a:rPr>
                  <a:t> </a:t>
                </a:r>
              </a:p>
            </p:txBody>
          </p:sp>
        </mc:Fallback>
      </mc:AlternateContent>
      <p:pic>
        <p:nvPicPr>
          <p:cNvPr id="2" name="Picture 2" descr="https://lena-voita.github.io/resources/lectures/word_emb/w2v/loss_intuition-mi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0956" y="3929355"/>
            <a:ext cx="4222168" cy="19690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world.ubisoft.org/job/itd/SecurityRiskManagement/Internal.Documents/Data%20Classification%20Cartridge/L1_normal_E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7" name="Picture 2" descr="https://www.esiea.fr/wp-content/uploads/2020/02/fond-bleu.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007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8000" y="1386419"/>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7743" y="1772486"/>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Gradient </a:t>
            </a:r>
            <a:r>
              <a:rPr lang="fr-FR" sz="1400" b="1" dirty="0" err="1">
                <a:latin typeface="Ubisoft Sans" panose="02000504030000020004" pitchFamily="2" charset="-78"/>
                <a:cs typeface="Ubisoft Sans" panose="02000504030000020004" pitchFamily="2" charset="-78"/>
              </a:rPr>
              <a:t>descent</a:t>
            </a:r>
            <a:endParaRPr lang="fr-FR" sz="1400" b="1" dirty="0">
              <a:latin typeface="Ubisoft Sans" panose="02000504030000020004" pitchFamily="2" charset="-78"/>
              <a:cs typeface="Ubisoft Sans" panose="02000504030000020004" pitchFamily="2" charset="-78"/>
            </a:endParaRP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sp>
        <p:nvSpPr>
          <p:cNvPr id="12" name="Rectangle 11"/>
          <p:cNvSpPr/>
          <p:nvPr/>
        </p:nvSpPr>
        <p:spPr>
          <a:xfrm>
            <a:off x="1524000" y="2598788"/>
            <a:ext cx="8610600" cy="1200329"/>
          </a:xfrm>
          <a:prstGeom prst="rect">
            <a:avLst/>
          </a:prstGeom>
        </p:spPr>
        <p:txBody>
          <a:bodyPr wrap="square">
            <a:spAutoFit/>
          </a:bodyPr>
          <a:lstStyle/>
          <a:p>
            <a:pPr algn="just"/>
            <a:r>
              <a:rPr lang="fr-FR" dirty="0">
                <a:solidFill>
                  <a:srgbClr val="111111"/>
                </a:solidFill>
                <a:latin typeface="Ubisoft Sans" panose="02000504030000020004" pitchFamily="2" charset="-78"/>
                <a:cs typeface="Ubisoft Sans" panose="02000504030000020004" pitchFamily="2" charset="-78"/>
              </a:rPr>
              <a:t>By </a:t>
            </a:r>
            <a:r>
              <a:rPr lang="fr-FR" dirty="0" err="1">
                <a:solidFill>
                  <a:srgbClr val="111111"/>
                </a:solidFill>
                <a:latin typeface="Ubisoft Sans" panose="02000504030000020004" pitchFamily="2" charset="-78"/>
                <a:cs typeface="Ubisoft Sans" panose="02000504030000020004" pitchFamily="2" charset="-78"/>
              </a:rPr>
              <a:t>iterating</a:t>
            </a:r>
            <a:r>
              <a:rPr lang="fr-FR" dirty="0">
                <a:solidFill>
                  <a:srgbClr val="111111"/>
                </a:solidFill>
                <a:latin typeface="Ubisoft Sans" panose="02000504030000020004" pitchFamily="2" charset="-78"/>
                <a:cs typeface="Ubisoft Sans" panose="02000504030000020004" pitchFamily="2" charset="-78"/>
              </a:rPr>
              <a:t> a lot of time over </a:t>
            </a:r>
            <a:r>
              <a:rPr lang="fr-FR" dirty="0" err="1">
                <a:solidFill>
                  <a:srgbClr val="111111"/>
                </a:solidFill>
                <a:latin typeface="Ubisoft Sans" panose="02000504030000020004" pitchFamily="2" charset="-78"/>
                <a:cs typeface="Ubisoft Sans" panose="02000504030000020004" pitchFamily="2" charset="-78"/>
              </a:rPr>
              <a:t>each</a:t>
            </a:r>
            <a:r>
              <a:rPr lang="fr-FR" dirty="0">
                <a:solidFill>
                  <a:srgbClr val="111111"/>
                </a:solidFill>
                <a:latin typeface="Ubisoft Sans" panose="02000504030000020004" pitchFamily="2" charset="-78"/>
                <a:cs typeface="Ubisoft Sans" panose="02000504030000020004" pitchFamily="2" charset="-78"/>
              </a:rPr>
              <a:t> central </a:t>
            </a:r>
            <a:r>
              <a:rPr lang="fr-FR" dirty="0" err="1">
                <a:solidFill>
                  <a:srgbClr val="111111"/>
                </a:solidFill>
                <a:latin typeface="Ubisoft Sans" panose="02000504030000020004" pitchFamily="2" charset="-78"/>
                <a:cs typeface="Ubisoft Sans" panose="02000504030000020004" pitchFamily="2" charset="-78"/>
              </a:rPr>
              <a:t>word</a:t>
            </a:r>
            <a:r>
              <a:rPr lang="fr-FR" dirty="0">
                <a:solidFill>
                  <a:srgbClr val="111111"/>
                </a:solidFill>
                <a:latin typeface="Ubisoft Sans" panose="02000504030000020004" pitchFamily="2" charset="-78"/>
                <a:cs typeface="Ubisoft Sans" panose="02000504030000020004" pitchFamily="2" charset="-78"/>
              </a:rPr>
              <a:t> / </a:t>
            </a:r>
            <a:r>
              <a:rPr lang="fr-FR" dirty="0" err="1">
                <a:solidFill>
                  <a:srgbClr val="111111"/>
                </a:solidFill>
                <a:latin typeface="Ubisoft Sans" panose="02000504030000020004" pitchFamily="2" charset="-78"/>
                <a:cs typeface="Ubisoft Sans" panose="02000504030000020004" pitchFamily="2" charset="-78"/>
              </a:rPr>
              <a:t>outside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word</a:t>
            </a:r>
            <a:r>
              <a:rPr lang="fr-FR" dirty="0">
                <a:solidFill>
                  <a:srgbClr val="111111"/>
                </a:solidFill>
                <a:latin typeface="Ubisoft Sans" panose="02000504030000020004" pitchFamily="2" charset="-78"/>
                <a:cs typeface="Ubisoft Sans" panose="02000504030000020004" pitchFamily="2" charset="-78"/>
              </a:rPr>
              <a:t>, the model converges to </a:t>
            </a:r>
            <a:r>
              <a:rPr lang="fr-FR" dirty="0" err="1">
                <a:solidFill>
                  <a:srgbClr val="111111"/>
                </a:solidFill>
                <a:latin typeface="Ubisoft Sans" panose="02000504030000020004" pitchFamily="2" charset="-78"/>
                <a:cs typeface="Ubisoft Sans" panose="02000504030000020004" pitchFamily="2" charset="-78"/>
              </a:rPr>
              <a:t>vectors</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that</a:t>
            </a:r>
            <a:r>
              <a:rPr lang="fr-FR" dirty="0">
                <a:solidFill>
                  <a:srgbClr val="111111"/>
                </a:solidFill>
                <a:latin typeface="Ubisoft Sans" panose="02000504030000020004" pitchFamily="2" charset="-78"/>
                <a:cs typeface="Ubisoft Sans" panose="02000504030000020004" pitchFamily="2" charset="-78"/>
              </a:rPr>
              <a:t> have </a:t>
            </a:r>
            <a:r>
              <a:rPr lang="fr-FR" dirty="0" err="1">
                <a:solidFill>
                  <a:srgbClr val="111111"/>
                </a:solidFill>
                <a:latin typeface="Ubisoft Sans" panose="02000504030000020004" pitchFamily="2" charset="-78"/>
                <a:cs typeface="Ubisoft Sans" panose="02000504030000020004" pitchFamily="2" charset="-78"/>
              </a:rPr>
              <a:t>learned</a:t>
            </a:r>
            <a:r>
              <a:rPr lang="fr-FR" dirty="0">
                <a:solidFill>
                  <a:srgbClr val="111111"/>
                </a:solidFill>
                <a:latin typeface="Ubisoft Sans" panose="02000504030000020004" pitchFamily="2" charset="-78"/>
                <a:cs typeface="Ubisoft Sans" panose="02000504030000020004" pitchFamily="2" charset="-78"/>
              </a:rPr>
              <a:t> the distribution of possible </a:t>
            </a:r>
            <a:r>
              <a:rPr lang="fr-FR" dirty="0" err="1">
                <a:solidFill>
                  <a:srgbClr val="111111"/>
                </a:solidFill>
                <a:latin typeface="Ubisoft Sans" panose="02000504030000020004" pitchFamily="2" charset="-78"/>
                <a:cs typeface="Ubisoft Sans" panose="02000504030000020004" pitchFamily="2" charset="-78"/>
              </a:rPr>
              <a:t>contexts</a:t>
            </a:r>
            <a:r>
              <a:rPr lang="fr-FR" dirty="0">
                <a:solidFill>
                  <a:srgbClr val="111111"/>
                </a:solidFill>
                <a:latin typeface="Ubisoft Sans" panose="02000504030000020004" pitchFamily="2" charset="-78"/>
                <a:cs typeface="Ubisoft Sans" panose="02000504030000020004" pitchFamily="2" charset="-78"/>
              </a:rPr>
              <a:t>.</a:t>
            </a:r>
          </a:p>
          <a:p>
            <a:pPr algn="just"/>
            <a:endParaRPr lang="fr-FR" dirty="0">
              <a:solidFill>
                <a:srgbClr val="111111"/>
              </a:solidFill>
              <a:latin typeface="Ubisoft Sans" panose="02000504030000020004" pitchFamily="2" charset="-78"/>
              <a:cs typeface="Ubisoft Sans" panose="02000504030000020004" pitchFamily="2" charset="-78"/>
            </a:endParaRPr>
          </a:p>
          <a:p>
            <a:pPr algn="just"/>
            <a:r>
              <a:rPr lang="fr-FR" dirty="0" err="1">
                <a:solidFill>
                  <a:srgbClr val="111111"/>
                </a:solidFill>
                <a:latin typeface="Ubisoft Sans" panose="02000504030000020004" pitchFamily="2" charset="-78"/>
                <a:cs typeface="Ubisoft Sans" panose="02000504030000020004" pitchFamily="2" charset="-78"/>
              </a:rPr>
              <a:t>Hence</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we</a:t>
            </a:r>
            <a:r>
              <a:rPr lang="fr-FR" dirty="0">
                <a:solidFill>
                  <a:srgbClr val="111111"/>
                </a:solidFill>
                <a:latin typeface="Ubisoft Sans" panose="02000504030000020004" pitchFamily="2" charset="-78"/>
                <a:cs typeface="Ubisoft Sans" panose="02000504030000020004" pitchFamily="2" charset="-78"/>
              </a:rPr>
              <a:t> have </a:t>
            </a:r>
            <a:r>
              <a:rPr lang="fr-FR" dirty="0" err="1">
                <a:solidFill>
                  <a:srgbClr val="111111"/>
                </a:solidFill>
                <a:latin typeface="Ubisoft Sans" panose="02000504030000020004" pitchFamily="2" charset="-78"/>
                <a:cs typeface="Ubisoft Sans" panose="02000504030000020004" pitchFamily="2" charset="-78"/>
              </a:rPr>
              <a:t>our</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word</a:t>
            </a:r>
            <a:r>
              <a:rPr lang="fr-FR" dirty="0">
                <a:solidFill>
                  <a:srgbClr val="111111"/>
                </a:solidFill>
                <a:latin typeface="Ubisoft Sans" panose="02000504030000020004" pitchFamily="2" charset="-78"/>
                <a:cs typeface="Ubisoft Sans" panose="02000504030000020004" pitchFamily="2" charset="-78"/>
              </a:rPr>
              <a:t> </a:t>
            </a:r>
            <a:r>
              <a:rPr lang="fr-FR" dirty="0" err="1">
                <a:solidFill>
                  <a:srgbClr val="111111"/>
                </a:solidFill>
                <a:latin typeface="Ubisoft Sans" panose="02000504030000020004" pitchFamily="2" charset="-78"/>
                <a:cs typeface="Ubisoft Sans" panose="02000504030000020004" pitchFamily="2" charset="-78"/>
              </a:rPr>
              <a:t>representations</a:t>
            </a:r>
            <a:r>
              <a:rPr lang="fr-FR" dirty="0">
                <a:solidFill>
                  <a:srgbClr val="111111"/>
                </a:solidFill>
                <a:latin typeface="Ubisoft Sans" panose="02000504030000020004" pitchFamily="2" charset="-78"/>
                <a:cs typeface="Ubisoft Sans" panose="02000504030000020004" pitchFamily="2" charset="-78"/>
              </a:rPr>
              <a:t>!</a:t>
            </a:r>
            <a:endParaRPr lang="fr-FR" dirty="0">
              <a:latin typeface="Ubisoft Sans" panose="02000504030000020004" pitchFamily="2" charset="-78"/>
              <a:cs typeface="Ubisoft Sans" panose="02000504030000020004" pitchFamily="2" charset="-78"/>
            </a:endParaRPr>
          </a:p>
        </p:txBody>
      </p:sp>
      <p:pic>
        <p:nvPicPr>
          <p:cNvPr id="2" name="Picture 2" descr="https://lena-voita.github.io/resources/lectures/word_emb/w2v/loss_intuition-m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0956" y="3929355"/>
            <a:ext cx="4222168" cy="19690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7"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65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8" name="Rectangle 17"/>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8000" y="1386419"/>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7743" y="1772486"/>
            <a:ext cx="3436514" cy="307777"/>
          </a:xfrm>
          <a:prstGeom prst="rect">
            <a:avLst/>
          </a:prstGeom>
          <a:noFill/>
        </p:spPr>
        <p:txBody>
          <a:bodyPr wrap="square" rtlCol="0">
            <a:spAutoFit/>
          </a:bodyPr>
          <a:lstStyle/>
          <a:p>
            <a:pPr algn="ctr"/>
            <a:r>
              <a:rPr lang="fr-FR" sz="1400" b="1" dirty="0">
                <a:latin typeface="Ubisoft Sans" panose="02000504030000020004" pitchFamily="2" charset="-78"/>
                <a:cs typeface="Ubisoft Sans" panose="02000504030000020004" pitchFamily="2" charset="-78"/>
              </a:rPr>
              <a:t>Gradient </a:t>
            </a:r>
            <a:r>
              <a:rPr lang="fr-FR" sz="1400" b="1" dirty="0" err="1">
                <a:latin typeface="Ubisoft Sans" panose="02000504030000020004" pitchFamily="2" charset="-78"/>
                <a:cs typeface="Ubisoft Sans" panose="02000504030000020004" pitchFamily="2" charset="-78"/>
              </a:rPr>
              <a:t>descent</a:t>
            </a:r>
            <a:endParaRPr lang="fr-FR" sz="1400" b="1" dirty="0">
              <a:latin typeface="Ubisoft Sans" panose="02000504030000020004" pitchFamily="2" charset="-78"/>
              <a:cs typeface="Ubisoft Sans" panose="02000504030000020004" pitchFamily="2" charset="-78"/>
            </a:endParaRPr>
          </a:p>
        </p:txBody>
      </p:sp>
      <p:sp>
        <p:nvSpPr>
          <p:cNvPr id="13" name="Rectangle 12"/>
          <p:cNvSpPr/>
          <p:nvPr/>
        </p:nvSpPr>
        <p:spPr>
          <a:xfrm>
            <a:off x="3048000" y="6032361"/>
            <a:ext cx="6096000" cy="276999"/>
          </a:xfrm>
          <a:prstGeom prst="rect">
            <a:avLst/>
          </a:prstGeom>
        </p:spPr>
        <p:txBody>
          <a:bodyPr>
            <a:spAutoFit/>
          </a:bodyPr>
          <a:lstStyle/>
          <a:p>
            <a:pPr algn="ctr"/>
            <a:r>
              <a:rPr lang="fr-FR" sz="1200" dirty="0">
                <a:latin typeface="Ubisoft Sans" panose="02000504030000020004" pitchFamily="2" charset="-78"/>
                <a:cs typeface="Ubisoft Sans" panose="02000504030000020004" pitchFamily="2" charset="-78"/>
                <a:hlinkClick r:id="rId3"/>
              </a:rPr>
              <a:t>https://lena-voita.github.io/nlp_course/word_embeddings.html</a:t>
            </a:r>
            <a:endParaRPr lang="fr-FR" sz="1200" dirty="0">
              <a:latin typeface="Ubisoft Sans" panose="02000504030000020004" pitchFamily="2" charset="-78"/>
              <a:cs typeface="Ubisoft Sans" panose="02000504030000020004" pitchFamily="2" charset="-78"/>
            </a:endParaRPr>
          </a:p>
        </p:txBody>
      </p:sp>
      <p:pic>
        <p:nvPicPr>
          <p:cNvPr id="5122" name="Picture 2" descr="https://lena-voita.github.io/resources/lectures/word_emb/w2v/one_step_alg-m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4504" y="2186333"/>
            <a:ext cx="5042992" cy="38808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world.ubisoft.org/job/itd/SecurityRiskManagement/Internal.Documents/Data%20Classification%20Cartridge/L1_normal_E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82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NLU/NLP DEFINITION</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40" name="TextBox 39"/>
          <p:cNvSpPr txBox="1"/>
          <p:nvPr/>
        </p:nvSpPr>
        <p:spPr>
          <a:xfrm>
            <a:off x="3420385" y="3359815"/>
            <a:ext cx="5351230" cy="1323439"/>
          </a:xfrm>
          <a:prstGeom prst="rect">
            <a:avLst/>
          </a:prstGeom>
          <a:noFill/>
        </p:spPr>
        <p:txBody>
          <a:bodyPr wrap="square" rtlCol="0">
            <a:spAutoFit/>
          </a:bodyPr>
          <a:lstStyle/>
          <a:p>
            <a:pPr algn="just"/>
            <a:r>
              <a:rPr lang="fr-FR" sz="2000" dirty="0" err="1">
                <a:latin typeface="Ubisoft Sans" panose="02000504030000020004" pitchFamily="2" charset="-78"/>
                <a:cs typeface="Ubisoft Sans" panose="02000504030000020004" pitchFamily="2" charset="-78"/>
              </a:rPr>
              <a:t>Subfield</a:t>
            </a:r>
            <a:r>
              <a:rPr lang="fr-FR" sz="2000" dirty="0">
                <a:latin typeface="Ubisoft Sans" panose="02000504030000020004" pitchFamily="2" charset="-78"/>
                <a:cs typeface="Ubisoft Sans" panose="02000504030000020004" pitchFamily="2" charset="-78"/>
              </a:rPr>
              <a:t> of </a:t>
            </a:r>
            <a:r>
              <a:rPr lang="fr-FR" sz="2000" dirty="0" err="1">
                <a:latin typeface="Ubisoft Sans" panose="02000504030000020004" pitchFamily="2" charset="-78"/>
                <a:cs typeface="Ubisoft Sans" panose="02000504030000020004" pitchFamily="2" charset="-78"/>
              </a:rPr>
              <a:t>linguistics</a:t>
            </a:r>
            <a:r>
              <a:rPr lang="fr-FR" sz="2000" dirty="0">
                <a:latin typeface="Ubisoft Sans" panose="02000504030000020004" pitchFamily="2" charset="-78"/>
                <a:cs typeface="Ubisoft Sans" panose="02000504030000020004" pitchFamily="2" charset="-78"/>
              </a:rPr>
              <a:t>, computer science, information engineering and </a:t>
            </a:r>
            <a:r>
              <a:rPr lang="fr-FR" sz="2000" dirty="0" err="1">
                <a:latin typeface="Ubisoft Sans" panose="02000504030000020004" pitchFamily="2" charset="-78"/>
                <a:cs typeface="Ubisoft Sans" panose="02000504030000020004" pitchFamily="2" charset="-78"/>
              </a:rPr>
              <a:t>artificial</a:t>
            </a:r>
            <a:r>
              <a:rPr lang="fr-FR" sz="2000" dirty="0">
                <a:latin typeface="Ubisoft Sans" panose="02000504030000020004" pitchFamily="2" charset="-78"/>
                <a:cs typeface="Ubisoft Sans" panose="02000504030000020004" pitchFamily="2" charset="-78"/>
              </a:rPr>
              <a:t> intelligence </a:t>
            </a:r>
            <a:r>
              <a:rPr lang="fr-FR" sz="2000" dirty="0" err="1">
                <a:latin typeface="Ubisoft Sans" panose="02000504030000020004" pitchFamily="2" charset="-78"/>
                <a:cs typeface="Ubisoft Sans" panose="02000504030000020004" pitchFamily="2" charset="-78"/>
              </a:rPr>
              <a:t>concerned</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with</a:t>
            </a:r>
            <a:r>
              <a:rPr lang="fr-FR" sz="2000" dirty="0">
                <a:latin typeface="Ubisoft Sans" panose="02000504030000020004" pitchFamily="2" charset="-78"/>
                <a:cs typeface="Ubisoft Sans" panose="02000504030000020004" pitchFamily="2" charset="-78"/>
              </a:rPr>
              <a:t> the interactions </a:t>
            </a:r>
            <a:r>
              <a:rPr lang="fr-FR" sz="2000" dirty="0" err="1">
                <a:latin typeface="Ubisoft Sans" panose="02000504030000020004" pitchFamily="2" charset="-78"/>
                <a:cs typeface="Ubisoft Sans" panose="02000504030000020004" pitchFamily="2" charset="-78"/>
              </a:rPr>
              <a:t>between</a:t>
            </a:r>
            <a:r>
              <a:rPr lang="fr-FR" sz="2000" dirty="0">
                <a:latin typeface="Ubisoft Sans" panose="02000504030000020004" pitchFamily="2" charset="-78"/>
                <a:cs typeface="Ubisoft Sans" panose="02000504030000020004" pitchFamily="2" charset="-78"/>
              </a:rPr>
              <a:t> computers and </a:t>
            </a:r>
            <a:r>
              <a:rPr lang="fr-FR" sz="2000" dirty="0" err="1">
                <a:latin typeface="Ubisoft Sans" panose="02000504030000020004" pitchFamily="2" charset="-78"/>
                <a:cs typeface="Ubisoft Sans" panose="02000504030000020004" pitchFamily="2" charset="-78"/>
              </a:rPr>
              <a:t>human</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languages</a:t>
            </a:r>
            <a:r>
              <a:rPr lang="fr-FR" sz="2000" dirty="0">
                <a:latin typeface="Ubisoft Sans" panose="02000504030000020004" pitchFamily="2" charset="-78"/>
                <a:cs typeface="Ubisoft Sans" panose="02000504030000020004" pitchFamily="2" charset="-78"/>
              </a:rPr>
              <a:t>.</a:t>
            </a:r>
          </a:p>
        </p:txBody>
      </p:sp>
      <p:sp>
        <p:nvSpPr>
          <p:cNvPr id="42" name="TextBox 41"/>
          <p:cNvSpPr txBox="1"/>
          <p:nvPr/>
        </p:nvSpPr>
        <p:spPr>
          <a:xfrm>
            <a:off x="3420385" y="2172369"/>
            <a:ext cx="5351230" cy="523220"/>
          </a:xfrm>
          <a:prstGeom prst="rect">
            <a:avLst/>
          </a:prstGeom>
          <a:noFill/>
        </p:spPr>
        <p:txBody>
          <a:bodyPr wrap="square" rtlCol="0">
            <a:spAutoFit/>
          </a:bodyPr>
          <a:lstStyle/>
          <a:p>
            <a:pPr algn="ctr"/>
            <a:r>
              <a:rPr lang="fr-FR" sz="2800" b="1" dirty="0">
                <a:latin typeface="Ubisoft Sans" panose="02000504030000020004" pitchFamily="2" charset="-78"/>
                <a:cs typeface="Ubisoft Sans" panose="02000504030000020004" pitchFamily="2" charset="-78"/>
              </a:rPr>
              <a:t>Natural </a:t>
            </a:r>
            <a:r>
              <a:rPr lang="fr-FR" sz="2800" b="1" dirty="0" err="1">
                <a:latin typeface="Ubisoft Sans" panose="02000504030000020004" pitchFamily="2" charset="-78"/>
                <a:cs typeface="Ubisoft Sans" panose="02000504030000020004" pitchFamily="2" charset="-78"/>
              </a:rPr>
              <a:t>Language</a:t>
            </a:r>
            <a:r>
              <a:rPr lang="fr-FR" sz="2800" b="1" dirty="0">
                <a:latin typeface="Ubisoft Sans" panose="02000504030000020004" pitchFamily="2" charset="-78"/>
                <a:cs typeface="Ubisoft Sans" panose="02000504030000020004" pitchFamily="2" charset="-78"/>
              </a:rPr>
              <a:t> </a:t>
            </a:r>
            <a:r>
              <a:rPr lang="fr-FR" sz="2800" b="1" dirty="0" err="1">
                <a:latin typeface="Ubisoft Sans" panose="02000504030000020004" pitchFamily="2" charset="-78"/>
                <a:cs typeface="Ubisoft Sans" panose="02000504030000020004" pitchFamily="2" charset="-78"/>
              </a:rPr>
              <a:t>Processing</a:t>
            </a:r>
            <a:endParaRPr lang="fr-FR" sz="2800" b="1" dirty="0">
              <a:latin typeface="Ubisoft Sans" panose="02000504030000020004" pitchFamily="2" charset="-78"/>
              <a:cs typeface="Ubisoft Sans" panose="02000504030000020004" pitchFamily="2" charset="-78"/>
            </a:endParaRPr>
          </a:p>
        </p:txBody>
      </p:sp>
      <p:sp>
        <p:nvSpPr>
          <p:cNvPr id="46" name="TextBox 45"/>
          <p:cNvSpPr txBox="1"/>
          <p:nvPr/>
        </p:nvSpPr>
        <p:spPr>
          <a:xfrm>
            <a:off x="3420385" y="4952587"/>
            <a:ext cx="5351230" cy="307777"/>
          </a:xfrm>
          <a:prstGeom prst="rect">
            <a:avLst/>
          </a:prstGeom>
          <a:noFill/>
        </p:spPr>
        <p:txBody>
          <a:bodyPr wrap="square" rtlCol="0">
            <a:spAutoFit/>
          </a:bodyPr>
          <a:lstStyle/>
          <a:p>
            <a:pPr algn="ctr"/>
            <a:r>
              <a:rPr lang="fr-FR" sz="1400" i="1" dirty="0">
                <a:latin typeface="Ubisoft Sans" panose="02000504030000020004" pitchFamily="2" charset="-78"/>
                <a:cs typeface="Ubisoft Sans" panose="02000504030000020004" pitchFamily="2" charset="-78"/>
              </a:rPr>
              <a:t>Source: </a:t>
            </a:r>
            <a:r>
              <a:rPr lang="fr-FR" sz="1400" i="1" dirty="0" err="1">
                <a:latin typeface="Ubisoft Sans" panose="02000504030000020004" pitchFamily="2" charset="-78"/>
                <a:cs typeface="Ubisoft Sans" panose="02000504030000020004" pitchFamily="2" charset="-78"/>
              </a:rPr>
              <a:t>Wikipedia</a:t>
            </a:r>
            <a:endParaRPr lang="fr-FR" sz="1400" i="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42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920" y="-17947"/>
            <a:ext cx="12209545" cy="1335469"/>
            <a:chOff x="-7920" y="-17947"/>
            <a:chExt cx="12209545" cy="1335469"/>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9" name="Rectangle 18"/>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8" name="Rectangle 17"/>
          <p:cNvSpPr/>
          <p:nvPr/>
        </p:nvSpPr>
        <p:spPr>
          <a:xfrm>
            <a:off x="3116280" y="3483914"/>
            <a:ext cx="5951520" cy="646331"/>
          </a:xfrm>
          <a:prstGeom prst="rect">
            <a:avLst/>
          </a:prstGeom>
        </p:spPr>
        <p:txBody>
          <a:bodyPr wrap="square">
            <a:spAutoFit/>
          </a:bodyPr>
          <a:lstStyle/>
          <a:p>
            <a:pPr algn="ctr"/>
            <a:r>
              <a:rPr lang="en-US" sz="3600" b="1" dirty="0">
                <a:latin typeface="Ubisoft Sans" panose="02000504030000020004" pitchFamily="2" charset="-78"/>
                <a:cs typeface="Ubisoft Sans" panose="02000504030000020004" pitchFamily="2" charset="-78"/>
              </a:rPr>
              <a:t>Word2Vec</a:t>
            </a:r>
            <a:endParaRPr lang="fr-FR" sz="3600" b="1" dirty="0">
              <a:latin typeface="Ubisoft Sans" panose="02000504030000020004" pitchFamily="2" charset="-78"/>
              <a:cs typeface="Ubisoft Sans" panose="02000504030000020004" pitchFamily="2" charset="-78"/>
            </a:endParaRPr>
          </a:p>
        </p:txBody>
      </p:sp>
      <p:sp>
        <p:nvSpPr>
          <p:cNvPr id="12" name="Rectangle 11"/>
          <p:cNvSpPr/>
          <p:nvPr/>
        </p:nvSpPr>
        <p:spPr>
          <a:xfrm>
            <a:off x="5500324" y="4936181"/>
            <a:ext cx="1191353" cy="369332"/>
          </a:xfrm>
          <a:prstGeom prst="rect">
            <a:avLst/>
          </a:prstGeom>
        </p:spPr>
        <p:txBody>
          <a:bodyPr wrap="none">
            <a:spAutoFit/>
          </a:bodyPr>
          <a:lstStyle/>
          <a:p>
            <a:pPr algn="ctr"/>
            <a:r>
              <a:rPr lang="en-US" b="1" dirty="0">
                <a:latin typeface="Ubisoft Sans" panose="02000504030000020004" pitchFamily="2" charset="-78"/>
                <a:cs typeface="Ubisoft Sans" panose="02000504030000020004" pitchFamily="2" charset="-78"/>
              </a:rPr>
              <a:t>Summary</a:t>
            </a:r>
            <a:endParaRPr lang="fr-FR" b="1" dirty="0">
              <a:latin typeface="Ubisoft Sans" panose="02000504030000020004" pitchFamily="2" charset="-78"/>
              <a:cs typeface="Ubisoft Sans" panose="02000504030000020004" pitchFamily="2" charset="-78"/>
            </a:endParaRPr>
          </a:p>
        </p:txBody>
      </p:sp>
      <p:sp>
        <p:nvSpPr>
          <p:cNvPr id="13" name="Rectangle 12"/>
          <p:cNvSpPr/>
          <p:nvPr/>
        </p:nvSpPr>
        <p:spPr>
          <a:xfrm>
            <a:off x="3590155" y="3284898"/>
            <a:ext cx="5037120" cy="369332"/>
          </a:xfrm>
          <a:prstGeom prst="rect">
            <a:avLst/>
          </a:prstGeom>
        </p:spPr>
        <p:txBody>
          <a:bodyPr wrap="square">
            <a:spAutoFit/>
          </a:bodyPr>
          <a:lstStyle/>
          <a:p>
            <a:pPr algn="ctr"/>
            <a:r>
              <a:rPr lang="en-US" i="1" dirty="0">
                <a:latin typeface="Ubisoft Sans" panose="02000504030000020004" pitchFamily="2" charset="-78"/>
                <a:cs typeface="Ubisoft Sans" panose="02000504030000020004" pitchFamily="2" charset="-78"/>
              </a:rPr>
              <a:t>2013</a:t>
            </a:r>
            <a:endParaRPr lang="fr-FR" i="1" dirty="0">
              <a:latin typeface="Ubisoft Sans" panose="02000504030000020004" pitchFamily="2" charset="-78"/>
              <a:cs typeface="Ubisoft Sans" panose="02000504030000020004" pitchFamily="2" charset="-78"/>
            </a:endParaRPr>
          </a:p>
        </p:txBody>
      </p:sp>
      <p:pic>
        <p:nvPicPr>
          <p:cNvPr id="11"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5"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063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920" y="-17947"/>
            <a:ext cx="12209545" cy="1335469"/>
            <a:chOff x="-7920" y="-17947"/>
            <a:chExt cx="12209545" cy="1335469"/>
          </a:xfrm>
        </p:grpSpPr>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9" name="Rectangle 18"/>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WORD2VEC</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16" name="Rectangle 15"/>
          <p:cNvSpPr/>
          <p:nvPr/>
        </p:nvSpPr>
        <p:spPr>
          <a:xfrm>
            <a:off x="3044040" y="1662734"/>
            <a:ext cx="6096000" cy="461665"/>
          </a:xfrm>
          <a:prstGeom prst="rect">
            <a:avLst/>
          </a:prstGeom>
        </p:spPr>
        <p:txBody>
          <a:bodyPr wrap="square">
            <a:spAutoFit/>
          </a:bodyPr>
          <a:lstStyle/>
          <a:p>
            <a:pPr algn="ctr"/>
            <a:r>
              <a:rPr lang="en-US" sz="2400" b="1" dirty="0">
                <a:latin typeface="Ubisoft Sans" panose="02000504030000020004" pitchFamily="2" charset="-78"/>
                <a:cs typeface="Ubisoft Sans" panose="02000504030000020004" pitchFamily="2" charset="-78"/>
              </a:rPr>
              <a:t>Word2Vec</a:t>
            </a:r>
            <a:endParaRPr lang="fr-FR" sz="2400" b="1" dirty="0">
              <a:latin typeface="Ubisoft Sans" panose="02000504030000020004" pitchFamily="2" charset="-78"/>
              <a:cs typeface="Ubisoft Sans" panose="02000504030000020004" pitchFamily="2" charset="-78"/>
            </a:endParaRPr>
          </a:p>
        </p:txBody>
      </p:sp>
      <p:sp>
        <p:nvSpPr>
          <p:cNvPr id="26" name="TextBox 25"/>
          <p:cNvSpPr txBox="1"/>
          <p:nvPr/>
        </p:nvSpPr>
        <p:spPr>
          <a:xfrm>
            <a:off x="4373783" y="2048801"/>
            <a:ext cx="3436514" cy="307777"/>
          </a:xfrm>
          <a:prstGeom prst="rect">
            <a:avLst/>
          </a:prstGeom>
          <a:noFill/>
        </p:spPr>
        <p:txBody>
          <a:bodyPr wrap="square" rtlCol="0">
            <a:spAutoFit/>
          </a:bodyPr>
          <a:lstStyle/>
          <a:p>
            <a:pPr algn="ctr"/>
            <a:r>
              <a:rPr lang="fr-FR" sz="1400" b="1" dirty="0" err="1">
                <a:latin typeface="Ubisoft Sans" panose="02000504030000020004" pitchFamily="2" charset="-78"/>
                <a:cs typeface="Ubisoft Sans" panose="02000504030000020004" pitchFamily="2" charset="-78"/>
              </a:rPr>
              <a:t>Summary</a:t>
            </a:r>
            <a:endParaRPr lang="fr-FR" sz="1400" b="1" dirty="0">
              <a:latin typeface="Ubisoft Sans" panose="02000504030000020004" pitchFamily="2" charset="-78"/>
              <a:cs typeface="Ubisoft Sans" panose="02000504030000020004" pitchFamily="2" charset="-78"/>
            </a:endParaRPr>
          </a:p>
        </p:txBody>
      </p:sp>
      <p:sp>
        <p:nvSpPr>
          <p:cNvPr id="28" name="Rectangle 27"/>
          <p:cNvSpPr/>
          <p:nvPr/>
        </p:nvSpPr>
        <p:spPr>
          <a:xfrm>
            <a:off x="1524000" y="2501299"/>
            <a:ext cx="9135836" cy="923330"/>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The Word2Vec </a:t>
            </a:r>
            <a:r>
              <a:rPr lang="fr-FR" dirty="0" err="1">
                <a:latin typeface="Ubisoft Sans" panose="02000504030000020004" pitchFamily="2" charset="-78"/>
                <a:cs typeface="Ubisoft Sans" panose="02000504030000020004" pitchFamily="2" charset="-78"/>
              </a:rPr>
              <a:t>algorithm</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similar</a:t>
            </a:r>
            <a:r>
              <a:rPr lang="fr-FR" b="1" dirty="0">
                <a:latin typeface="Ubisoft Sans" panose="02000504030000020004" pitchFamily="2" charset="-78"/>
                <a:cs typeface="Ubisoft Sans" panose="02000504030000020004" pitchFamily="2" charset="-78"/>
              </a:rPr>
              <a:t> to </a:t>
            </a:r>
            <a:r>
              <a:rPr lang="fr-FR" b="1" dirty="0" err="1">
                <a:latin typeface="Ubisoft Sans" panose="02000504030000020004" pitchFamily="2" charset="-78"/>
                <a:cs typeface="Ubisoft Sans" panose="02000504030000020004" pitchFamily="2" charset="-78"/>
              </a:rPr>
              <a:t>previous</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approaches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relying</a:t>
            </a:r>
            <a:r>
              <a:rPr lang="fr-FR" dirty="0">
                <a:latin typeface="Ubisoft Sans" panose="02000504030000020004" pitchFamily="2" charset="-78"/>
                <a:cs typeface="Ubisoft Sans" panose="02000504030000020004" pitchFamily="2" charset="-78"/>
              </a:rPr>
              <a:t> on </a:t>
            </a:r>
            <a:r>
              <a:rPr lang="fr-FR" dirty="0" err="1">
                <a:latin typeface="Ubisoft Sans" panose="02000504030000020004" pitchFamily="2" charset="-78"/>
                <a:cs typeface="Ubisoft Sans" panose="02000504030000020004" pitchFamily="2" charset="-78"/>
              </a:rPr>
              <a:t>vanilla</a:t>
            </a:r>
            <a:r>
              <a:rPr lang="fr-FR" dirty="0">
                <a:latin typeface="Ubisoft Sans" panose="02000504030000020004" pitchFamily="2" charset="-78"/>
                <a:cs typeface="Ubisoft Sans" panose="02000504030000020004" pitchFamily="2" charset="-78"/>
              </a:rPr>
              <a:t> neural networks but </a:t>
            </a:r>
            <a:r>
              <a:rPr lang="fr-FR" b="1" dirty="0" err="1">
                <a:latin typeface="Ubisoft Sans" panose="02000504030000020004" pitchFamily="2" charset="-78"/>
                <a:cs typeface="Ubisoft Sans" panose="02000504030000020004" pitchFamily="2" charset="-78"/>
              </a:rPr>
              <a:t>cleverly</a:t>
            </a:r>
            <a:r>
              <a:rPr lang="fr-FR" b="1" dirty="0">
                <a:latin typeface="Ubisoft Sans" panose="02000504030000020004" pitchFamily="2" charset="-78"/>
                <a:cs typeface="Ubisoft Sans" panose="02000504030000020004" pitchFamily="2" charset="-78"/>
              </a:rPr>
              <a:t> twists the </a:t>
            </a:r>
            <a:r>
              <a:rPr lang="fr-FR" b="1" dirty="0" err="1">
                <a:latin typeface="Ubisoft Sans" panose="02000504030000020004" pitchFamily="2" charset="-78"/>
                <a:cs typeface="Ubisoft Sans" panose="02000504030000020004" pitchFamily="2" charset="-78"/>
              </a:rPr>
              <a:t>behaviour</a:t>
            </a:r>
            <a:r>
              <a:rPr lang="fr-FR" b="1" dirty="0">
                <a:latin typeface="Ubisoft Sans" panose="02000504030000020004" pitchFamily="2" charset="-78"/>
                <a:cs typeface="Ubisoft Sans" panose="02000504030000020004" pitchFamily="2" charset="-78"/>
              </a:rPr>
              <a:t> of </a:t>
            </a:r>
            <a:r>
              <a:rPr lang="fr-FR" b="1" dirty="0" err="1">
                <a:latin typeface="Ubisoft Sans" panose="02000504030000020004" pitchFamily="2" charset="-78"/>
                <a:cs typeface="Ubisoft Sans" panose="02000504030000020004" pitchFamily="2" charset="-78"/>
              </a:rPr>
              <a:t>classical</a:t>
            </a:r>
            <a:r>
              <a:rPr lang="fr-FR" b="1" dirty="0">
                <a:latin typeface="Ubisoft Sans" panose="02000504030000020004" pitchFamily="2" charset="-78"/>
                <a:cs typeface="Ubisoft Sans" panose="02000504030000020004" pitchFamily="2" charset="-78"/>
              </a:rPr>
              <a:t> neural networks</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efficiently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create</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embeddings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have </a:t>
            </a:r>
            <a:r>
              <a:rPr lang="fr-FR" b="1" dirty="0" err="1">
                <a:latin typeface="Ubisoft Sans" panose="02000504030000020004" pitchFamily="2" charset="-78"/>
                <a:cs typeface="Ubisoft Sans" panose="02000504030000020004" pitchFamily="2" charset="-78"/>
              </a:rPr>
              <a:t>strong</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semantic</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properties</a:t>
            </a:r>
            <a:r>
              <a:rPr lang="fr-FR" dirty="0">
                <a:latin typeface="Ubisoft Sans" panose="02000504030000020004" pitchFamily="2" charset="-78"/>
                <a:cs typeface="Ubisoft Sans" panose="02000504030000020004" pitchFamily="2" charset="-78"/>
              </a:rPr>
              <a:t>.</a:t>
            </a:r>
          </a:p>
        </p:txBody>
      </p:sp>
      <p:sp>
        <p:nvSpPr>
          <p:cNvPr id="29" name="Rectangle 28"/>
          <p:cNvSpPr/>
          <p:nvPr/>
        </p:nvSpPr>
        <p:spPr>
          <a:xfrm>
            <a:off x="1524000" y="3770701"/>
            <a:ext cx="9135836" cy="646331"/>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This has been </a:t>
            </a:r>
            <a:r>
              <a:rPr lang="fr-FR" dirty="0" err="1">
                <a:latin typeface="Ubisoft Sans" panose="02000504030000020004" pitchFamily="2" charset="-78"/>
                <a:cs typeface="Ubisoft Sans" panose="02000504030000020004" pitchFamily="2" charset="-78"/>
              </a:rPr>
              <a:t>achieved</a:t>
            </a:r>
            <a:r>
              <a:rPr lang="fr-FR" dirty="0">
                <a:latin typeface="Ubisoft Sans" panose="02000504030000020004" pitchFamily="2" charset="-78"/>
                <a:cs typeface="Ubisoft Sans" panose="02000504030000020004" pitchFamily="2" charset="-78"/>
              </a:rPr>
              <a:t> by the </a:t>
            </a:r>
            <a:r>
              <a:rPr lang="fr-FR" dirty="0" err="1">
                <a:latin typeface="Ubisoft Sans" panose="02000504030000020004" pitchFamily="2" charset="-78"/>
                <a:cs typeface="Ubisoft Sans" panose="02000504030000020004" pitchFamily="2" charset="-78"/>
              </a:rPr>
              <a:t>definition</a:t>
            </a:r>
            <a:r>
              <a:rPr lang="fr-FR" dirty="0">
                <a:latin typeface="Ubisoft Sans" panose="02000504030000020004" pitchFamily="2" charset="-78"/>
                <a:cs typeface="Ubisoft Sans" panose="02000504030000020004" pitchFamily="2" charset="-78"/>
              </a:rPr>
              <a:t> of a </a:t>
            </a:r>
            <a:r>
              <a:rPr lang="fr-FR" b="1" dirty="0">
                <a:latin typeface="Ubisoft Sans" panose="02000504030000020004" pitchFamily="2" charset="-78"/>
                <a:cs typeface="Ubisoft Sans" panose="02000504030000020004" pitchFamily="2" charset="-78"/>
              </a:rPr>
              <a:t>new objective </a:t>
            </a:r>
            <a:r>
              <a:rPr lang="fr-FR" b="1" dirty="0" err="1">
                <a:latin typeface="Ubisoft Sans" panose="02000504030000020004" pitchFamily="2" charset="-78"/>
                <a:cs typeface="Ubisoft Sans" panose="02000504030000020004" pitchFamily="2" charset="-78"/>
              </a:rPr>
              <a:t>task</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aiming</a:t>
            </a:r>
            <a:r>
              <a:rPr lang="fr-FR" dirty="0">
                <a:latin typeface="Ubisoft Sans" panose="02000504030000020004" pitchFamily="2" charset="-78"/>
                <a:cs typeface="Ubisoft Sans" panose="02000504030000020004" pitchFamily="2" charset="-78"/>
              </a:rPr>
              <a:t> to </a:t>
            </a:r>
            <a:r>
              <a:rPr lang="fr-FR" b="1" dirty="0" err="1">
                <a:latin typeface="Ubisoft Sans" panose="02000504030000020004" pitchFamily="2" charset="-78"/>
                <a:cs typeface="Ubisoft Sans" panose="02000504030000020004" pitchFamily="2" charset="-78"/>
              </a:rPr>
              <a:t>predict</a:t>
            </a:r>
            <a:r>
              <a:rPr lang="fr-FR" b="1" dirty="0">
                <a:latin typeface="Ubisoft Sans" panose="02000504030000020004" pitchFamily="2" charset="-78"/>
                <a:cs typeface="Ubisoft Sans" panose="02000504030000020004" pitchFamily="2" charset="-78"/>
              </a:rPr>
              <a:t> the </a:t>
            </a:r>
            <a:r>
              <a:rPr lang="fr-FR" b="1" dirty="0" err="1">
                <a:latin typeface="Ubisoft Sans" panose="02000504030000020004" pitchFamily="2" charset="-78"/>
                <a:cs typeface="Ubisoft Sans" panose="02000504030000020004" pitchFamily="2" charset="-78"/>
              </a:rPr>
              <a:t>surrounding</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context</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words</a:t>
            </a:r>
            <a:r>
              <a:rPr lang="fr-FR" dirty="0">
                <a:latin typeface="Ubisoft Sans" panose="02000504030000020004" pitchFamily="2" charset="-78"/>
                <a:cs typeface="Ubisoft Sans" panose="02000504030000020004" pitchFamily="2" charset="-78"/>
              </a:rPr>
              <a:t> of a </a:t>
            </a:r>
            <a:r>
              <a:rPr lang="fr-FR" dirty="0" err="1">
                <a:latin typeface="Ubisoft Sans" panose="02000504030000020004" pitchFamily="2" charset="-78"/>
                <a:cs typeface="Ubisoft Sans" panose="02000504030000020004" pitchFamily="2" charset="-78"/>
              </a:rPr>
              <a:t>given</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a:t>
            </a:r>
            <a:r>
              <a:rPr lang="fr-FR" b="1" dirty="0">
                <a:latin typeface="Ubisoft Sans" panose="02000504030000020004" pitchFamily="2" charset="-78"/>
                <a:cs typeface="Ubisoft Sans" panose="02000504030000020004" pitchFamily="2" charset="-78"/>
              </a:rPr>
              <a:t> </a:t>
            </a:r>
            <a:endParaRPr lang="fr-FR" dirty="0">
              <a:latin typeface="Ubisoft Sans" panose="02000504030000020004" pitchFamily="2" charset="-78"/>
              <a:cs typeface="Ubisoft Sans" panose="02000504030000020004" pitchFamily="2" charset="-78"/>
            </a:endParaRPr>
          </a:p>
        </p:txBody>
      </p:sp>
      <p:sp>
        <p:nvSpPr>
          <p:cNvPr id="30" name="Rectangle 29"/>
          <p:cNvSpPr/>
          <p:nvPr/>
        </p:nvSpPr>
        <p:spPr>
          <a:xfrm>
            <a:off x="1540797" y="4788504"/>
            <a:ext cx="9135836" cy="923330"/>
          </a:xfrm>
          <a:prstGeom prst="rect">
            <a:avLst/>
          </a:prstGeom>
        </p:spPr>
        <p:txBody>
          <a:bodyPr wrap="square">
            <a:spAutoFit/>
          </a:bodyPr>
          <a:lstStyle/>
          <a:p>
            <a:pPr algn="just"/>
            <a:r>
              <a:rPr lang="fr-FR" dirty="0">
                <a:latin typeface="Ubisoft Sans" panose="02000504030000020004" pitchFamily="2" charset="-78"/>
                <a:cs typeface="Ubisoft Sans" panose="02000504030000020004" pitchFamily="2" charset="-78"/>
              </a:rPr>
              <a:t>The single </a:t>
            </a:r>
            <a:r>
              <a:rPr lang="fr-FR" dirty="0" err="1">
                <a:latin typeface="Ubisoft Sans" panose="02000504030000020004" pitchFamily="2" charset="-78"/>
                <a:cs typeface="Ubisoft Sans" panose="02000504030000020004" pitchFamily="2" charset="-78"/>
              </a:rPr>
              <a:t>hidden</a:t>
            </a:r>
            <a:r>
              <a:rPr lang="fr-FR" dirty="0">
                <a:latin typeface="Ubisoft Sans" panose="02000504030000020004" pitchFamily="2" charset="-78"/>
                <a:cs typeface="Ubisoft Sans" panose="02000504030000020004" pitchFamily="2" charset="-78"/>
              </a:rPr>
              <a:t> layer </a:t>
            </a:r>
            <a:r>
              <a:rPr lang="fr-FR" dirty="0" err="1">
                <a:latin typeface="Ubisoft Sans" panose="02000504030000020004" pitchFamily="2" charset="-78"/>
                <a:cs typeface="Ubisoft Sans" panose="02000504030000020004" pitchFamily="2" charset="-78"/>
              </a:rPr>
              <a:t>that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used</a:t>
            </a:r>
            <a:r>
              <a:rPr lang="fr-FR" dirty="0">
                <a:latin typeface="Ubisoft Sans" panose="02000504030000020004" pitchFamily="2" charset="-78"/>
                <a:cs typeface="Ubisoft Sans" panose="02000504030000020004" pitchFamily="2" charset="-78"/>
              </a:rPr>
              <a:t> as a </a:t>
            </a:r>
            <a:r>
              <a:rPr lang="fr-FR" dirty="0" err="1">
                <a:latin typeface="Ubisoft Sans" panose="02000504030000020004" pitchFamily="2" charset="-78"/>
                <a:cs typeface="Ubisoft Sans" panose="02000504030000020004" pitchFamily="2" charset="-78"/>
              </a:rPr>
              <a:t>lookup</a:t>
            </a:r>
            <a:r>
              <a:rPr lang="fr-FR" dirty="0">
                <a:latin typeface="Ubisoft Sans" panose="02000504030000020004" pitchFamily="2" charset="-78"/>
                <a:cs typeface="Ubisoft Sans" panose="02000504030000020004" pitchFamily="2" charset="-78"/>
              </a:rPr>
              <a:t> table for </a:t>
            </a:r>
            <a:r>
              <a:rPr lang="fr-FR" dirty="0" err="1">
                <a:latin typeface="Ubisoft Sans" panose="02000504030000020004" pitchFamily="2" charset="-78"/>
                <a:cs typeface="Ubisoft Sans" panose="02000504030000020004" pitchFamily="2" charset="-78"/>
              </a:rPr>
              <a:t>our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word</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vectors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makes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extremely</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fast</a:t>
            </a:r>
            <a:r>
              <a:rPr lang="fr-FR" dirty="0">
                <a:latin typeface="Ubisoft Sans" panose="02000504030000020004" pitchFamily="2" charset="-78"/>
                <a:cs typeface="Ubisoft Sans" panose="02000504030000020004" pitchFamily="2" charset="-78"/>
              </a:rPr>
              <a:t> to train </a:t>
            </a:r>
            <a:r>
              <a:rPr lang="fr-FR" dirty="0" err="1">
                <a:latin typeface="Ubisoft Sans" panose="02000504030000020004" pitchFamily="2" charset="-78"/>
                <a:cs typeface="Ubisoft Sans" panose="02000504030000020004" pitchFamily="2" charset="-78"/>
              </a:rPr>
              <a:t>compared</a:t>
            </a:r>
            <a:r>
              <a:rPr lang="fr-FR" dirty="0">
                <a:latin typeface="Ubisoft Sans" panose="02000504030000020004" pitchFamily="2" charset="-78"/>
                <a:cs typeface="Ubisoft Sans" panose="02000504030000020004" pitchFamily="2" charset="-78"/>
              </a:rPr>
              <a:t> to </a:t>
            </a:r>
            <a:r>
              <a:rPr lang="fr-FR" dirty="0" err="1">
                <a:latin typeface="Ubisoft Sans" panose="02000504030000020004" pitchFamily="2" charset="-78"/>
                <a:cs typeface="Ubisoft Sans" panose="02000504030000020004" pitchFamily="2" charset="-78"/>
              </a:rPr>
              <a:t>similar</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methods</a:t>
            </a:r>
            <a:r>
              <a:rPr lang="fr-FR" dirty="0">
                <a:latin typeface="Ubisoft Sans" panose="02000504030000020004" pitchFamily="2" charset="-78"/>
                <a:cs typeface="Ubisoft Sans" panose="02000504030000020004" pitchFamily="2" charset="-78"/>
              </a:rPr>
              <a:t>. Plus, </a:t>
            </a:r>
            <a:r>
              <a:rPr lang="fr-FR" dirty="0" err="1">
                <a:latin typeface="Ubisoft Sans" panose="02000504030000020004" pitchFamily="2" charset="-78"/>
                <a:cs typeface="Ubisoft Sans" panose="02000504030000020004" pitchFamily="2" charset="-78"/>
              </a:rPr>
              <a:t>it</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makes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this</a:t>
            </a:r>
            <a:r>
              <a:rPr lang="fr-FR" dirty="0">
                <a:latin typeface="Ubisoft Sans" panose="02000504030000020004" pitchFamily="2" charset="-78"/>
                <a:cs typeface="Ubisoft Sans" panose="02000504030000020004" pitchFamily="2" charset="-78"/>
              </a:rPr>
              <a:t> </a:t>
            </a:r>
            <a:r>
              <a:rPr lang="fr-FR" dirty="0" err="1">
                <a:latin typeface="Ubisoft Sans" panose="02000504030000020004" pitchFamily="2" charset="-78"/>
                <a:cs typeface="Ubisoft Sans" panose="02000504030000020004" pitchFamily="2" charset="-78"/>
              </a:rPr>
              <a:t>algorithm</a:t>
            </a:r>
            <a:r>
              <a:rPr lang="fr-FR"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suitable</a:t>
            </a:r>
            <a:r>
              <a:rPr lang="fr-FR" b="1" dirty="0">
                <a:latin typeface="Ubisoft Sans" panose="02000504030000020004" pitchFamily="2" charset="-78"/>
                <a:cs typeface="Ubisoft Sans" panose="02000504030000020004" pitchFamily="2" charset="-78"/>
              </a:rPr>
              <a:t> to large </a:t>
            </a:r>
            <a:r>
              <a:rPr lang="fr-FR" b="1" dirty="0" err="1">
                <a:latin typeface="Ubisoft Sans" panose="02000504030000020004" pitchFamily="2" charset="-78"/>
                <a:cs typeface="Ubisoft Sans" panose="02000504030000020004" pitchFamily="2" charset="-78"/>
              </a:rPr>
              <a:t>scale</a:t>
            </a:r>
            <a:r>
              <a:rPr lang="fr-FR" b="1" dirty="0">
                <a:latin typeface="Ubisoft Sans" panose="02000504030000020004" pitchFamily="2" charset="-78"/>
                <a:cs typeface="Ubisoft Sans" panose="02000504030000020004" pitchFamily="2" charset="-78"/>
              </a:rPr>
              <a:t> </a:t>
            </a:r>
            <a:r>
              <a:rPr lang="fr-FR" b="1" dirty="0" err="1">
                <a:latin typeface="Ubisoft Sans" panose="02000504030000020004" pitchFamily="2" charset="-78"/>
                <a:cs typeface="Ubisoft Sans" panose="02000504030000020004" pitchFamily="2" charset="-78"/>
              </a:rPr>
              <a:t>datasets</a:t>
            </a:r>
            <a:r>
              <a:rPr lang="fr-FR" b="1" dirty="0">
                <a:latin typeface="Ubisoft Sans" panose="02000504030000020004" pitchFamily="2" charset="-78"/>
                <a:cs typeface="Ubisoft Sans" panose="02000504030000020004" pitchFamily="2" charset="-78"/>
              </a:rPr>
              <a:t>.</a:t>
            </a:r>
          </a:p>
        </p:txBody>
      </p:sp>
      <p:pic>
        <p:nvPicPr>
          <p:cNvPr id="13"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5"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895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64"/>
            <a:ext cx="12201624" cy="6867964"/>
          </a:xfrm>
          <a:prstGeom prst="rect">
            <a:avLst/>
          </a:prstGeom>
        </p:spPr>
      </p:pic>
      <p:sp>
        <p:nvSpPr>
          <p:cNvPr id="11" name="Rectangle 10">
            <a:extLst>
              <a:ext uri="{FF2B5EF4-FFF2-40B4-BE49-F238E27FC236}">
                <a16:creationId xmlns:a16="http://schemas.microsoft.com/office/drawing/2014/main" id="{C368DA7C-F6D5-4D04-BF4C-810CCD4E83E6}"/>
              </a:ext>
            </a:extLst>
          </p:cNvPr>
          <p:cNvSpPr/>
          <p:nvPr/>
        </p:nvSpPr>
        <p:spPr>
          <a:xfrm>
            <a:off x="-9625" y="-14512"/>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8" name="Rectangle 7"/>
          <p:cNvSpPr/>
          <p:nvPr/>
        </p:nvSpPr>
        <p:spPr>
          <a:xfrm>
            <a:off x="1998727" y="1959606"/>
            <a:ext cx="8204170" cy="1384995"/>
          </a:xfrm>
          <a:prstGeom prst="rect">
            <a:avLst/>
          </a:prstGeom>
        </p:spPr>
        <p:txBody>
          <a:bodyPr wrap="square">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Wait… Are word vectors used in modern systems simply obtained from plain neural networks?</a:t>
            </a:r>
            <a:endParaRPr lang="fr-FR" sz="2800" b="1" dirty="0">
              <a:solidFill>
                <a:schemeClr val="bg1"/>
              </a:solidFill>
              <a:latin typeface="Ubisoft Sans" panose="02000504030000020004" pitchFamily="2" charset="-78"/>
              <a:cs typeface="Ubisoft Sans" panose="02000504030000020004" pitchFamily="2" charset="-78"/>
            </a:endParaRPr>
          </a:p>
        </p:txBody>
      </p:sp>
      <p:sp>
        <p:nvSpPr>
          <p:cNvPr id="10" name="Rectangle 9"/>
          <p:cNvSpPr/>
          <p:nvPr/>
        </p:nvSpPr>
        <p:spPr>
          <a:xfrm>
            <a:off x="1105071" y="3898696"/>
            <a:ext cx="10261228" cy="830997"/>
          </a:xfrm>
          <a:prstGeom prst="rect">
            <a:avLst/>
          </a:prstGeom>
        </p:spPr>
        <p:txBody>
          <a:bodyPr wrap="square">
            <a:spAutoFit/>
          </a:bodyPr>
          <a:lstStyle/>
          <a:p>
            <a:pPr algn="ctr"/>
            <a:r>
              <a:rPr lang="en-US" sz="2400" dirty="0">
                <a:solidFill>
                  <a:schemeClr val="bg1"/>
                </a:solidFill>
                <a:latin typeface="Ubisoft Sans" panose="02000504030000020004" pitchFamily="2" charset="-78"/>
                <a:cs typeface="Ubisoft Sans" panose="02000504030000020004" pitchFamily="2" charset="-78"/>
              </a:rPr>
              <a:t>Word2Vec is now kind of outdated. It is still a widely used algorithm for a wide range of NLP tasks, but cutting edge systems rely on funkier networks. </a:t>
            </a:r>
            <a:endParaRPr lang="fr-FR" sz="2400"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5"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86914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64"/>
            <a:ext cx="12201624" cy="6867964"/>
          </a:xfrm>
          <a:prstGeom prst="rect">
            <a:avLst/>
          </a:prstGeom>
        </p:spPr>
      </p:pic>
      <p:sp>
        <p:nvSpPr>
          <p:cNvPr id="14" name="Rectangle 13">
            <a:extLst>
              <a:ext uri="{FF2B5EF4-FFF2-40B4-BE49-F238E27FC236}">
                <a16:creationId xmlns:a16="http://schemas.microsoft.com/office/drawing/2014/main" id="{C368DA7C-F6D5-4D04-BF4C-810CCD4E83E6}"/>
              </a:ext>
            </a:extLst>
          </p:cNvPr>
          <p:cNvSpPr/>
          <p:nvPr/>
        </p:nvSpPr>
        <p:spPr>
          <a:xfrm>
            <a:off x="-9625" y="-14512"/>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10" name="Rectangle 9"/>
          <p:cNvSpPr/>
          <p:nvPr/>
        </p:nvSpPr>
        <p:spPr>
          <a:xfrm>
            <a:off x="1105071" y="3898696"/>
            <a:ext cx="10261228" cy="1200329"/>
          </a:xfrm>
          <a:prstGeom prst="rect">
            <a:avLst/>
          </a:prstGeom>
        </p:spPr>
        <p:txBody>
          <a:bodyPr wrap="square">
            <a:spAutoFit/>
          </a:bodyPr>
          <a:lstStyle/>
          <a:p>
            <a:pPr algn="ctr"/>
            <a:r>
              <a:rPr lang="en-US" sz="2400" dirty="0">
                <a:solidFill>
                  <a:schemeClr val="bg1"/>
                </a:solidFill>
                <a:latin typeface="Ubisoft Sans" panose="02000504030000020004" pitchFamily="2" charset="-78"/>
                <a:cs typeface="Ubisoft Sans" panose="02000504030000020004" pitchFamily="2" charset="-78"/>
              </a:rPr>
              <a:t>Before getting there, lots of trials have been made with various type of networks / architectures. The following list is a glimpse of 5y+ of research capitalizing on the great results obtained by the Word2Vec algorithm.</a:t>
            </a:r>
            <a:endParaRPr lang="fr-FR" sz="2400" dirty="0">
              <a:solidFill>
                <a:schemeClr val="bg1"/>
              </a:solidFill>
              <a:latin typeface="Ubisoft Sans" panose="02000504030000020004" pitchFamily="2" charset="-78"/>
              <a:cs typeface="Ubisoft Sans" panose="02000504030000020004" pitchFamily="2" charset="-78"/>
            </a:endParaRPr>
          </a:p>
        </p:txBody>
      </p:sp>
      <p:sp>
        <p:nvSpPr>
          <p:cNvPr id="9" name="Rectangle 8"/>
          <p:cNvSpPr/>
          <p:nvPr/>
        </p:nvSpPr>
        <p:spPr>
          <a:xfrm>
            <a:off x="1998727" y="1959606"/>
            <a:ext cx="8204170" cy="1384995"/>
          </a:xfrm>
          <a:prstGeom prst="rect">
            <a:avLst/>
          </a:prstGeom>
        </p:spPr>
        <p:txBody>
          <a:bodyPr wrap="square">
            <a:spAutoFit/>
          </a:bodyPr>
          <a:lstStyle/>
          <a:p>
            <a:pPr algn="ctr"/>
            <a:r>
              <a:rPr lang="en-US" sz="2800" b="1" dirty="0">
                <a:solidFill>
                  <a:schemeClr val="bg1"/>
                </a:solidFill>
                <a:latin typeface="Ubisoft Sans" panose="02000504030000020004" pitchFamily="2" charset="-78"/>
                <a:cs typeface="Ubisoft Sans" panose="02000504030000020004" pitchFamily="2" charset="-78"/>
              </a:rPr>
              <a:t>Wait… Are word vectors used in modern systems simply obtained from plain neural networks?</a:t>
            </a:r>
            <a:endParaRPr lang="fr-FR" sz="2800" b="1" dirty="0">
              <a:solidFill>
                <a:schemeClr val="bg1"/>
              </a:solidFill>
              <a:latin typeface="Ubisoft Sans" panose="02000504030000020004" pitchFamily="2" charset="-78"/>
              <a:cs typeface="Ubisoft Sans" panose="02000504030000020004" pitchFamily="2" charset="-78"/>
            </a:endParaRPr>
          </a:p>
        </p:txBody>
      </p:sp>
      <p:pic>
        <p:nvPicPr>
          <p:cNvPr id="8"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15"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02345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ur.com/A119A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29" name="TextBox 2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30" name="Group 29"/>
          <p:cNvGrpSpPr/>
          <p:nvPr/>
        </p:nvGrpSpPr>
        <p:grpSpPr>
          <a:xfrm>
            <a:off x="4106880" y="1633394"/>
            <a:ext cx="3970320" cy="1399345"/>
            <a:chOff x="3116280" y="3284898"/>
            <a:chExt cx="5951520" cy="1399345"/>
          </a:xfrm>
        </p:grpSpPr>
        <p:sp>
          <p:nvSpPr>
            <p:cNvPr id="31" name="Rectangle 30"/>
            <p:cNvSpPr/>
            <p:nvPr/>
          </p:nvSpPr>
          <p:spPr>
            <a:xfrm>
              <a:off x="3116280" y="3483914"/>
              <a:ext cx="5951520"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Multi-task learning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32" name="Rectangle 31"/>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2008</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33" name="Group 32"/>
          <p:cNvGrpSpPr/>
          <p:nvPr/>
        </p:nvGrpSpPr>
        <p:grpSpPr>
          <a:xfrm>
            <a:off x="4318" y="4372061"/>
            <a:ext cx="5037120" cy="1528266"/>
            <a:chOff x="3590155" y="3284898"/>
            <a:chExt cx="5037120" cy="1528266"/>
          </a:xfrm>
        </p:grpSpPr>
        <p:sp>
          <p:nvSpPr>
            <p:cNvPr id="34" name="Rectangle 33"/>
            <p:cNvSpPr/>
            <p:nvPr/>
          </p:nvSpPr>
          <p:spPr>
            <a:xfrm>
              <a:off x="3665248" y="3612835"/>
              <a:ext cx="4853584"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Vanilla Neural Networks</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35" name="Rectangle 34"/>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2001</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36" name="Group 35"/>
          <p:cNvGrpSpPr/>
          <p:nvPr/>
        </p:nvGrpSpPr>
        <p:grpSpPr>
          <a:xfrm>
            <a:off x="1134603" y="3225483"/>
            <a:ext cx="2743200" cy="845347"/>
            <a:chOff x="2370955" y="3022249"/>
            <a:chExt cx="7475520" cy="845347"/>
          </a:xfrm>
        </p:grpSpPr>
        <p:sp>
          <p:nvSpPr>
            <p:cNvPr id="37" name="Rectangle 36"/>
            <p:cNvSpPr/>
            <p:nvPr/>
          </p:nvSpPr>
          <p:spPr>
            <a:xfrm>
              <a:off x="2370955" y="3221265"/>
              <a:ext cx="7475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TF-IDF</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38" name="Rectangle 37"/>
            <p:cNvSpPr/>
            <p:nvPr/>
          </p:nvSpPr>
          <p:spPr>
            <a:xfrm>
              <a:off x="3590155" y="3022249"/>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~1980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39" name="Group 38"/>
          <p:cNvGrpSpPr/>
          <p:nvPr/>
        </p:nvGrpSpPr>
        <p:grpSpPr>
          <a:xfrm>
            <a:off x="610168" y="1629784"/>
            <a:ext cx="3812840" cy="845347"/>
            <a:chOff x="0" y="1629784"/>
            <a:chExt cx="5053795" cy="845347"/>
          </a:xfrm>
        </p:grpSpPr>
        <p:sp>
          <p:nvSpPr>
            <p:cNvPr id="40" name="Rectangle 39"/>
            <p:cNvSpPr/>
            <p:nvPr/>
          </p:nvSpPr>
          <p:spPr>
            <a:xfrm>
              <a:off x="0" y="1828800"/>
              <a:ext cx="5037120" cy="646331"/>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Dummy encoding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41" name="Rectangle 40"/>
            <p:cNvSpPr/>
            <p:nvPr/>
          </p:nvSpPr>
          <p:spPr>
            <a:xfrm>
              <a:off x="16675" y="1629784"/>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1960+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42" name="Group 41"/>
          <p:cNvGrpSpPr/>
          <p:nvPr/>
        </p:nvGrpSpPr>
        <p:grpSpPr>
          <a:xfrm>
            <a:off x="4792680" y="3284898"/>
            <a:ext cx="2598720" cy="845347"/>
            <a:chOff x="3116280" y="3284898"/>
            <a:chExt cx="5951520" cy="845347"/>
          </a:xfrm>
        </p:grpSpPr>
        <p:sp>
          <p:nvSpPr>
            <p:cNvPr id="43" name="Rectangle 42"/>
            <p:cNvSpPr/>
            <p:nvPr/>
          </p:nvSpPr>
          <p:spPr>
            <a:xfrm>
              <a:off x="3116280" y="3483914"/>
              <a:ext cx="5951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Word2Vec</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44" name="Rectangle 43"/>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2013</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45" name="Group 44"/>
          <p:cNvGrpSpPr/>
          <p:nvPr/>
        </p:nvGrpSpPr>
        <p:grpSpPr>
          <a:xfrm>
            <a:off x="4805380" y="4372061"/>
            <a:ext cx="2598720" cy="1399345"/>
            <a:chOff x="3116280" y="3284898"/>
            <a:chExt cx="5951520" cy="1399345"/>
          </a:xfrm>
        </p:grpSpPr>
        <p:sp>
          <p:nvSpPr>
            <p:cNvPr id="46" name="Rectangle 45"/>
            <p:cNvSpPr/>
            <p:nvPr/>
          </p:nvSpPr>
          <p:spPr>
            <a:xfrm>
              <a:off x="3116280" y="3483914"/>
              <a:ext cx="5951520" cy="1200329"/>
            </a:xfrm>
            <a:prstGeom prst="rect">
              <a:avLst/>
            </a:prstGeom>
          </p:spPr>
          <p:txBody>
            <a:bodyPr wrap="square">
              <a:spAutoFit/>
            </a:bodyPr>
            <a:lstStyle/>
            <a:p>
              <a:pPr algn="ctr"/>
              <a:r>
                <a:rPr lang="fr-FR" sz="3600" b="1" dirty="0">
                  <a:solidFill>
                    <a:schemeClr val="bg1"/>
                  </a:solidFill>
                  <a:latin typeface="Ubisoft Sans" panose="02000504030000020004" pitchFamily="2" charset="-78"/>
                  <a:cs typeface="Ubisoft Sans" panose="02000504030000020004" pitchFamily="2" charset="-78"/>
                </a:rPr>
                <a:t>Beyond plain </a:t>
              </a:r>
              <a:r>
                <a:rPr lang="fr-FR" sz="3600" b="1" dirty="0" err="1">
                  <a:solidFill>
                    <a:schemeClr val="bg1"/>
                  </a:solidFill>
                  <a:latin typeface="Ubisoft Sans" panose="02000504030000020004" pitchFamily="2" charset="-78"/>
                  <a:cs typeface="Ubisoft Sans" panose="02000504030000020004" pitchFamily="2" charset="-78"/>
                </a:rPr>
                <a:t>ANNs</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47" name="Rectangle 46"/>
            <p:cNvSpPr/>
            <p:nvPr/>
          </p:nvSpPr>
          <p:spPr>
            <a:xfrm>
              <a:off x="3590155" y="3284898"/>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2013</a:t>
              </a:r>
              <a:endParaRPr lang="fr-FR" i="1" dirty="0">
                <a:solidFill>
                  <a:schemeClr val="bg1"/>
                </a:solidFill>
                <a:latin typeface="Ubisoft Sans" panose="02000504030000020004" pitchFamily="2" charset="-78"/>
                <a:cs typeface="Ubisoft Sans" panose="02000504030000020004" pitchFamily="2" charset="-78"/>
              </a:endParaRPr>
            </a:p>
          </p:txBody>
        </p:sp>
      </p:grpSp>
      <p:pic>
        <p:nvPicPr>
          <p:cNvPr id="25"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27"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00333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920" y="-17947"/>
            <a:ext cx="12209545" cy="1335469"/>
            <a:chOff x="-7920" y="-17947"/>
            <a:chExt cx="12209545" cy="1335469"/>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4" name="Rectangle 2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RECURRENT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588823" y="2733162"/>
            <a:ext cx="3436514" cy="3142418"/>
            <a:chOff x="1723686" y="2654533"/>
            <a:chExt cx="3436514" cy="3142418"/>
          </a:xfrm>
        </p:grpSpPr>
        <p:grpSp>
          <p:nvGrpSpPr>
            <p:cNvPr id="16" name="Group 15"/>
            <p:cNvGrpSpPr/>
            <p:nvPr/>
          </p:nvGrpSpPr>
          <p:grpSpPr>
            <a:xfrm>
              <a:off x="1723686" y="2654533"/>
              <a:ext cx="3436514" cy="2056847"/>
              <a:chOff x="1162051" y="2494892"/>
              <a:chExt cx="3436514" cy="2056847"/>
            </a:xfrm>
          </p:grpSpPr>
          <p:sp>
            <p:nvSpPr>
              <p:cNvPr id="18" name="TextBox 17"/>
              <p:cNvSpPr txBox="1"/>
              <p:nvPr/>
            </p:nvSpPr>
            <p:spPr>
              <a:xfrm>
                <a:off x="1162051" y="2494892"/>
                <a:ext cx="3436514" cy="30777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Neural networks </a:t>
                </a:r>
                <a:r>
                  <a:rPr lang="fr-FR" sz="1400" dirty="0" err="1">
                    <a:latin typeface="Ubisoft Sans" panose="02000504030000020004" pitchFamily="2" charset="-78"/>
                    <a:cs typeface="Ubisoft Sans" panose="02000504030000020004" pitchFamily="2" charset="-78"/>
                  </a:rPr>
                  <a:t>with</a:t>
                </a:r>
                <a:r>
                  <a:rPr lang="fr-FR" sz="1400" dirty="0">
                    <a:latin typeface="Ubisoft Sans" panose="02000504030000020004" pitchFamily="2" charset="-78"/>
                    <a:cs typeface="Ubisoft Sans" panose="02000504030000020004" pitchFamily="2" charset="-78"/>
                  </a:rPr>
                  <a:t> a notion of </a:t>
                </a:r>
                <a:r>
                  <a:rPr lang="fr-FR" sz="1400" b="1" dirty="0">
                    <a:latin typeface="Ubisoft Sans" panose="02000504030000020004" pitchFamily="2" charset="-78"/>
                    <a:cs typeface="Ubisoft Sans" panose="02000504030000020004" pitchFamily="2" charset="-78"/>
                  </a:rPr>
                  <a:t>memory</a:t>
                </a:r>
                <a:endParaRPr lang="fr-FR" sz="1400" dirty="0">
                  <a:latin typeface="Ubisoft Sans" panose="02000504030000020004" pitchFamily="2" charset="-78"/>
                  <a:cs typeface="Ubisoft Sans" panose="02000504030000020004" pitchFamily="2" charset="-78"/>
                </a:endParaRPr>
              </a:p>
            </p:txBody>
          </p:sp>
          <p:sp>
            <p:nvSpPr>
              <p:cNvPr id="19" name="TextBox 18"/>
              <p:cNvSpPr txBox="1"/>
              <p:nvPr/>
            </p:nvSpPr>
            <p:spPr>
              <a:xfrm>
                <a:off x="1162051" y="3382188"/>
                <a:ext cx="3436514" cy="1169551"/>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At </a:t>
                </a:r>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a « </a:t>
                </a:r>
                <a:r>
                  <a:rPr lang="fr-FR" sz="1400" dirty="0" err="1">
                    <a:latin typeface="Ubisoft Sans" panose="02000504030000020004" pitchFamily="2" charset="-78"/>
                    <a:cs typeface="Ubisoft Sans" panose="02000504030000020004" pitchFamily="2" charset="-78"/>
                  </a:rPr>
                  <a:t>summary</a:t>
                </a:r>
                <a:r>
                  <a:rPr lang="fr-FR" sz="1400" dirty="0">
                    <a:latin typeface="Ubisoft Sans" panose="02000504030000020004" pitchFamily="2" charset="-78"/>
                    <a:cs typeface="Ubisoft Sans" panose="02000504030000020004" pitchFamily="2" charset="-78"/>
                  </a:rPr>
                  <a:t> » of the </a:t>
                </a:r>
                <a:r>
                  <a:rPr lang="fr-FR" sz="1400" dirty="0" err="1">
                    <a:latin typeface="Ubisoft Sans" panose="02000504030000020004" pitchFamily="2" charset="-78"/>
                    <a:cs typeface="Ubisoft Sans" panose="02000504030000020004" pitchFamily="2" charset="-78"/>
                  </a:rPr>
                  <a:t>previous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fed</a:t>
                </a:r>
                <a:r>
                  <a:rPr lang="fr-FR" sz="1400" dirty="0">
                    <a:latin typeface="Ubisoft Sans" panose="02000504030000020004" pitchFamily="2" charset="-78"/>
                    <a:cs typeface="Ubisoft Sans" panose="02000504030000020004" pitchFamily="2" charset="-78"/>
                  </a:rPr>
                  <a:t> to the network </a:t>
                </a:r>
                <a:r>
                  <a:rPr lang="fr-FR" sz="1400" dirty="0" err="1">
                    <a:latin typeface="Ubisoft Sans" panose="02000504030000020004" pitchFamily="2" charset="-78"/>
                    <a:cs typeface="Ubisoft Sans" panose="02000504030000020004" pitchFamily="2" charset="-78"/>
                  </a:rPr>
                  <a:t>alongside</a:t>
                </a:r>
                <a:r>
                  <a:rPr lang="fr-FR" sz="1400" dirty="0">
                    <a:latin typeface="Ubisoft Sans" panose="02000504030000020004" pitchFamily="2" charset="-78"/>
                    <a:cs typeface="Ubisoft Sans" panose="02000504030000020004" pitchFamily="2" charset="-78"/>
                  </a:rPr>
                  <a:t> an </a:t>
                </a:r>
                <a:r>
                  <a:rPr lang="fr-FR" sz="1400" dirty="0" err="1">
                    <a:latin typeface="Ubisoft Sans" panose="02000504030000020004" pitchFamily="2" charset="-78"/>
                    <a:cs typeface="Ubisoft Sans" panose="02000504030000020004" pitchFamily="2" charset="-78"/>
                  </a:rPr>
                  <a:t>actual</a:t>
                </a:r>
                <a:r>
                  <a:rPr lang="fr-FR" sz="1400" dirty="0">
                    <a:latin typeface="Ubisoft Sans" panose="02000504030000020004" pitchFamily="2" charset="-78"/>
                    <a:cs typeface="Ubisoft Sans" panose="02000504030000020004" pitchFamily="2" charset="-78"/>
                  </a:rPr>
                  <a:t> input. </a:t>
                </a:r>
                <a:r>
                  <a:rPr lang="fr-FR" sz="1400" dirty="0" err="1">
                    <a:latin typeface="Ubisoft Sans" panose="02000504030000020004" pitchFamily="2" charset="-78"/>
                    <a:cs typeface="Ubisoft Sans" panose="02000504030000020004" pitchFamily="2" charset="-78"/>
                  </a:rPr>
                  <a:t>Such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summaries</a:t>
                </a:r>
                <a:r>
                  <a:rPr lang="fr-FR" sz="1400" dirty="0">
                    <a:latin typeface="Ubisoft Sans" panose="02000504030000020004" pitchFamily="2" charset="-78"/>
                    <a:cs typeface="Ubisoft Sans" panose="02000504030000020004" pitchFamily="2" charset="-78"/>
                  </a:rPr>
                  <a:t> are </a:t>
                </a:r>
                <a:r>
                  <a:rPr lang="fr-FR" sz="1400" dirty="0" err="1">
                    <a:latin typeface="Ubisoft Sans" panose="02000504030000020004" pitchFamily="2" charset="-78"/>
                    <a:cs typeface="Ubisoft Sans" panose="02000504030000020004" pitchFamily="2" charset="-78"/>
                  </a:rPr>
                  <a:t>called</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hidden</a:t>
                </a:r>
                <a:r>
                  <a:rPr lang="fr-FR" sz="1400" b="1" dirty="0">
                    <a:latin typeface="Ubisoft Sans" panose="02000504030000020004" pitchFamily="2" charset="-78"/>
                    <a:cs typeface="Ubisoft Sans" panose="02000504030000020004" pitchFamily="2" charset="-78"/>
                  </a:rPr>
                  <a:t> state </a:t>
                </a:r>
                <a:r>
                  <a:rPr lang="fr-FR" sz="1400" dirty="0">
                    <a:latin typeface="Ubisoft Sans" panose="02000504030000020004" pitchFamily="2" charset="-78"/>
                    <a:cs typeface="Ubisoft Sans" panose="02000504030000020004" pitchFamily="2" charset="-78"/>
                  </a:rPr>
                  <a:t>or </a:t>
                </a:r>
                <a:r>
                  <a:rPr lang="fr-FR" sz="1400" b="1" dirty="0" err="1">
                    <a:latin typeface="Ubisoft Sans" panose="02000504030000020004" pitchFamily="2" charset="-78"/>
                    <a:cs typeface="Ubisoft Sans" panose="02000504030000020004" pitchFamily="2" charset="-78"/>
                  </a:rPr>
                  <a:t>hidden</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units</a:t>
                </a:r>
                <a:r>
                  <a:rPr lang="fr-FR" sz="1400" dirty="0">
                    <a:latin typeface="Ubisoft Sans" panose="02000504030000020004" pitchFamily="2" charset="-78"/>
                    <a:cs typeface="Ubisoft Sans" panose="02000504030000020004" pitchFamily="2" charset="-78"/>
                  </a:rPr>
                  <a:t>.</a:t>
                </a:r>
              </a:p>
            </p:txBody>
          </p:sp>
        </p:grpSp>
        <p:sp>
          <p:nvSpPr>
            <p:cNvPr id="17" name="TextBox 16"/>
            <p:cNvSpPr txBox="1"/>
            <p:nvPr/>
          </p:nvSpPr>
          <p:spPr>
            <a:xfrm>
              <a:off x="1723686" y="5058287"/>
              <a:ext cx="3436514" cy="738664"/>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Because</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previous</a:t>
              </a:r>
              <a:r>
                <a:rPr lang="fr-FR" sz="1400" dirty="0">
                  <a:latin typeface="Ubisoft Sans" panose="02000504030000020004" pitchFamily="2" charset="-78"/>
                  <a:cs typeface="Ubisoft Sans" panose="02000504030000020004" pitchFamily="2" charset="-78"/>
                </a:rPr>
                <a:t> state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needed</a:t>
              </a:r>
              <a:r>
                <a:rPr lang="fr-FR" sz="1400" dirty="0">
                  <a:latin typeface="Ubisoft Sans" panose="02000504030000020004" pitchFamily="2" charset="-78"/>
                  <a:cs typeface="Ubisoft Sans" panose="02000504030000020004" pitchFamily="2" charset="-78"/>
                </a:rPr>
                <a:t> at </a:t>
              </a:r>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step</a:t>
              </a:r>
              <a:r>
                <a:rPr lang="fr-FR" sz="1400" dirty="0">
                  <a:latin typeface="Ubisoft Sans" panose="02000504030000020004" pitchFamily="2" charset="-78"/>
                  <a:cs typeface="Ubisoft Sans" panose="02000504030000020004" pitchFamily="2" charset="-78"/>
                </a:rPr>
                <a:t> of the computation, </a:t>
              </a:r>
              <a:r>
                <a:rPr lang="fr-FR" sz="1400" dirty="0" err="1">
                  <a:latin typeface="Ubisoft Sans" panose="02000504030000020004" pitchFamily="2" charset="-78"/>
                  <a:cs typeface="Ubisoft Sans" panose="02000504030000020004" pitchFamily="2" charset="-78"/>
                </a:rPr>
                <a:t>recurrent</a:t>
              </a:r>
              <a:r>
                <a:rPr lang="fr-FR" sz="1400" dirty="0">
                  <a:latin typeface="Ubisoft Sans" panose="02000504030000020004" pitchFamily="2" charset="-78"/>
                  <a:cs typeface="Ubisoft Sans" panose="02000504030000020004" pitchFamily="2" charset="-78"/>
                </a:rPr>
                <a:t> networks are </a:t>
              </a:r>
              <a:r>
                <a:rPr lang="fr-FR" sz="1400" dirty="0" err="1">
                  <a:latin typeface="Ubisoft Sans" panose="02000504030000020004" pitchFamily="2" charset="-78"/>
                  <a:cs typeface="Ubisoft Sans" panose="02000504030000020004" pitchFamily="2" charset="-78"/>
                </a:rPr>
                <a:t>often</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really</a:t>
              </a:r>
              <a:r>
                <a:rPr lang="fr-FR" sz="1400" b="1" dirty="0">
                  <a:latin typeface="Ubisoft Sans" panose="02000504030000020004" pitchFamily="2" charset="-78"/>
                  <a:cs typeface="Ubisoft Sans" panose="02000504030000020004" pitchFamily="2" charset="-78"/>
                </a:rPr>
                <a:t> long to train</a:t>
              </a:r>
              <a:r>
                <a:rPr lang="fr-FR" sz="1400" dirty="0">
                  <a:latin typeface="Ubisoft Sans" panose="02000504030000020004" pitchFamily="2" charset="-78"/>
                  <a:cs typeface="Ubisoft Sans" panose="02000504030000020004" pitchFamily="2" charset="-78"/>
                </a:rPr>
                <a:t>.</a:t>
              </a:r>
            </a:p>
          </p:txBody>
        </p:sp>
      </p:grpSp>
      <p:pic>
        <p:nvPicPr>
          <p:cNvPr id="37890" name="Picture 2" descr="http://localhost:8000/resources/RN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1138" y="3121212"/>
            <a:ext cx="5856022" cy="153866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396939" y="4849784"/>
            <a:ext cx="4484420" cy="276999"/>
          </a:xfrm>
          <a:prstGeom prst="rect">
            <a:avLst/>
          </a:prstGeom>
          <a:noFill/>
        </p:spPr>
        <p:txBody>
          <a:bodyPr wrap="square" rtlCol="0">
            <a:spAutoFit/>
          </a:bodyPr>
          <a:lstStyle/>
          <a:p>
            <a:pPr algn="ctr"/>
            <a:r>
              <a:rPr lang="fr-FR" sz="1200" i="1" dirty="0" err="1">
                <a:latin typeface="Ubisoft Sans" panose="02000504030000020004" pitchFamily="2" charset="-78"/>
                <a:cs typeface="Ubisoft Sans" panose="02000504030000020004" pitchFamily="2" charset="-78"/>
              </a:rPr>
              <a:t>Representation</a:t>
            </a:r>
            <a:r>
              <a:rPr lang="fr-FR" sz="1200" i="1" dirty="0">
                <a:latin typeface="Ubisoft Sans" panose="02000504030000020004" pitchFamily="2" charset="-78"/>
                <a:cs typeface="Ubisoft Sans" panose="02000504030000020004" pitchFamily="2" charset="-78"/>
              </a:rPr>
              <a:t> of a </a:t>
            </a:r>
            <a:r>
              <a:rPr lang="fr-FR" sz="1200" i="1" dirty="0" err="1">
                <a:latin typeface="Ubisoft Sans" panose="02000504030000020004" pitchFamily="2" charset="-78"/>
                <a:cs typeface="Ubisoft Sans" panose="02000504030000020004" pitchFamily="2" charset="-78"/>
              </a:rPr>
              <a:t>vanilla</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recurrent</a:t>
            </a:r>
            <a:r>
              <a:rPr lang="fr-FR" sz="1200" i="1" dirty="0">
                <a:latin typeface="Ubisoft Sans" panose="02000504030000020004" pitchFamily="2" charset="-78"/>
                <a:cs typeface="Ubisoft Sans" panose="02000504030000020004" pitchFamily="2" charset="-78"/>
              </a:rPr>
              <a:t> network</a:t>
            </a:r>
          </a:p>
        </p:txBody>
      </p:sp>
      <p:sp>
        <p:nvSpPr>
          <p:cNvPr id="20" name="TextBox 19"/>
          <p:cNvSpPr txBox="1"/>
          <p:nvPr/>
        </p:nvSpPr>
        <p:spPr>
          <a:xfrm>
            <a:off x="6899814" y="5506248"/>
            <a:ext cx="4358831" cy="369332"/>
          </a:xfrm>
          <a:prstGeom prst="rect">
            <a:avLst/>
          </a:prstGeom>
          <a:noFill/>
        </p:spPr>
        <p:txBody>
          <a:bodyPr wrap="square" rtlCol="0">
            <a:spAutoFit/>
          </a:bodyPr>
          <a:lstStyle/>
          <a:p>
            <a:pPr algn="just"/>
            <a:r>
              <a:rPr lang="fr-FR" sz="900" i="1" dirty="0">
                <a:latin typeface="Ubisoft Sans" panose="02000504030000020004" pitchFamily="2" charset="-78"/>
                <a:cs typeface="Ubisoft Sans" panose="02000504030000020004" pitchFamily="2" charset="-78"/>
              </a:rPr>
              <a:t>If </a:t>
            </a:r>
            <a:r>
              <a:rPr lang="fr-FR" sz="900" i="1" dirty="0" err="1">
                <a:latin typeface="Ubisoft Sans" panose="02000504030000020004" pitchFamily="2" charset="-78"/>
                <a:cs typeface="Ubisoft Sans" panose="02000504030000020004" pitchFamily="2" charset="-78"/>
              </a:rPr>
              <a:t>you</a:t>
            </a:r>
            <a:r>
              <a:rPr lang="fr-FR" sz="900" i="1" dirty="0">
                <a:latin typeface="Ubisoft Sans" panose="02000504030000020004" pitchFamily="2" charset="-78"/>
                <a:cs typeface="Ubisoft Sans" panose="02000504030000020004" pitchFamily="2" charset="-78"/>
              </a:rPr>
              <a:t> </a:t>
            </a:r>
            <a:r>
              <a:rPr lang="fr-FR" sz="900" i="1" dirty="0" err="1">
                <a:latin typeface="Ubisoft Sans" panose="02000504030000020004" pitchFamily="2" charset="-78"/>
                <a:cs typeface="Ubisoft Sans" panose="02000504030000020004" pitchFamily="2" charset="-78"/>
              </a:rPr>
              <a:t>want</a:t>
            </a:r>
            <a:r>
              <a:rPr lang="fr-FR" sz="900" i="1" dirty="0">
                <a:latin typeface="Ubisoft Sans" panose="02000504030000020004" pitchFamily="2" charset="-78"/>
                <a:cs typeface="Ubisoft Sans" panose="02000504030000020004" pitchFamily="2" charset="-78"/>
              </a:rPr>
              <a:t> to know more about </a:t>
            </a:r>
            <a:r>
              <a:rPr lang="fr-FR" sz="900" i="1" dirty="0" err="1">
                <a:latin typeface="Ubisoft Sans" panose="02000504030000020004" pitchFamily="2" charset="-78"/>
                <a:cs typeface="Ubisoft Sans" panose="02000504030000020004" pitchFamily="2" charset="-78"/>
              </a:rPr>
              <a:t>such</a:t>
            </a:r>
            <a:r>
              <a:rPr lang="fr-FR" sz="900" i="1" dirty="0">
                <a:latin typeface="Ubisoft Sans" panose="02000504030000020004" pitchFamily="2" charset="-78"/>
                <a:cs typeface="Ubisoft Sans" panose="02000504030000020004" pitchFamily="2" charset="-78"/>
              </a:rPr>
              <a:t> networks, have a look at </a:t>
            </a:r>
            <a:r>
              <a:rPr lang="fr-FR" sz="900" i="1" dirty="0" err="1">
                <a:latin typeface="Ubisoft Sans" panose="02000504030000020004" pitchFamily="2" charset="-78"/>
                <a:cs typeface="Ubisoft Sans" panose="02000504030000020004" pitchFamily="2" charset="-78"/>
              </a:rPr>
              <a:t>this</a:t>
            </a:r>
            <a:r>
              <a:rPr lang="fr-FR" sz="900" i="1" dirty="0">
                <a:latin typeface="Ubisoft Sans" panose="02000504030000020004" pitchFamily="2" charset="-78"/>
                <a:cs typeface="Ubisoft Sans" panose="02000504030000020004" pitchFamily="2" charset="-78"/>
              </a:rPr>
              <a:t> </a:t>
            </a:r>
            <a:r>
              <a:rPr lang="fr-FR" sz="900" i="1" dirty="0" err="1">
                <a:latin typeface="Ubisoft Sans" panose="02000504030000020004" pitchFamily="2" charset="-78"/>
                <a:cs typeface="Ubisoft Sans" panose="02000504030000020004" pitchFamily="2" charset="-78"/>
              </a:rPr>
              <a:t>great</a:t>
            </a:r>
            <a:r>
              <a:rPr lang="fr-FR" sz="900" i="1" dirty="0">
                <a:latin typeface="Ubisoft Sans" panose="02000504030000020004" pitchFamily="2" charset="-78"/>
                <a:cs typeface="Ubisoft Sans" panose="02000504030000020004" pitchFamily="2" charset="-78"/>
              </a:rPr>
              <a:t> </a:t>
            </a:r>
            <a:r>
              <a:rPr lang="fr-FR" sz="900" i="1" dirty="0" err="1">
                <a:latin typeface="Ubisoft Sans" panose="02000504030000020004" pitchFamily="2" charset="-78"/>
                <a:cs typeface="Ubisoft Sans" panose="02000504030000020004" pitchFamily="2" charset="-78"/>
              </a:rPr>
              <a:t>presentation</a:t>
            </a:r>
            <a:r>
              <a:rPr lang="fr-FR" sz="900" i="1" dirty="0">
                <a:latin typeface="Ubisoft Sans" panose="02000504030000020004" pitchFamily="2" charset="-78"/>
                <a:cs typeface="Ubisoft Sans" panose="02000504030000020004" pitchFamily="2" charset="-78"/>
              </a:rPr>
              <a:t>: </a:t>
            </a:r>
            <a:r>
              <a:rPr lang="fr-FR" sz="800" i="1" dirty="0">
                <a:latin typeface="Ubisoft Sans" panose="02000504030000020004" pitchFamily="2" charset="-78"/>
                <a:cs typeface="Ubisoft Sans" panose="02000504030000020004" pitchFamily="2" charset="-78"/>
                <a:hlinkClick r:id="rId7"/>
              </a:rPr>
              <a:t>https://www.youtube.com/watch?v=UNmqTiOnRfg</a:t>
            </a:r>
            <a:endParaRPr lang="fr-FR" sz="800" i="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796639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7" name="Rectangle 16"/>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RECURRENT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322325" y="5832153"/>
            <a:ext cx="4484420" cy="276999"/>
          </a:xfrm>
          <a:prstGeom prst="rect">
            <a:avLst/>
          </a:prstGeom>
          <a:noFill/>
        </p:spPr>
        <p:txBody>
          <a:bodyPr wrap="square" rtlCol="0">
            <a:spAutoFit/>
          </a:bodyPr>
          <a:lstStyle/>
          <a:p>
            <a:pPr algn="ctr"/>
            <a:r>
              <a:rPr lang="fr-FR" sz="1200" i="1" dirty="0" err="1">
                <a:latin typeface="Ubisoft Sans" panose="02000504030000020004" pitchFamily="2" charset="-78"/>
                <a:cs typeface="Ubisoft Sans" panose="02000504030000020004" pitchFamily="2" charset="-78"/>
              </a:rPr>
              <a:t>Animated</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representation</a:t>
            </a:r>
            <a:r>
              <a:rPr lang="fr-FR" sz="1200" i="1" dirty="0">
                <a:latin typeface="Ubisoft Sans" panose="02000504030000020004" pitchFamily="2" charset="-78"/>
                <a:cs typeface="Ubisoft Sans" panose="02000504030000020004" pitchFamily="2" charset="-78"/>
              </a:rPr>
              <a:t> of a </a:t>
            </a:r>
            <a:r>
              <a:rPr lang="fr-FR" sz="1200" i="1" dirty="0" err="1">
                <a:latin typeface="Ubisoft Sans" panose="02000504030000020004" pitchFamily="2" charset="-78"/>
                <a:cs typeface="Ubisoft Sans" panose="02000504030000020004" pitchFamily="2" charset="-78"/>
              </a:rPr>
              <a:t>vanilla</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recurrent</a:t>
            </a:r>
            <a:r>
              <a:rPr lang="fr-FR" sz="1200" i="1" dirty="0">
                <a:latin typeface="Ubisoft Sans" panose="02000504030000020004" pitchFamily="2" charset="-78"/>
                <a:cs typeface="Ubisoft Sans" panose="02000504030000020004" pitchFamily="2" charset="-78"/>
              </a:rPr>
              <a:t> network </a:t>
            </a:r>
            <a:r>
              <a:rPr lang="fr-FR" sz="1200" i="1" dirty="0" err="1">
                <a:latin typeface="Ubisoft Sans" panose="02000504030000020004" pitchFamily="2" charset="-78"/>
                <a:cs typeface="Ubisoft Sans" panose="02000504030000020004" pitchFamily="2" charset="-78"/>
              </a:rPr>
              <a:t>cell</a:t>
            </a:r>
            <a:endParaRPr lang="fr-FR" sz="1200" i="1" dirty="0">
              <a:latin typeface="Ubisoft Sans" panose="02000504030000020004" pitchFamily="2" charset="-78"/>
              <a:cs typeface="Ubisoft Sans" panose="02000504030000020004" pitchFamily="2" charset="-78"/>
            </a:endParaRPr>
          </a:p>
        </p:txBody>
      </p:sp>
      <p:pic>
        <p:nvPicPr>
          <p:cNvPr id="7170" name="Picture 2" descr="[video-to-gif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766509" y="2362200"/>
            <a:ext cx="5403046" cy="326209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588823" y="2733162"/>
            <a:ext cx="3436514" cy="3142418"/>
            <a:chOff x="1723686" y="2654533"/>
            <a:chExt cx="3436514" cy="3142418"/>
          </a:xfrm>
        </p:grpSpPr>
        <p:grpSp>
          <p:nvGrpSpPr>
            <p:cNvPr id="23" name="Group 22"/>
            <p:cNvGrpSpPr/>
            <p:nvPr/>
          </p:nvGrpSpPr>
          <p:grpSpPr>
            <a:xfrm>
              <a:off x="1723686" y="2654533"/>
              <a:ext cx="3436514" cy="2056847"/>
              <a:chOff x="1162051" y="2494892"/>
              <a:chExt cx="3436514" cy="2056847"/>
            </a:xfrm>
          </p:grpSpPr>
          <p:sp>
            <p:nvSpPr>
              <p:cNvPr id="25" name="TextBox 24"/>
              <p:cNvSpPr txBox="1"/>
              <p:nvPr/>
            </p:nvSpPr>
            <p:spPr>
              <a:xfrm>
                <a:off x="1162051" y="2494892"/>
                <a:ext cx="3436514" cy="30777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Neural networks </a:t>
                </a:r>
                <a:r>
                  <a:rPr lang="fr-FR" sz="1400" dirty="0" err="1">
                    <a:latin typeface="Ubisoft Sans" panose="02000504030000020004" pitchFamily="2" charset="-78"/>
                    <a:cs typeface="Ubisoft Sans" panose="02000504030000020004" pitchFamily="2" charset="-78"/>
                  </a:rPr>
                  <a:t>with</a:t>
                </a:r>
                <a:r>
                  <a:rPr lang="fr-FR" sz="1400" dirty="0">
                    <a:latin typeface="Ubisoft Sans" panose="02000504030000020004" pitchFamily="2" charset="-78"/>
                    <a:cs typeface="Ubisoft Sans" panose="02000504030000020004" pitchFamily="2" charset="-78"/>
                  </a:rPr>
                  <a:t> a notion of </a:t>
                </a:r>
                <a:r>
                  <a:rPr lang="fr-FR" sz="1400" b="1" dirty="0">
                    <a:latin typeface="Ubisoft Sans" panose="02000504030000020004" pitchFamily="2" charset="-78"/>
                    <a:cs typeface="Ubisoft Sans" panose="02000504030000020004" pitchFamily="2" charset="-78"/>
                  </a:rPr>
                  <a:t>memory</a:t>
                </a:r>
                <a:endParaRPr lang="fr-FR" sz="1400" dirty="0">
                  <a:latin typeface="Ubisoft Sans" panose="02000504030000020004" pitchFamily="2" charset="-78"/>
                  <a:cs typeface="Ubisoft Sans" panose="02000504030000020004" pitchFamily="2" charset="-78"/>
                </a:endParaRPr>
              </a:p>
            </p:txBody>
          </p:sp>
          <p:sp>
            <p:nvSpPr>
              <p:cNvPr id="26" name="TextBox 25"/>
              <p:cNvSpPr txBox="1"/>
              <p:nvPr/>
            </p:nvSpPr>
            <p:spPr>
              <a:xfrm>
                <a:off x="1162051" y="3382188"/>
                <a:ext cx="3436514" cy="1169551"/>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At </a:t>
                </a:r>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a « </a:t>
                </a:r>
                <a:r>
                  <a:rPr lang="fr-FR" sz="1400" dirty="0" err="1">
                    <a:latin typeface="Ubisoft Sans" panose="02000504030000020004" pitchFamily="2" charset="-78"/>
                    <a:cs typeface="Ubisoft Sans" panose="02000504030000020004" pitchFamily="2" charset="-78"/>
                  </a:rPr>
                  <a:t>summary</a:t>
                </a:r>
                <a:r>
                  <a:rPr lang="fr-FR" sz="1400" dirty="0">
                    <a:latin typeface="Ubisoft Sans" panose="02000504030000020004" pitchFamily="2" charset="-78"/>
                    <a:cs typeface="Ubisoft Sans" panose="02000504030000020004" pitchFamily="2" charset="-78"/>
                  </a:rPr>
                  <a:t> » of the </a:t>
                </a:r>
                <a:r>
                  <a:rPr lang="fr-FR" sz="1400" dirty="0" err="1">
                    <a:latin typeface="Ubisoft Sans" panose="02000504030000020004" pitchFamily="2" charset="-78"/>
                    <a:cs typeface="Ubisoft Sans" panose="02000504030000020004" pitchFamily="2" charset="-78"/>
                  </a:rPr>
                  <a:t>previous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timestep</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fed</a:t>
                </a:r>
                <a:r>
                  <a:rPr lang="fr-FR" sz="1400" dirty="0">
                    <a:latin typeface="Ubisoft Sans" panose="02000504030000020004" pitchFamily="2" charset="-78"/>
                    <a:cs typeface="Ubisoft Sans" panose="02000504030000020004" pitchFamily="2" charset="-78"/>
                  </a:rPr>
                  <a:t> to the network </a:t>
                </a:r>
                <a:r>
                  <a:rPr lang="fr-FR" sz="1400" dirty="0" err="1">
                    <a:latin typeface="Ubisoft Sans" panose="02000504030000020004" pitchFamily="2" charset="-78"/>
                    <a:cs typeface="Ubisoft Sans" panose="02000504030000020004" pitchFamily="2" charset="-78"/>
                  </a:rPr>
                  <a:t>alongside</a:t>
                </a:r>
                <a:r>
                  <a:rPr lang="fr-FR" sz="1400" dirty="0">
                    <a:latin typeface="Ubisoft Sans" panose="02000504030000020004" pitchFamily="2" charset="-78"/>
                    <a:cs typeface="Ubisoft Sans" panose="02000504030000020004" pitchFamily="2" charset="-78"/>
                  </a:rPr>
                  <a:t> an </a:t>
                </a:r>
                <a:r>
                  <a:rPr lang="fr-FR" sz="1400" dirty="0" err="1">
                    <a:latin typeface="Ubisoft Sans" panose="02000504030000020004" pitchFamily="2" charset="-78"/>
                    <a:cs typeface="Ubisoft Sans" panose="02000504030000020004" pitchFamily="2" charset="-78"/>
                  </a:rPr>
                  <a:t>actual</a:t>
                </a:r>
                <a:r>
                  <a:rPr lang="fr-FR" sz="1400" dirty="0">
                    <a:latin typeface="Ubisoft Sans" panose="02000504030000020004" pitchFamily="2" charset="-78"/>
                    <a:cs typeface="Ubisoft Sans" panose="02000504030000020004" pitchFamily="2" charset="-78"/>
                  </a:rPr>
                  <a:t> input. </a:t>
                </a:r>
                <a:r>
                  <a:rPr lang="fr-FR" sz="1400" dirty="0" err="1">
                    <a:latin typeface="Ubisoft Sans" panose="02000504030000020004" pitchFamily="2" charset="-78"/>
                    <a:cs typeface="Ubisoft Sans" panose="02000504030000020004" pitchFamily="2" charset="-78"/>
                  </a:rPr>
                  <a:t>Such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summaries</a:t>
                </a:r>
                <a:r>
                  <a:rPr lang="fr-FR" sz="1400" dirty="0">
                    <a:latin typeface="Ubisoft Sans" panose="02000504030000020004" pitchFamily="2" charset="-78"/>
                    <a:cs typeface="Ubisoft Sans" panose="02000504030000020004" pitchFamily="2" charset="-78"/>
                  </a:rPr>
                  <a:t> are </a:t>
                </a:r>
                <a:r>
                  <a:rPr lang="fr-FR" sz="1400" dirty="0" err="1">
                    <a:latin typeface="Ubisoft Sans" panose="02000504030000020004" pitchFamily="2" charset="-78"/>
                    <a:cs typeface="Ubisoft Sans" panose="02000504030000020004" pitchFamily="2" charset="-78"/>
                  </a:rPr>
                  <a:t>called</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hidden</a:t>
                </a:r>
                <a:r>
                  <a:rPr lang="fr-FR" sz="1400" b="1" dirty="0">
                    <a:latin typeface="Ubisoft Sans" panose="02000504030000020004" pitchFamily="2" charset="-78"/>
                    <a:cs typeface="Ubisoft Sans" panose="02000504030000020004" pitchFamily="2" charset="-78"/>
                  </a:rPr>
                  <a:t> state </a:t>
                </a:r>
                <a:r>
                  <a:rPr lang="fr-FR" sz="1400" dirty="0">
                    <a:latin typeface="Ubisoft Sans" panose="02000504030000020004" pitchFamily="2" charset="-78"/>
                    <a:cs typeface="Ubisoft Sans" panose="02000504030000020004" pitchFamily="2" charset="-78"/>
                  </a:rPr>
                  <a:t>or </a:t>
                </a:r>
                <a:r>
                  <a:rPr lang="fr-FR" sz="1400" b="1" dirty="0" err="1">
                    <a:latin typeface="Ubisoft Sans" panose="02000504030000020004" pitchFamily="2" charset="-78"/>
                    <a:cs typeface="Ubisoft Sans" panose="02000504030000020004" pitchFamily="2" charset="-78"/>
                  </a:rPr>
                  <a:t>hidden</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units</a:t>
                </a:r>
                <a:r>
                  <a:rPr lang="fr-FR" sz="1400" dirty="0">
                    <a:latin typeface="Ubisoft Sans" panose="02000504030000020004" pitchFamily="2" charset="-78"/>
                    <a:cs typeface="Ubisoft Sans" panose="02000504030000020004" pitchFamily="2" charset="-78"/>
                  </a:rPr>
                  <a:t>.</a:t>
                </a:r>
              </a:p>
            </p:txBody>
          </p:sp>
        </p:grpSp>
        <p:sp>
          <p:nvSpPr>
            <p:cNvPr id="24" name="TextBox 23"/>
            <p:cNvSpPr txBox="1"/>
            <p:nvPr/>
          </p:nvSpPr>
          <p:spPr>
            <a:xfrm>
              <a:off x="1723686" y="5058287"/>
              <a:ext cx="3436514" cy="738664"/>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Because</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previous</a:t>
              </a:r>
              <a:r>
                <a:rPr lang="fr-FR" sz="1400" dirty="0">
                  <a:latin typeface="Ubisoft Sans" panose="02000504030000020004" pitchFamily="2" charset="-78"/>
                  <a:cs typeface="Ubisoft Sans" panose="02000504030000020004" pitchFamily="2" charset="-78"/>
                </a:rPr>
                <a:t> state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needed</a:t>
              </a:r>
              <a:r>
                <a:rPr lang="fr-FR" sz="1400" dirty="0">
                  <a:latin typeface="Ubisoft Sans" panose="02000504030000020004" pitchFamily="2" charset="-78"/>
                  <a:cs typeface="Ubisoft Sans" panose="02000504030000020004" pitchFamily="2" charset="-78"/>
                </a:rPr>
                <a:t> at </a:t>
              </a:r>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step</a:t>
              </a:r>
              <a:r>
                <a:rPr lang="fr-FR" sz="1400" dirty="0">
                  <a:latin typeface="Ubisoft Sans" panose="02000504030000020004" pitchFamily="2" charset="-78"/>
                  <a:cs typeface="Ubisoft Sans" panose="02000504030000020004" pitchFamily="2" charset="-78"/>
                </a:rPr>
                <a:t> of the computation, </a:t>
              </a:r>
              <a:r>
                <a:rPr lang="fr-FR" sz="1400" dirty="0" err="1">
                  <a:latin typeface="Ubisoft Sans" panose="02000504030000020004" pitchFamily="2" charset="-78"/>
                  <a:cs typeface="Ubisoft Sans" panose="02000504030000020004" pitchFamily="2" charset="-78"/>
                </a:rPr>
                <a:t>recurrent</a:t>
              </a:r>
              <a:r>
                <a:rPr lang="fr-FR" sz="1400" dirty="0">
                  <a:latin typeface="Ubisoft Sans" panose="02000504030000020004" pitchFamily="2" charset="-78"/>
                  <a:cs typeface="Ubisoft Sans" panose="02000504030000020004" pitchFamily="2" charset="-78"/>
                </a:rPr>
                <a:t> networks are </a:t>
              </a:r>
              <a:r>
                <a:rPr lang="fr-FR" sz="1400" dirty="0" err="1">
                  <a:latin typeface="Ubisoft Sans" panose="02000504030000020004" pitchFamily="2" charset="-78"/>
                  <a:cs typeface="Ubisoft Sans" panose="02000504030000020004" pitchFamily="2" charset="-78"/>
                </a:rPr>
                <a:t>often</a:t>
              </a:r>
              <a:r>
                <a:rPr lang="fr-FR" sz="1400"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really</a:t>
              </a:r>
              <a:r>
                <a:rPr lang="fr-FR" sz="1400" b="1" dirty="0">
                  <a:latin typeface="Ubisoft Sans" panose="02000504030000020004" pitchFamily="2" charset="-78"/>
                  <a:cs typeface="Ubisoft Sans" panose="02000504030000020004" pitchFamily="2" charset="-78"/>
                </a:rPr>
                <a:t> long to train</a:t>
              </a:r>
              <a:r>
                <a:rPr lang="fr-FR" sz="1400" dirty="0">
                  <a:latin typeface="Ubisoft Sans" panose="02000504030000020004" pitchFamily="2" charset="-78"/>
                  <a:cs typeface="Ubisoft Sans" panose="02000504030000020004" pitchFamily="2" charset="-78"/>
                </a:rPr>
                <a:t>.</a:t>
              </a:r>
            </a:p>
          </p:txBody>
        </p:sp>
      </p:grpSp>
    </p:spTree>
    <p:extLst>
      <p:ext uri="{BB962C8B-B14F-4D97-AF65-F5344CB8AC3E}">
        <p14:creationId xmlns:p14="http://schemas.microsoft.com/office/powerpoint/2010/main" val="28361758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LONG SHORT TERM MEMORY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588823" y="2733162"/>
            <a:ext cx="3436514" cy="2732176"/>
            <a:chOff x="1723686" y="2654533"/>
            <a:chExt cx="3436514" cy="2732176"/>
          </a:xfrm>
        </p:grpSpPr>
        <p:grpSp>
          <p:nvGrpSpPr>
            <p:cNvPr id="13" name="Group 12"/>
            <p:cNvGrpSpPr/>
            <p:nvPr/>
          </p:nvGrpSpPr>
          <p:grpSpPr>
            <a:xfrm>
              <a:off x="1723686" y="2654533"/>
              <a:ext cx="3436514" cy="1625960"/>
              <a:chOff x="1162051" y="2494892"/>
              <a:chExt cx="3436514" cy="1625960"/>
            </a:xfrm>
          </p:grpSpPr>
          <p:sp>
            <p:nvSpPr>
              <p:cNvPr id="15" name="TextBox 14"/>
              <p:cNvSpPr txBox="1"/>
              <p:nvPr/>
            </p:nvSpPr>
            <p:spPr>
              <a:xfrm>
                <a:off x="1162051" y="2494892"/>
                <a:ext cx="3436514" cy="523220"/>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LSTM are a </a:t>
                </a:r>
                <a:r>
                  <a:rPr lang="fr-FR" sz="1400" dirty="0" err="1">
                    <a:latin typeface="Ubisoft Sans" panose="02000504030000020004" pitchFamily="2" charset="-78"/>
                    <a:cs typeface="Ubisoft Sans" panose="02000504030000020004" pitchFamily="2" charset="-78"/>
                  </a:rPr>
                  <a:t>special</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kind</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recurrent</a:t>
                </a:r>
                <a:r>
                  <a:rPr lang="fr-FR" sz="1400" dirty="0">
                    <a:latin typeface="Ubisoft Sans" panose="02000504030000020004" pitchFamily="2" charset="-78"/>
                    <a:cs typeface="Ubisoft Sans" panose="02000504030000020004" pitchFamily="2" charset="-78"/>
                  </a:rPr>
                  <a:t> neural network</a:t>
                </a:r>
              </a:p>
            </p:txBody>
          </p:sp>
          <p:sp>
            <p:nvSpPr>
              <p:cNvPr id="16" name="TextBox 15"/>
              <p:cNvSpPr txBox="1"/>
              <p:nvPr/>
            </p:nvSpPr>
            <p:spPr>
              <a:xfrm>
                <a:off x="1162051" y="3382188"/>
                <a:ext cx="3436514" cy="738664"/>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They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introduce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many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subtles</a:t>
                </a:r>
                <a:r>
                  <a:rPr lang="fr-FR" sz="1400" dirty="0">
                    <a:latin typeface="Ubisoft Sans" panose="02000504030000020004" pitchFamily="2" charset="-78"/>
                    <a:cs typeface="Ubisoft Sans" panose="02000504030000020004" pitchFamily="2" charset="-78"/>
                  </a:rPr>
                  <a:t> changes </a:t>
                </a:r>
                <a:r>
                  <a:rPr lang="fr-FR" sz="1400" dirty="0" err="1">
                    <a:latin typeface="Ubisoft Sans" panose="02000504030000020004" pitchFamily="2" charset="-78"/>
                    <a:cs typeface="Ubisoft Sans" panose="02000504030000020004" pitchFamily="2" charset="-78"/>
                  </a:rPr>
                  <a:t>dedicated</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handle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problems</a:t>
                </a:r>
                <a:r>
                  <a:rPr lang="fr-FR" sz="1400" dirty="0">
                    <a:latin typeface="Ubisoft Sans" panose="02000504030000020004" pitchFamily="2" charset="-78"/>
                    <a:cs typeface="Ubisoft Sans" panose="02000504030000020004" pitchFamily="2" charset="-78"/>
                  </a:rPr>
                  <a:t> of standard RNN </a:t>
                </a:r>
              </a:p>
            </p:txBody>
          </p:sp>
        </p:grpSp>
        <p:sp>
          <p:nvSpPr>
            <p:cNvPr id="14" name="TextBox 13"/>
            <p:cNvSpPr txBox="1"/>
            <p:nvPr/>
          </p:nvSpPr>
          <p:spPr>
            <a:xfrm>
              <a:off x="1723686" y="4648045"/>
              <a:ext cx="3436514" cy="738664"/>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Particularly</a:t>
              </a:r>
              <a:r>
                <a:rPr lang="fr-FR" sz="1400" dirty="0">
                  <a:latin typeface="Ubisoft Sans" panose="02000504030000020004" pitchFamily="2" charset="-78"/>
                  <a:cs typeface="Ubisoft Sans" panose="02000504030000020004" pitchFamily="2" charset="-78"/>
                </a:rPr>
                <a:t>, LSTM are good at </a:t>
              </a:r>
              <a:r>
                <a:rPr lang="fr-FR" sz="1400" dirty="0" err="1">
                  <a:latin typeface="Ubisoft Sans" panose="02000504030000020004" pitchFamily="2" charset="-78"/>
                  <a:cs typeface="Ubisoft Sans" panose="02000504030000020004" pitchFamily="2" charset="-78"/>
                </a:rPr>
                <a:t>modeling</a:t>
              </a:r>
              <a:r>
                <a:rPr lang="fr-FR" sz="1400" dirty="0">
                  <a:latin typeface="Ubisoft Sans" panose="02000504030000020004" pitchFamily="2" charset="-78"/>
                  <a:cs typeface="Ubisoft Sans" panose="02000504030000020004" pitchFamily="2" charset="-78"/>
                </a:rPr>
                <a:t> </a:t>
              </a:r>
              <a:r>
                <a:rPr lang="fr-FR" sz="1400" b="1" dirty="0">
                  <a:latin typeface="Ubisoft Sans" panose="02000504030000020004" pitchFamily="2" charset="-78"/>
                  <a:cs typeface="Ubisoft Sans" panose="02000504030000020004" pitchFamily="2" charset="-78"/>
                </a:rPr>
                <a:t>long </a:t>
              </a:r>
              <a:r>
                <a:rPr lang="fr-FR" sz="1400" b="1" dirty="0" err="1">
                  <a:latin typeface="Ubisoft Sans" panose="02000504030000020004" pitchFamily="2" charset="-78"/>
                  <a:cs typeface="Ubisoft Sans" panose="02000504030000020004" pitchFamily="2" charset="-78"/>
                </a:rPr>
                <a:t>term</a:t>
              </a:r>
              <a:r>
                <a:rPr lang="fr-FR" sz="1400" b="1" dirty="0">
                  <a:latin typeface="Ubisoft Sans" panose="02000504030000020004" pitchFamily="2" charset="-78"/>
                  <a:cs typeface="Ubisoft Sans" panose="02000504030000020004" pitchFamily="2" charset="-78"/>
                </a:rPr>
                <a:t> memory </a:t>
              </a:r>
              <a:r>
                <a:rPr lang="fr-FR" sz="1400" dirty="0" err="1">
                  <a:latin typeface="Ubisoft Sans" panose="02000504030000020004" pitchFamily="2" charset="-78"/>
                  <a:cs typeface="Ubisoft Sans" panose="02000504030000020004" pitchFamily="2" charset="-78"/>
                </a:rPr>
                <a:t>without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losing</a:t>
              </a:r>
              <a:r>
                <a:rPr lang="fr-FR" sz="1400" dirty="0">
                  <a:latin typeface="Ubisoft Sans" panose="02000504030000020004" pitchFamily="2" charset="-78"/>
                  <a:cs typeface="Ubisoft Sans" panose="02000504030000020004" pitchFamily="2" charset="-78"/>
                </a:rPr>
                <a:t> </a:t>
              </a:r>
              <a:r>
                <a:rPr lang="fr-FR" sz="1400" b="1" dirty="0">
                  <a:latin typeface="Ubisoft Sans" panose="02000504030000020004" pitchFamily="2" charset="-78"/>
                  <a:cs typeface="Ubisoft Sans" panose="02000504030000020004" pitchFamily="2" charset="-78"/>
                </a:rPr>
                <a:t>short </a:t>
              </a:r>
              <a:r>
                <a:rPr lang="fr-FR" sz="1400" b="1" dirty="0" err="1">
                  <a:latin typeface="Ubisoft Sans" panose="02000504030000020004" pitchFamily="2" charset="-78"/>
                  <a:cs typeface="Ubisoft Sans" panose="02000504030000020004" pitchFamily="2" charset="-78"/>
                </a:rPr>
                <a:t>term</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relationships</a:t>
              </a:r>
              <a:endParaRPr lang="fr-FR" sz="1400" dirty="0">
                <a:latin typeface="Ubisoft Sans" panose="02000504030000020004" pitchFamily="2" charset="-78"/>
                <a:cs typeface="Ubisoft Sans" panose="02000504030000020004" pitchFamily="2" charset="-78"/>
              </a:endParaRPr>
            </a:p>
          </p:txBody>
        </p:sp>
      </p:grpSp>
      <p:pic>
        <p:nvPicPr>
          <p:cNvPr id="36868" name="Picture 4" descr="http://localhost:8000/resources/LST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469" y="2447420"/>
            <a:ext cx="6172530" cy="28692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96939" y="5435934"/>
            <a:ext cx="4484420" cy="461665"/>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Internal representation of a LSTM network. Variants, such as bi-directional LSTMs are commonly used</a:t>
            </a:r>
          </a:p>
        </p:txBody>
      </p:sp>
    </p:spTree>
    <p:extLst>
      <p:ext uri="{BB962C8B-B14F-4D97-AF65-F5344CB8AC3E}">
        <p14:creationId xmlns:p14="http://schemas.microsoft.com/office/powerpoint/2010/main" val="38786247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920" y="-17947"/>
            <a:ext cx="12209545" cy="1335469"/>
            <a:chOff x="-7920" y="-17947"/>
            <a:chExt cx="12209545" cy="1335469"/>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3" name="Rectangle 22"/>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LONG SHORT TERM MEMORY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115714" name="Picture 2" descr="Image for post"/>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695950" y="2175638"/>
            <a:ext cx="5918200" cy="39191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22325" y="5990223"/>
            <a:ext cx="4484420" cy="276999"/>
          </a:xfrm>
          <a:prstGeom prst="rect">
            <a:avLst/>
          </a:prstGeom>
          <a:noFill/>
        </p:spPr>
        <p:txBody>
          <a:bodyPr wrap="square" rtlCol="0">
            <a:spAutoFit/>
          </a:bodyPr>
          <a:lstStyle/>
          <a:p>
            <a:pPr algn="ctr"/>
            <a:r>
              <a:rPr lang="fr-FR" sz="1200" i="1" dirty="0" err="1">
                <a:latin typeface="Ubisoft Sans" panose="02000504030000020004" pitchFamily="2" charset="-78"/>
                <a:cs typeface="Ubisoft Sans" panose="02000504030000020004" pitchFamily="2" charset="-78"/>
              </a:rPr>
              <a:t>Animated</a:t>
            </a:r>
            <a:r>
              <a:rPr lang="fr-FR" sz="1200" i="1" dirty="0">
                <a:latin typeface="Ubisoft Sans" panose="02000504030000020004" pitchFamily="2" charset="-78"/>
                <a:cs typeface="Ubisoft Sans" panose="02000504030000020004" pitchFamily="2" charset="-78"/>
              </a:rPr>
              <a:t> </a:t>
            </a:r>
            <a:r>
              <a:rPr lang="fr-FR" sz="1200" i="1" dirty="0" err="1">
                <a:latin typeface="Ubisoft Sans" panose="02000504030000020004" pitchFamily="2" charset="-78"/>
                <a:cs typeface="Ubisoft Sans" panose="02000504030000020004" pitchFamily="2" charset="-78"/>
              </a:rPr>
              <a:t>representation</a:t>
            </a:r>
            <a:r>
              <a:rPr lang="fr-FR" sz="1200" i="1" dirty="0">
                <a:latin typeface="Ubisoft Sans" panose="02000504030000020004" pitchFamily="2" charset="-78"/>
                <a:cs typeface="Ubisoft Sans" panose="02000504030000020004" pitchFamily="2" charset="-78"/>
              </a:rPr>
              <a:t> of LSTM </a:t>
            </a:r>
            <a:r>
              <a:rPr lang="fr-FR" sz="1200" i="1" dirty="0" err="1">
                <a:latin typeface="Ubisoft Sans" panose="02000504030000020004" pitchFamily="2" charset="-78"/>
                <a:cs typeface="Ubisoft Sans" panose="02000504030000020004" pitchFamily="2" charset="-78"/>
              </a:rPr>
              <a:t>cell</a:t>
            </a:r>
            <a:endParaRPr lang="fr-FR" sz="1200" i="1" dirty="0">
              <a:latin typeface="Ubisoft Sans" panose="02000504030000020004" pitchFamily="2" charset="-78"/>
              <a:cs typeface="Ubisoft Sans" panose="02000504030000020004" pitchFamily="2" charset="-78"/>
            </a:endParaRPr>
          </a:p>
        </p:txBody>
      </p:sp>
      <p:grpSp>
        <p:nvGrpSpPr>
          <p:cNvPr id="18" name="Group 17"/>
          <p:cNvGrpSpPr/>
          <p:nvPr/>
        </p:nvGrpSpPr>
        <p:grpSpPr>
          <a:xfrm>
            <a:off x="1588823" y="2733162"/>
            <a:ext cx="3436514" cy="2732176"/>
            <a:chOff x="1723686" y="2654533"/>
            <a:chExt cx="3436514" cy="2732176"/>
          </a:xfrm>
        </p:grpSpPr>
        <p:grpSp>
          <p:nvGrpSpPr>
            <p:cNvPr id="19" name="Group 18"/>
            <p:cNvGrpSpPr/>
            <p:nvPr/>
          </p:nvGrpSpPr>
          <p:grpSpPr>
            <a:xfrm>
              <a:off x="1723686" y="2654533"/>
              <a:ext cx="3436514" cy="1625960"/>
              <a:chOff x="1162051" y="2494892"/>
              <a:chExt cx="3436514" cy="1625960"/>
            </a:xfrm>
          </p:grpSpPr>
          <p:sp>
            <p:nvSpPr>
              <p:cNvPr id="21" name="TextBox 20"/>
              <p:cNvSpPr txBox="1"/>
              <p:nvPr/>
            </p:nvSpPr>
            <p:spPr>
              <a:xfrm>
                <a:off x="1162051" y="2494892"/>
                <a:ext cx="3436514" cy="523220"/>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LSTM are a </a:t>
                </a:r>
                <a:r>
                  <a:rPr lang="fr-FR" sz="1400" dirty="0" err="1">
                    <a:latin typeface="Ubisoft Sans" panose="02000504030000020004" pitchFamily="2" charset="-78"/>
                    <a:cs typeface="Ubisoft Sans" panose="02000504030000020004" pitchFamily="2" charset="-78"/>
                  </a:rPr>
                  <a:t>special</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kind</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recurrent</a:t>
                </a:r>
                <a:r>
                  <a:rPr lang="fr-FR" sz="1400" dirty="0">
                    <a:latin typeface="Ubisoft Sans" panose="02000504030000020004" pitchFamily="2" charset="-78"/>
                    <a:cs typeface="Ubisoft Sans" panose="02000504030000020004" pitchFamily="2" charset="-78"/>
                  </a:rPr>
                  <a:t> neural network</a:t>
                </a:r>
              </a:p>
            </p:txBody>
          </p:sp>
          <p:sp>
            <p:nvSpPr>
              <p:cNvPr id="22" name="TextBox 21"/>
              <p:cNvSpPr txBox="1"/>
              <p:nvPr/>
            </p:nvSpPr>
            <p:spPr>
              <a:xfrm>
                <a:off x="1162051" y="3382188"/>
                <a:ext cx="3436514" cy="738664"/>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They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introduce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many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subtles</a:t>
                </a:r>
                <a:r>
                  <a:rPr lang="fr-FR" sz="1400" dirty="0">
                    <a:latin typeface="Ubisoft Sans" panose="02000504030000020004" pitchFamily="2" charset="-78"/>
                    <a:cs typeface="Ubisoft Sans" panose="02000504030000020004" pitchFamily="2" charset="-78"/>
                  </a:rPr>
                  <a:t> changes </a:t>
                </a:r>
                <a:r>
                  <a:rPr lang="fr-FR" sz="1400" dirty="0" err="1">
                    <a:latin typeface="Ubisoft Sans" panose="02000504030000020004" pitchFamily="2" charset="-78"/>
                    <a:cs typeface="Ubisoft Sans" panose="02000504030000020004" pitchFamily="2" charset="-78"/>
                  </a:rPr>
                  <a:t>dedicated</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handle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problems</a:t>
                </a:r>
                <a:r>
                  <a:rPr lang="fr-FR" sz="1400" dirty="0">
                    <a:latin typeface="Ubisoft Sans" panose="02000504030000020004" pitchFamily="2" charset="-78"/>
                    <a:cs typeface="Ubisoft Sans" panose="02000504030000020004" pitchFamily="2" charset="-78"/>
                  </a:rPr>
                  <a:t> of standard RNN </a:t>
                </a:r>
              </a:p>
            </p:txBody>
          </p:sp>
        </p:grpSp>
        <p:sp>
          <p:nvSpPr>
            <p:cNvPr id="20" name="TextBox 19"/>
            <p:cNvSpPr txBox="1"/>
            <p:nvPr/>
          </p:nvSpPr>
          <p:spPr>
            <a:xfrm>
              <a:off x="1723686" y="4648045"/>
              <a:ext cx="3436514" cy="738664"/>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Particularly</a:t>
              </a:r>
              <a:r>
                <a:rPr lang="fr-FR" sz="1400" dirty="0">
                  <a:latin typeface="Ubisoft Sans" panose="02000504030000020004" pitchFamily="2" charset="-78"/>
                  <a:cs typeface="Ubisoft Sans" panose="02000504030000020004" pitchFamily="2" charset="-78"/>
                </a:rPr>
                <a:t>, LSTM are good at </a:t>
              </a:r>
              <a:r>
                <a:rPr lang="fr-FR" sz="1400" dirty="0" err="1">
                  <a:latin typeface="Ubisoft Sans" panose="02000504030000020004" pitchFamily="2" charset="-78"/>
                  <a:cs typeface="Ubisoft Sans" panose="02000504030000020004" pitchFamily="2" charset="-78"/>
                </a:rPr>
                <a:t>modeling</a:t>
              </a:r>
              <a:r>
                <a:rPr lang="fr-FR" sz="1400" dirty="0">
                  <a:latin typeface="Ubisoft Sans" panose="02000504030000020004" pitchFamily="2" charset="-78"/>
                  <a:cs typeface="Ubisoft Sans" panose="02000504030000020004" pitchFamily="2" charset="-78"/>
                </a:rPr>
                <a:t> </a:t>
              </a:r>
              <a:r>
                <a:rPr lang="fr-FR" sz="1400" b="1" dirty="0">
                  <a:latin typeface="Ubisoft Sans" panose="02000504030000020004" pitchFamily="2" charset="-78"/>
                  <a:cs typeface="Ubisoft Sans" panose="02000504030000020004" pitchFamily="2" charset="-78"/>
                </a:rPr>
                <a:t>long </a:t>
              </a:r>
              <a:r>
                <a:rPr lang="fr-FR" sz="1400" b="1" dirty="0" err="1">
                  <a:latin typeface="Ubisoft Sans" panose="02000504030000020004" pitchFamily="2" charset="-78"/>
                  <a:cs typeface="Ubisoft Sans" panose="02000504030000020004" pitchFamily="2" charset="-78"/>
                </a:rPr>
                <a:t>term</a:t>
              </a:r>
              <a:r>
                <a:rPr lang="fr-FR" sz="1400" b="1" dirty="0">
                  <a:latin typeface="Ubisoft Sans" panose="02000504030000020004" pitchFamily="2" charset="-78"/>
                  <a:cs typeface="Ubisoft Sans" panose="02000504030000020004" pitchFamily="2" charset="-78"/>
                </a:rPr>
                <a:t> memory </a:t>
              </a:r>
              <a:r>
                <a:rPr lang="fr-FR" sz="1400" dirty="0" err="1">
                  <a:latin typeface="Ubisoft Sans" panose="02000504030000020004" pitchFamily="2" charset="-78"/>
                  <a:cs typeface="Ubisoft Sans" panose="02000504030000020004" pitchFamily="2" charset="-78"/>
                </a:rPr>
                <a:t>without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losing</a:t>
              </a:r>
              <a:r>
                <a:rPr lang="fr-FR" sz="1400" dirty="0">
                  <a:latin typeface="Ubisoft Sans" panose="02000504030000020004" pitchFamily="2" charset="-78"/>
                  <a:cs typeface="Ubisoft Sans" panose="02000504030000020004" pitchFamily="2" charset="-78"/>
                </a:rPr>
                <a:t> </a:t>
              </a:r>
              <a:r>
                <a:rPr lang="fr-FR" sz="1400" b="1" dirty="0">
                  <a:latin typeface="Ubisoft Sans" panose="02000504030000020004" pitchFamily="2" charset="-78"/>
                  <a:cs typeface="Ubisoft Sans" panose="02000504030000020004" pitchFamily="2" charset="-78"/>
                </a:rPr>
                <a:t>short </a:t>
              </a:r>
              <a:r>
                <a:rPr lang="fr-FR" sz="1400" b="1" dirty="0" err="1">
                  <a:latin typeface="Ubisoft Sans" panose="02000504030000020004" pitchFamily="2" charset="-78"/>
                  <a:cs typeface="Ubisoft Sans" panose="02000504030000020004" pitchFamily="2" charset="-78"/>
                </a:rPr>
                <a:t>term</a:t>
              </a:r>
              <a:r>
                <a:rPr lang="fr-FR" sz="1400" b="1" dirty="0">
                  <a:latin typeface="Ubisoft Sans" panose="02000504030000020004" pitchFamily="2" charset="-78"/>
                  <a:cs typeface="Ubisoft Sans" panose="02000504030000020004" pitchFamily="2" charset="-78"/>
                </a:rPr>
                <a:t> </a:t>
              </a:r>
              <a:r>
                <a:rPr lang="fr-FR" sz="1400" b="1" dirty="0" err="1">
                  <a:latin typeface="Ubisoft Sans" panose="02000504030000020004" pitchFamily="2" charset="-78"/>
                  <a:cs typeface="Ubisoft Sans" panose="02000504030000020004" pitchFamily="2" charset="-78"/>
                </a:rPr>
                <a:t>relationships</a:t>
              </a:r>
              <a:endParaRPr lang="fr-FR" sz="1400" dirty="0">
                <a:latin typeface="Ubisoft Sans" panose="02000504030000020004" pitchFamily="2" charset="-78"/>
                <a:cs typeface="Ubisoft Sans" panose="02000504030000020004" pitchFamily="2" charset="-78"/>
              </a:endParaRPr>
            </a:p>
          </p:txBody>
        </p:sp>
      </p:grpSp>
    </p:spTree>
    <p:extLst>
      <p:ext uri="{BB962C8B-B14F-4D97-AF65-F5344CB8AC3E}">
        <p14:creationId xmlns:p14="http://schemas.microsoft.com/office/powerpoint/2010/main" val="3408730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l="69" t="-245" r="-69" b="80303"/>
          <a:stretch/>
        </p:blipFill>
        <p:spPr>
          <a:xfrm>
            <a:off x="0" y="-15874"/>
            <a:ext cx="12217430" cy="1335024"/>
          </a:xfrm>
          <a:prstGeom prst="rect">
            <a:avLst/>
          </a:prstGeom>
        </p:spPr>
      </p:pic>
      <p:sp>
        <p:nvSpPr>
          <p:cNvPr id="7" name="Rectangle 6"/>
          <p:cNvSpPr/>
          <p:nvPr/>
        </p:nvSpPr>
        <p:spPr>
          <a:xfrm>
            <a:off x="-7920" y="0"/>
            <a:ext cx="12199920" cy="1333500"/>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LONG SHORT TERM MEMORY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p:cNvPr>
          <p:cNvPicPr>
            <a:picLocks noChangeAspect="1"/>
          </p:cNvPicPr>
          <p:nvPr/>
        </p:nvPicPr>
        <p:blipFill>
          <a:blip r:embed="rId7"/>
          <a:stretch>
            <a:fillRect/>
          </a:stretch>
        </p:blipFill>
        <p:spPr>
          <a:xfrm>
            <a:off x="-389963" y="-15874"/>
            <a:ext cx="12997356" cy="6873874"/>
          </a:xfrm>
          <a:prstGeom prst="rect">
            <a:avLst/>
          </a:prstGeom>
        </p:spPr>
      </p:pic>
    </p:spTree>
    <p:extLst>
      <p:ext uri="{BB962C8B-B14F-4D97-AF65-F5344CB8AC3E}">
        <p14:creationId xmlns:p14="http://schemas.microsoft.com/office/powerpoint/2010/main" val="3227770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l="2664" t="35011" r="3995" b="54774"/>
          <a:stretch/>
        </p:blipFill>
        <p:spPr>
          <a:xfrm>
            <a:off x="0" y="-14514"/>
            <a:ext cx="12201625" cy="1335314"/>
          </a:xfrm>
          <a:prstGeom prst="rect">
            <a:avLst/>
          </a:prstGeom>
        </p:spPr>
      </p:pic>
      <p:sp>
        <p:nvSpPr>
          <p:cNvPr id="7" name="Rectangle 6"/>
          <p:cNvSpPr/>
          <p:nvPr/>
        </p:nvSpPr>
        <p:spPr>
          <a:xfrm>
            <a:off x="1705" y="-14514"/>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NLU/NLP DEFINITION</a:t>
            </a:r>
            <a:endParaRPr lang="fr-FR" sz="3600" b="1" dirty="0">
              <a:solidFill>
                <a:schemeClr val="bg1"/>
              </a:solidFill>
              <a:latin typeface="Ubisoft Sans" panose="02000504030000020004" pitchFamily="2" charset="-78"/>
              <a:cs typeface="Ubisoft Sans" panose="02000504030000020004" pitchFamily="2" charset="-78"/>
            </a:endParaRPr>
          </a:p>
        </p:txBody>
      </p:sp>
      <p:sp>
        <p:nvSpPr>
          <p:cNvPr id="40" name="TextBox 39"/>
          <p:cNvSpPr txBox="1"/>
          <p:nvPr/>
        </p:nvSpPr>
        <p:spPr>
          <a:xfrm>
            <a:off x="3420385" y="3359815"/>
            <a:ext cx="5351230" cy="1015663"/>
          </a:xfrm>
          <a:prstGeom prst="rect">
            <a:avLst/>
          </a:prstGeom>
          <a:noFill/>
        </p:spPr>
        <p:txBody>
          <a:bodyPr wrap="square" rtlCol="0">
            <a:spAutoFit/>
          </a:bodyPr>
          <a:lstStyle/>
          <a:p>
            <a:pPr algn="just"/>
            <a:r>
              <a:rPr lang="fr-FR" sz="2000" dirty="0" err="1">
                <a:latin typeface="Ubisoft Sans" panose="02000504030000020004" pitchFamily="2" charset="-78"/>
                <a:cs typeface="Ubisoft Sans" panose="02000504030000020004" pitchFamily="2" charset="-78"/>
              </a:rPr>
              <a:t>Subtopic</a:t>
            </a:r>
            <a:r>
              <a:rPr lang="fr-FR" sz="2000" dirty="0">
                <a:latin typeface="Ubisoft Sans" panose="02000504030000020004" pitchFamily="2" charset="-78"/>
                <a:cs typeface="Ubisoft Sans" panose="02000504030000020004" pitchFamily="2" charset="-78"/>
              </a:rPr>
              <a:t> of </a:t>
            </a:r>
            <a:r>
              <a:rPr lang="fr-FR" sz="2000" dirty="0" err="1">
                <a:latin typeface="Ubisoft Sans" panose="02000504030000020004" pitchFamily="2" charset="-78"/>
                <a:cs typeface="Ubisoft Sans" panose="02000504030000020004" pitchFamily="2" charset="-78"/>
              </a:rPr>
              <a:t>natural-language</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processing</a:t>
            </a:r>
            <a:r>
              <a:rPr lang="fr-FR" sz="2000" dirty="0">
                <a:latin typeface="Ubisoft Sans" panose="02000504030000020004" pitchFamily="2" charset="-78"/>
                <a:cs typeface="Ubisoft Sans" panose="02000504030000020004" pitchFamily="2" charset="-78"/>
              </a:rPr>
              <a:t> in </a:t>
            </a:r>
            <a:r>
              <a:rPr lang="fr-FR" sz="2000" dirty="0" err="1">
                <a:latin typeface="Ubisoft Sans" panose="02000504030000020004" pitchFamily="2" charset="-78"/>
                <a:cs typeface="Ubisoft Sans" panose="02000504030000020004" pitchFamily="2" charset="-78"/>
              </a:rPr>
              <a:t>artificial</a:t>
            </a:r>
            <a:r>
              <a:rPr lang="fr-FR" sz="2000" dirty="0">
                <a:latin typeface="Ubisoft Sans" panose="02000504030000020004" pitchFamily="2" charset="-78"/>
                <a:cs typeface="Ubisoft Sans" panose="02000504030000020004" pitchFamily="2" charset="-78"/>
              </a:rPr>
              <a:t> intelligence </a:t>
            </a:r>
            <a:r>
              <a:rPr lang="fr-FR" sz="2000" dirty="0" err="1">
                <a:latin typeface="Ubisoft Sans" panose="02000504030000020004" pitchFamily="2" charset="-78"/>
                <a:cs typeface="Ubisoft Sans" panose="02000504030000020004" pitchFamily="2" charset="-78"/>
              </a:rPr>
              <a:t>that</a:t>
            </a:r>
            <a:r>
              <a:rPr lang="fr-FR" sz="2000" dirty="0">
                <a:latin typeface="Ubisoft Sans" panose="02000504030000020004" pitchFamily="2" charset="-78"/>
                <a:cs typeface="Ubisoft Sans" panose="02000504030000020004" pitchFamily="2" charset="-78"/>
              </a:rPr>
              <a:t> deals </a:t>
            </a:r>
            <a:r>
              <a:rPr lang="fr-FR" sz="2000" dirty="0" err="1">
                <a:latin typeface="Ubisoft Sans" panose="02000504030000020004" pitchFamily="2" charset="-78"/>
                <a:cs typeface="Ubisoft Sans" panose="02000504030000020004" pitchFamily="2" charset="-78"/>
              </a:rPr>
              <a:t>with</a:t>
            </a:r>
            <a:r>
              <a:rPr lang="fr-FR" sz="2000" dirty="0">
                <a:latin typeface="Ubisoft Sans" panose="02000504030000020004" pitchFamily="2" charset="-78"/>
                <a:cs typeface="Ubisoft Sans" panose="02000504030000020004" pitchFamily="2" charset="-78"/>
              </a:rPr>
              <a:t> machine </a:t>
            </a:r>
            <a:r>
              <a:rPr lang="fr-FR" sz="2000" dirty="0" err="1">
                <a:latin typeface="Ubisoft Sans" panose="02000504030000020004" pitchFamily="2" charset="-78"/>
                <a:cs typeface="Ubisoft Sans" panose="02000504030000020004" pitchFamily="2" charset="-78"/>
              </a:rPr>
              <a:t>reading</a:t>
            </a:r>
            <a:r>
              <a:rPr lang="fr-FR" sz="2000" dirty="0">
                <a:latin typeface="Ubisoft Sans" panose="02000504030000020004" pitchFamily="2" charset="-78"/>
                <a:cs typeface="Ubisoft Sans" panose="02000504030000020004" pitchFamily="2" charset="-78"/>
              </a:rPr>
              <a:t> </a:t>
            </a:r>
            <a:r>
              <a:rPr lang="fr-FR" sz="2000" dirty="0" err="1">
                <a:latin typeface="Ubisoft Sans" panose="02000504030000020004" pitchFamily="2" charset="-78"/>
                <a:cs typeface="Ubisoft Sans" panose="02000504030000020004" pitchFamily="2" charset="-78"/>
              </a:rPr>
              <a:t>comprehension</a:t>
            </a:r>
            <a:r>
              <a:rPr lang="fr-FR" sz="2000" dirty="0">
                <a:latin typeface="Ubisoft Sans" panose="02000504030000020004" pitchFamily="2" charset="-78"/>
                <a:cs typeface="Ubisoft Sans" panose="02000504030000020004" pitchFamily="2" charset="-78"/>
              </a:rPr>
              <a:t>.</a:t>
            </a:r>
          </a:p>
        </p:txBody>
      </p:sp>
      <p:sp>
        <p:nvSpPr>
          <p:cNvPr id="42" name="TextBox 41"/>
          <p:cNvSpPr txBox="1"/>
          <p:nvPr/>
        </p:nvSpPr>
        <p:spPr>
          <a:xfrm>
            <a:off x="3124200" y="2172369"/>
            <a:ext cx="5943600" cy="523220"/>
          </a:xfrm>
          <a:prstGeom prst="rect">
            <a:avLst/>
          </a:prstGeom>
          <a:noFill/>
        </p:spPr>
        <p:txBody>
          <a:bodyPr wrap="square" rtlCol="0">
            <a:spAutoFit/>
          </a:bodyPr>
          <a:lstStyle/>
          <a:p>
            <a:pPr algn="ctr"/>
            <a:r>
              <a:rPr lang="fr-FR" sz="2800" b="1" dirty="0">
                <a:latin typeface="Ubisoft Sans" panose="02000504030000020004" pitchFamily="2" charset="-78"/>
                <a:cs typeface="Ubisoft Sans" panose="02000504030000020004" pitchFamily="2" charset="-78"/>
              </a:rPr>
              <a:t>Natural </a:t>
            </a:r>
            <a:r>
              <a:rPr lang="fr-FR" sz="2800" b="1" dirty="0" err="1">
                <a:latin typeface="Ubisoft Sans" panose="02000504030000020004" pitchFamily="2" charset="-78"/>
                <a:cs typeface="Ubisoft Sans" panose="02000504030000020004" pitchFamily="2" charset="-78"/>
              </a:rPr>
              <a:t>Language</a:t>
            </a:r>
            <a:r>
              <a:rPr lang="fr-FR" sz="2800" b="1" dirty="0">
                <a:latin typeface="Ubisoft Sans" panose="02000504030000020004" pitchFamily="2" charset="-78"/>
                <a:cs typeface="Ubisoft Sans" panose="02000504030000020004" pitchFamily="2" charset="-78"/>
              </a:rPr>
              <a:t> </a:t>
            </a:r>
            <a:r>
              <a:rPr lang="fr-FR" sz="2800" b="1" dirty="0" err="1">
                <a:latin typeface="Ubisoft Sans" panose="02000504030000020004" pitchFamily="2" charset="-78"/>
                <a:cs typeface="Ubisoft Sans" panose="02000504030000020004" pitchFamily="2" charset="-78"/>
              </a:rPr>
              <a:t>Understanding</a:t>
            </a:r>
            <a:endParaRPr lang="fr-FR" sz="2800" b="1" dirty="0">
              <a:latin typeface="Ubisoft Sans" panose="02000504030000020004" pitchFamily="2" charset="-78"/>
              <a:cs typeface="Ubisoft Sans" panose="02000504030000020004" pitchFamily="2" charset="-78"/>
            </a:endParaRPr>
          </a:p>
        </p:txBody>
      </p:sp>
      <p:sp>
        <p:nvSpPr>
          <p:cNvPr id="46" name="TextBox 45"/>
          <p:cNvSpPr txBox="1"/>
          <p:nvPr/>
        </p:nvSpPr>
        <p:spPr>
          <a:xfrm>
            <a:off x="3420385" y="4952587"/>
            <a:ext cx="5351230" cy="307777"/>
          </a:xfrm>
          <a:prstGeom prst="rect">
            <a:avLst/>
          </a:prstGeom>
          <a:noFill/>
        </p:spPr>
        <p:txBody>
          <a:bodyPr wrap="square" rtlCol="0">
            <a:spAutoFit/>
          </a:bodyPr>
          <a:lstStyle/>
          <a:p>
            <a:pPr algn="ctr"/>
            <a:r>
              <a:rPr lang="fr-FR" sz="1400" i="1" dirty="0">
                <a:latin typeface="Ubisoft Sans" panose="02000504030000020004" pitchFamily="2" charset="-78"/>
                <a:cs typeface="Ubisoft Sans" panose="02000504030000020004" pitchFamily="2" charset="-78"/>
              </a:rPr>
              <a:t>Source: </a:t>
            </a:r>
            <a:r>
              <a:rPr lang="fr-FR" sz="1400" i="1" dirty="0" err="1">
                <a:latin typeface="Ubisoft Sans" panose="02000504030000020004" pitchFamily="2" charset="-78"/>
                <a:cs typeface="Ubisoft Sans" panose="02000504030000020004" pitchFamily="2" charset="-78"/>
              </a:rPr>
              <a:t>Wikipedia</a:t>
            </a:r>
            <a:endParaRPr lang="fr-FR" sz="1400" i="1" dirty="0">
              <a:latin typeface="Ubisoft Sans" panose="02000504030000020004" pitchFamily="2" charset="-78"/>
              <a:cs typeface="Ubisoft Sans" panose="02000504030000020004" pitchFamily="2" charset="-78"/>
            </a:endParaRPr>
          </a:p>
        </p:txBody>
      </p:sp>
      <p:pic>
        <p:nvPicPr>
          <p:cNvPr id="1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4"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18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920" y="-17947"/>
            <a:ext cx="12209545" cy="1335469"/>
            <a:chOff x="-7920" y="-17947"/>
            <a:chExt cx="12209545" cy="1335469"/>
          </a:xfrm>
        </p:grpSpPr>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9" name="Rectangle 18"/>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CONVOLUTIONAL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598348" y="2300535"/>
            <a:ext cx="3436514" cy="3590474"/>
            <a:chOff x="1723686" y="2654533"/>
            <a:chExt cx="3436514" cy="3590474"/>
          </a:xfrm>
        </p:grpSpPr>
        <p:grpSp>
          <p:nvGrpSpPr>
            <p:cNvPr id="13" name="Group 12"/>
            <p:cNvGrpSpPr/>
            <p:nvPr/>
          </p:nvGrpSpPr>
          <p:grpSpPr>
            <a:xfrm>
              <a:off x="1723686" y="2654533"/>
              <a:ext cx="3436514" cy="2056847"/>
              <a:chOff x="1162051" y="2494892"/>
              <a:chExt cx="3436514" cy="2056847"/>
            </a:xfrm>
          </p:grpSpPr>
          <p:sp>
            <p:nvSpPr>
              <p:cNvPr id="15" name="TextBox 14"/>
              <p:cNvSpPr txBox="1"/>
              <p:nvPr/>
            </p:nvSpPr>
            <p:spPr>
              <a:xfrm>
                <a:off x="1162051" y="2494892"/>
                <a:ext cx="3436514" cy="523220"/>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Neural networks </a:t>
                </a:r>
                <a:r>
                  <a:rPr lang="fr-FR" sz="1400" dirty="0" err="1">
                    <a:latin typeface="Ubisoft Sans" panose="02000504030000020004" pitchFamily="2" charset="-78"/>
                    <a:cs typeface="Ubisoft Sans" panose="02000504030000020004" pitchFamily="2" charset="-78"/>
                  </a:rPr>
                  <a:t>with</a:t>
                </a:r>
                <a:r>
                  <a:rPr lang="fr-FR" sz="1400" dirty="0">
                    <a:latin typeface="Ubisoft Sans" panose="02000504030000020004" pitchFamily="2" charset="-78"/>
                    <a:cs typeface="Ubisoft Sans" panose="02000504030000020004" pitchFamily="2" charset="-78"/>
                  </a:rPr>
                  <a:t> a notion of </a:t>
                </a:r>
                <a:r>
                  <a:rPr lang="fr-FR" sz="1400" b="1" dirty="0" err="1">
                    <a:latin typeface="Ubisoft Sans" panose="02000504030000020004" pitchFamily="2" charset="-78"/>
                    <a:cs typeface="Ubisoft Sans" panose="02000504030000020004" pitchFamily="2" charset="-78"/>
                  </a:rPr>
                  <a:t>proximity</a:t>
                </a:r>
                <a:endParaRPr lang="fr-FR" sz="1400" dirty="0">
                  <a:latin typeface="Ubisoft Sans" panose="02000504030000020004" pitchFamily="2" charset="-78"/>
                  <a:cs typeface="Ubisoft Sans" panose="02000504030000020004" pitchFamily="2" charset="-78"/>
                </a:endParaRPr>
              </a:p>
            </p:txBody>
          </p:sp>
          <p:sp>
            <p:nvSpPr>
              <p:cNvPr id="16" name="TextBox 15"/>
              <p:cNvSpPr txBox="1"/>
              <p:nvPr/>
            </p:nvSpPr>
            <p:spPr>
              <a:xfrm>
                <a:off x="1162051" y="3382188"/>
                <a:ext cx="3436514" cy="1169551"/>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region</a:t>
                </a:r>
                <a:r>
                  <a:rPr lang="fr-FR" sz="1400" dirty="0">
                    <a:latin typeface="Ubisoft Sans" panose="02000504030000020004" pitchFamily="2" charset="-78"/>
                    <a:cs typeface="Ubisoft Sans" panose="02000504030000020004" pitchFamily="2" charset="-78"/>
                  </a:rPr>
                  <a:t> of the </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aggregated</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with</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its</a:t>
                </a:r>
                <a:r>
                  <a:rPr lang="fr-FR" sz="1400" dirty="0">
                    <a:latin typeface="Ubisoft Sans" panose="02000504030000020004" pitchFamily="2" charset="-78"/>
                    <a:cs typeface="Ubisoft Sans" panose="02000504030000020004" pitchFamily="2" charset="-78"/>
                  </a:rPr>
                  <a:t> direct </a:t>
                </a:r>
                <a:r>
                  <a:rPr lang="fr-FR" sz="1400" dirty="0" err="1">
                    <a:latin typeface="Ubisoft Sans" panose="02000504030000020004" pitchFamily="2" charset="-78"/>
                    <a:cs typeface="Ubisoft Sans" panose="02000504030000020004" pitchFamily="2" charset="-78"/>
                  </a:rPr>
                  <a:t>neighbours</a:t>
                </a:r>
                <a:r>
                  <a:rPr lang="fr-FR" sz="1400" dirty="0">
                    <a:latin typeface="Ubisoft Sans" panose="02000504030000020004" pitchFamily="2" charset="-78"/>
                    <a:cs typeface="Ubisoft Sans" panose="02000504030000020004" pitchFamily="2" charset="-78"/>
                  </a:rPr>
                  <a:t>. This </a:t>
                </a:r>
                <a:r>
                  <a:rPr lang="fr-FR" sz="1400" dirty="0" err="1">
                    <a:latin typeface="Ubisoft Sans" panose="02000504030000020004" pitchFamily="2" charset="-78"/>
                    <a:cs typeface="Ubisoft Sans" panose="02000504030000020004" pitchFamily="2" charset="-78"/>
                  </a:rPr>
                  <a:t>is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repeated</a:t>
                </a:r>
                <a:r>
                  <a:rPr lang="fr-FR" sz="1400" dirty="0">
                    <a:latin typeface="Ubisoft Sans" panose="02000504030000020004" pitchFamily="2" charset="-78"/>
                    <a:cs typeface="Ubisoft Sans" panose="02000504030000020004" pitchFamily="2" charset="-78"/>
                  </a:rPr>
                  <a:t> multiple times </a:t>
                </a:r>
                <a:r>
                  <a:rPr lang="fr-FR" sz="1400" dirty="0" err="1">
                    <a:latin typeface="Ubisoft Sans" panose="02000504030000020004" pitchFamily="2" charset="-78"/>
                    <a:cs typeface="Ubisoft Sans" panose="02000504030000020004" pitchFamily="2" charset="-78"/>
                  </a:rPr>
                  <a:t>across</a:t>
                </a:r>
                <a:r>
                  <a:rPr lang="fr-FR" sz="1400" dirty="0">
                    <a:latin typeface="Ubisoft Sans" panose="02000504030000020004" pitchFamily="2" charset="-78"/>
                    <a:cs typeface="Ubisoft Sans" panose="02000504030000020004" pitchFamily="2" charset="-78"/>
                  </a:rPr>
                  <a:t> the network </a:t>
                </a:r>
                <a:r>
                  <a:rPr lang="fr-FR" sz="1400" dirty="0" err="1">
                    <a:latin typeface="Ubisoft Sans" panose="02000504030000020004" pitchFamily="2" charset="-78"/>
                    <a:cs typeface="Ubisoft Sans" panose="02000504030000020004" pitchFamily="2" charset="-78"/>
                  </a:rPr>
                  <a:t>layers</a:t>
                </a:r>
                <a:r>
                  <a:rPr lang="fr-FR" sz="1400" dirty="0">
                    <a:latin typeface="Ubisoft Sans" panose="02000504030000020004" pitchFamily="2" charset="-78"/>
                    <a:cs typeface="Ubisoft Sans" panose="02000504030000020004" pitchFamily="2" charset="-78"/>
                  </a:rPr>
                  <a:t>, and </a:t>
                </a:r>
                <a:r>
                  <a:rPr lang="fr-FR" sz="1400" dirty="0" err="1">
                    <a:latin typeface="Ubisoft Sans" panose="02000504030000020004" pitchFamily="2" charset="-78"/>
                    <a:cs typeface="Ubisoft Sans" panose="02000504030000020004" pitchFamily="2" charset="-78"/>
                  </a:rPr>
                  <a:t>result</a:t>
                </a:r>
                <a:r>
                  <a:rPr lang="fr-FR" sz="1400" dirty="0">
                    <a:latin typeface="Ubisoft Sans" panose="02000504030000020004" pitchFamily="2" charset="-78"/>
                    <a:cs typeface="Ubisoft Sans" panose="02000504030000020004" pitchFamily="2" charset="-78"/>
                  </a:rPr>
                  <a:t> in </a:t>
                </a:r>
                <a:r>
                  <a:rPr lang="fr-FR" sz="1400" dirty="0" err="1">
                    <a:latin typeface="Ubisoft Sans" panose="02000504030000020004" pitchFamily="2" charset="-78"/>
                    <a:cs typeface="Ubisoft Sans" panose="02000504030000020004" pitchFamily="2" charset="-78"/>
                  </a:rPr>
                  <a:t>features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that</a:t>
                </a:r>
                <a:r>
                  <a:rPr lang="fr-FR" sz="1400" dirty="0">
                    <a:latin typeface="Ubisoft Sans" panose="02000504030000020004" pitchFamily="2" charset="-78"/>
                    <a:cs typeface="Ubisoft Sans" panose="02000504030000020004" pitchFamily="2" charset="-78"/>
                  </a:rPr>
                  <a:t> are </a:t>
                </a:r>
                <a:r>
                  <a:rPr lang="fr-FR" sz="1400" dirty="0" err="1">
                    <a:latin typeface="Ubisoft Sans" panose="02000504030000020004" pitchFamily="2" charset="-78"/>
                    <a:cs typeface="Ubisoft Sans" panose="02000504030000020004" pitchFamily="2" charset="-78"/>
                  </a:rPr>
                  <a:t>directly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computed</a:t>
                </a:r>
                <a:r>
                  <a:rPr lang="fr-FR" sz="1400" dirty="0">
                    <a:latin typeface="Ubisoft Sans" panose="02000504030000020004" pitchFamily="2" charset="-78"/>
                    <a:cs typeface="Ubisoft Sans" panose="02000504030000020004" pitchFamily="2" charset="-78"/>
                  </a:rPr>
                  <a:t> by the system.</a:t>
                </a:r>
              </a:p>
            </p:txBody>
          </p:sp>
        </p:grpSp>
        <p:sp>
          <p:nvSpPr>
            <p:cNvPr id="14" name="TextBox 13"/>
            <p:cNvSpPr txBox="1"/>
            <p:nvPr/>
          </p:nvSpPr>
          <p:spPr>
            <a:xfrm>
              <a:off x="1723686" y="5075456"/>
              <a:ext cx="3436514" cy="1169551"/>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Such</a:t>
              </a:r>
              <a:r>
                <a:rPr lang="fr-FR" sz="1400" dirty="0">
                  <a:latin typeface="Ubisoft Sans" panose="02000504030000020004" pitchFamily="2" charset="-78"/>
                  <a:cs typeface="Ubisoft Sans" panose="02000504030000020004" pitchFamily="2" charset="-78"/>
                </a:rPr>
                <a:t> networks are the keys to all modern computer vision </a:t>
              </a:r>
              <a:r>
                <a:rPr lang="fr-FR" sz="1400" dirty="0" err="1">
                  <a:latin typeface="Ubisoft Sans" panose="02000504030000020004" pitchFamily="2" charset="-78"/>
                  <a:cs typeface="Ubisoft Sans" panose="02000504030000020004" pitchFamily="2" charset="-78"/>
                </a:rPr>
                <a:t>systems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since</a:t>
              </a:r>
              <a:r>
                <a:rPr lang="fr-FR" sz="1400" dirty="0">
                  <a:latin typeface="Ubisoft Sans" panose="02000504030000020004" pitchFamily="2" charset="-78"/>
                  <a:cs typeface="Ubisoft Sans" panose="02000504030000020004" pitchFamily="2" charset="-78"/>
                </a:rPr>
                <a:t> images </a:t>
              </a:r>
              <a:r>
                <a:rPr lang="fr-FR" sz="1400" dirty="0" err="1">
                  <a:latin typeface="Ubisoft Sans" panose="02000504030000020004" pitchFamily="2" charset="-78"/>
                  <a:cs typeface="Ubisoft Sans" panose="02000504030000020004" pitchFamily="2" charset="-78"/>
                </a:rPr>
                <a:t>really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benefit</a:t>
              </a:r>
              <a:r>
                <a:rPr lang="fr-FR" sz="1400" dirty="0">
                  <a:latin typeface="Ubisoft Sans" panose="02000504030000020004" pitchFamily="2" charset="-78"/>
                  <a:cs typeface="Ubisoft Sans" panose="02000504030000020004" pitchFamily="2" charset="-78"/>
                </a:rPr>
                <a:t> from </a:t>
              </a:r>
              <a:r>
                <a:rPr lang="fr-FR" sz="1400" dirty="0" err="1">
                  <a:latin typeface="Ubisoft Sans" panose="02000504030000020004" pitchFamily="2" charset="-78"/>
                  <a:cs typeface="Ubisoft Sans" panose="02000504030000020004" pitchFamily="2" charset="-78"/>
                </a:rPr>
                <a:t>proximity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relationships</a:t>
              </a:r>
              <a:r>
                <a:rPr lang="fr-FR" sz="1400" dirty="0">
                  <a:latin typeface="Ubisoft Sans" panose="02000504030000020004" pitchFamily="2" charset="-78"/>
                  <a:cs typeface="Ubisoft Sans" panose="02000504030000020004" pitchFamily="2" charset="-78"/>
                </a:rPr>
                <a:t> (close pixels </a:t>
              </a:r>
              <a:r>
                <a:rPr lang="fr-FR" sz="1400" dirty="0" err="1">
                  <a:latin typeface="Ubisoft Sans" panose="02000504030000020004" pitchFamily="2" charset="-78"/>
                  <a:cs typeface="Ubisoft Sans" panose="02000504030000020004" pitchFamily="2" charset="-78"/>
                </a:rPr>
                <a:t>usually</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represent</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same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thing</a:t>
              </a:r>
              <a:r>
                <a:rPr lang="fr-FR" sz="1400" dirty="0">
                  <a:latin typeface="Ubisoft Sans" panose="02000504030000020004" pitchFamily="2" charset="-78"/>
                  <a:cs typeface="Ubisoft Sans" panose="02000504030000020004" pitchFamily="2" charset="-78"/>
                </a:rPr>
                <a:t>)</a:t>
              </a:r>
            </a:p>
          </p:txBody>
        </p:sp>
      </p:grpSp>
      <p:pic>
        <p:nvPicPr>
          <p:cNvPr id="35842" name="Picture 2" descr="http://localhost:8000/resources/cnn_behaviour.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118984" y="2067555"/>
            <a:ext cx="376237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162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920" y="-17947"/>
            <a:ext cx="12209545" cy="1335469"/>
            <a:chOff x="-7920" y="-17947"/>
            <a:chExt cx="12209545" cy="1335469"/>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4" name="Rectangle 1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CONVOLUTIONAL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maxime.sazadaly\Pictures\Learning GIFs\Convolution - stride 2.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106442" y="1702704"/>
            <a:ext cx="7833684" cy="440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8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l="69" t="-245" r="-69" b="80303"/>
          <a:stretch/>
        </p:blipFill>
        <p:spPr>
          <a:xfrm>
            <a:off x="0" y="-15874"/>
            <a:ext cx="12217430" cy="1335024"/>
          </a:xfrm>
          <a:prstGeom prst="rect">
            <a:avLst/>
          </a:prstGeom>
        </p:spPr>
      </p:pic>
      <p:sp>
        <p:nvSpPr>
          <p:cNvPr id="7" name="Rectangle 6"/>
          <p:cNvSpPr/>
          <p:nvPr/>
        </p:nvSpPr>
        <p:spPr>
          <a:xfrm>
            <a:off x="-7920" y="0"/>
            <a:ext cx="12199920" cy="1333500"/>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CONVOLUTIONAL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p:cNvPr>
          <p:cNvPicPr>
            <a:picLocks noChangeAspect="1"/>
          </p:cNvPicPr>
          <p:nvPr/>
        </p:nvPicPr>
        <p:blipFill rotWithShape="1">
          <a:blip r:embed="rId7"/>
          <a:srcRect r="3475"/>
          <a:stretch/>
        </p:blipFill>
        <p:spPr>
          <a:xfrm>
            <a:off x="0" y="1"/>
            <a:ext cx="12217429" cy="6858000"/>
          </a:xfrm>
          <a:prstGeom prst="rect">
            <a:avLst/>
          </a:prstGeom>
        </p:spPr>
      </p:pic>
    </p:spTree>
    <p:extLst>
      <p:ext uri="{BB962C8B-B14F-4D97-AF65-F5344CB8AC3E}">
        <p14:creationId xmlns:p14="http://schemas.microsoft.com/office/powerpoint/2010/main" val="591294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5" name="Rectangle 1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CONVOLUTIONAL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http://localhost:8000/resources/CN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7301" y="2250418"/>
            <a:ext cx="9918700" cy="30261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849830" y="5319530"/>
            <a:ext cx="4484420" cy="276999"/>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Character-level CNN for Text Classification (Zhang et al., 2015)</a:t>
            </a:r>
          </a:p>
        </p:txBody>
      </p:sp>
    </p:spTree>
    <p:extLst>
      <p:ext uri="{BB962C8B-B14F-4D97-AF65-F5344CB8AC3E}">
        <p14:creationId xmlns:p14="http://schemas.microsoft.com/office/powerpoint/2010/main" val="3084559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5" name="Rectangle 1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CONVOLUTIONAL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849830" y="5757680"/>
            <a:ext cx="4484420" cy="276999"/>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Activations of some layers of a CNN</a:t>
            </a:r>
          </a:p>
        </p:txBody>
      </p:sp>
      <p:pic>
        <p:nvPicPr>
          <p:cNvPr id="120834" name="Picture 2" descr="http://localhost:8000/resources/visualizing_cnn_2.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040" y="1584705"/>
            <a:ext cx="5062000" cy="401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465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20" y="-17947"/>
            <a:ext cx="12209545" cy="1335469"/>
            <a:chOff x="-7920" y="-17947"/>
            <a:chExt cx="12209545" cy="1335469"/>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5" name="Rectangle 1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CONVOLUTIONAL NEURAL NETWORKS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849830" y="5189261"/>
            <a:ext cx="4484420" cy="461665"/>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First layers of a Character-level CNN for Text Classification, which are WAY less interpretable.</a:t>
            </a:r>
          </a:p>
        </p:txBody>
      </p:sp>
      <p:pic>
        <p:nvPicPr>
          <p:cNvPr id="121858" name="Picture 2" descr="http://localhost:8000/resources/CNN_first_lay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740" y="2510956"/>
            <a:ext cx="569595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192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ur.com/A119A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368DA7C-F6D5-4D04-BF4C-810CCD4E83E6}"/>
              </a:ext>
            </a:extLst>
          </p:cNvPr>
          <p:cNvSpPr/>
          <p:nvPr/>
        </p:nvSpPr>
        <p:spPr>
          <a:xfrm>
            <a:off x="0" y="0"/>
            <a:ext cx="12201625" cy="6872512"/>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29" name="TextBox 28"/>
          <p:cNvSpPr txBox="1"/>
          <p:nvPr/>
        </p:nvSpPr>
        <p:spPr>
          <a:xfrm>
            <a:off x="1162051" y="343584"/>
            <a:ext cx="9867898" cy="646331"/>
          </a:xfrm>
          <a:prstGeom prst="rect">
            <a:avLst/>
          </a:prstGeom>
          <a:noFill/>
        </p:spPr>
        <p:txBody>
          <a:bodyPr wrap="square" rtlCol="0">
            <a:spAutoFit/>
          </a:bodyPr>
          <a:lstStyle/>
          <a:p>
            <a:pPr algn="ctr"/>
            <a:r>
              <a:rPr lang="fr-FR" sz="3600" b="1" dirty="0">
                <a:solidFill>
                  <a:schemeClr val="bg1"/>
                </a:solidFill>
                <a:latin typeface="Ubisoft Sans" pitchFamily="50" charset="0"/>
              </a:rPr>
              <a:t>METHODOLOGIES TIMELINE</a:t>
            </a:r>
            <a:endParaRPr lang="fr-FR" sz="3600" b="1" dirty="0">
              <a:solidFill>
                <a:schemeClr val="bg1"/>
              </a:solidFill>
              <a:latin typeface="Ubisoft Sans" panose="02000504030000020004" pitchFamily="2" charset="-78"/>
              <a:cs typeface="Ubisoft Sans" panose="02000504030000020004" pitchFamily="2" charset="-78"/>
            </a:endParaRPr>
          </a:p>
        </p:txBody>
      </p:sp>
      <p:grpSp>
        <p:nvGrpSpPr>
          <p:cNvPr id="25" name="Group 24"/>
          <p:cNvGrpSpPr/>
          <p:nvPr/>
        </p:nvGrpSpPr>
        <p:grpSpPr>
          <a:xfrm>
            <a:off x="4106880" y="1633394"/>
            <a:ext cx="3970320" cy="1399345"/>
            <a:chOff x="3116280" y="3284898"/>
            <a:chExt cx="5951520" cy="1399345"/>
          </a:xfrm>
        </p:grpSpPr>
        <p:sp>
          <p:nvSpPr>
            <p:cNvPr id="26" name="Rectangle 25"/>
            <p:cNvSpPr/>
            <p:nvPr/>
          </p:nvSpPr>
          <p:spPr>
            <a:xfrm>
              <a:off x="3116280" y="3483914"/>
              <a:ext cx="5951520"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Multi-task learning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27" name="Rectangle 26"/>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2008</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28" name="Group 27"/>
          <p:cNvGrpSpPr/>
          <p:nvPr/>
        </p:nvGrpSpPr>
        <p:grpSpPr>
          <a:xfrm>
            <a:off x="4318" y="4372061"/>
            <a:ext cx="5037120" cy="1528266"/>
            <a:chOff x="3590155" y="3284898"/>
            <a:chExt cx="5037120" cy="1528266"/>
          </a:xfrm>
        </p:grpSpPr>
        <p:sp>
          <p:nvSpPr>
            <p:cNvPr id="48" name="Rectangle 47"/>
            <p:cNvSpPr/>
            <p:nvPr/>
          </p:nvSpPr>
          <p:spPr>
            <a:xfrm>
              <a:off x="3665248" y="3612835"/>
              <a:ext cx="4853584" cy="1200329"/>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Vanilla Neural Networks</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49" name="Rectangle 48"/>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2001</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0" name="Group 49"/>
          <p:cNvGrpSpPr/>
          <p:nvPr/>
        </p:nvGrpSpPr>
        <p:grpSpPr>
          <a:xfrm>
            <a:off x="1134603" y="3225483"/>
            <a:ext cx="2743200" cy="845347"/>
            <a:chOff x="2370955" y="3022249"/>
            <a:chExt cx="7475520" cy="845347"/>
          </a:xfrm>
        </p:grpSpPr>
        <p:sp>
          <p:nvSpPr>
            <p:cNvPr id="51" name="Rectangle 50"/>
            <p:cNvSpPr/>
            <p:nvPr/>
          </p:nvSpPr>
          <p:spPr>
            <a:xfrm>
              <a:off x="2370955" y="3221265"/>
              <a:ext cx="7475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TF-IDF</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52" name="Rectangle 51"/>
            <p:cNvSpPr/>
            <p:nvPr/>
          </p:nvSpPr>
          <p:spPr>
            <a:xfrm>
              <a:off x="3590155" y="3022249"/>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~1980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3" name="Group 52"/>
          <p:cNvGrpSpPr/>
          <p:nvPr/>
        </p:nvGrpSpPr>
        <p:grpSpPr>
          <a:xfrm>
            <a:off x="610168" y="1629784"/>
            <a:ext cx="3812840" cy="845347"/>
            <a:chOff x="0" y="1629784"/>
            <a:chExt cx="5053795" cy="845347"/>
          </a:xfrm>
        </p:grpSpPr>
        <p:sp>
          <p:nvSpPr>
            <p:cNvPr id="54" name="Rectangle 53"/>
            <p:cNvSpPr/>
            <p:nvPr/>
          </p:nvSpPr>
          <p:spPr>
            <a:xfrm>
              <a:off x="0" y="1828800"/>
              <a:ext cx="5037120" cy="646331"/>
            </a:xfrm>
            <a:prstGeom prst="rect">
              <a:avLst/>
            </a:prstGeom>
          </p:spPr>
          <p:txBody>
            <a:bodyPr wrap="square">
              <a:spAutoFit/>
            </a:bodyPr>
            <a:lstStyle/>
            <a:p>
              <a:pPr algn="ctr"/>
              <a:r>
                <a:rPr lang="en-US" sz="3600" b="1" dirty="0">
                  <a:solidFill>
                    <a:srgbClr val="7B7B7B"/>
                  </a:solidFill>
                  <a:latin typeface="Ubisoft Sans" panose="02000504030000020004" pitchFamily="2" charset="-78"/>
                  <a:cs typeface="Ubisoft Sans" panose="02000504030000020004" pitchFamily="2" charset="-78"/>
                </a:rPr>
                <a:t>Dummy encoding</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55" name="Rectangle 54"/>
            <p:cNvSpPr/>
            <p:nvPr/>
          </p:nvSpPr>
          <p:spPr>
            <a:xfrm>
              <a:off x="16675" y="1629784"/>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1960+</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6" name="Group 55"/>
          <p:cNvGrpSpPr/>
          <p:nvPr/>
        </p:nvGrpSpPr>
        <p:grpSpPr>
          <a:xfrm>
            <a:off x="4792680" y="3284898"/>
            <a:ext cx="2598720" cy="845347"/>
            <a:chOff x="3116280" y="3284898"/>
            <a:chExt cx="5951520" cy="845347"/>
          </a:xfrm>
        </p:grpSpPr>
        <p:sp>
          <p:nvSpPr>
            <p:cNvPr id="57" name="Rectangle 56"/>
            <p:cNvSpPr/>
            <p:nvPr/>
          </p:nvSpPr>
          <p:spPr>
            <a:xfrm>
              <a:off x="3116280" y="3483914"/>
              <a:ext cx="5951520" cy="646331"/>
            </a:xfrm>
            <a:prstGeom prst="rect">
              <a:avLst/>
            </a:prstGeom>
          </p:spPr>
          <p:txBody>
            <a:bodyPr wrap="square">
              <a:spAutoFit/>
            </a:bodyPr>
            <a:lstStyle/>
            <a:p>
              <a:pPr algn="ctr"/>
              <a:r>
                <a:rPr lang="en-US" sz="3600" b="1" u="sng" dirty="0">
                  <a:solidFill>
                    <a:srgbClr val="7B7B7B"/>
                  </a:solidFill>
                  <a:latin typeface="Ubisoft Sans" panose="02000504030000020004" pitchFamily="2" charset="-78"/>
                  <a:cs typeface="Ubisoft Sans" panose="02000504030000020004" pitchFamily="2" charset="-78"/>
                </a:rPr>
                <a:t>Word2Vec</a:t>
              </a:r>
              <a:endParaRPr lang="fr-FR" sz="3600" b="1" u="sng" dirty="0">
                <a:solidFill>
                  <a:srgbClr val="7B7B7B"/>
                </a:solidFill>
                <a:latin typeface="Ubisoft Sans" panose="02000504030000020004" pitchFamily="2" charset="-78"/>
                <a:cs typeface="Ubisoft Sans" panose="02000504030000020004" pitchFamily="2" charset="-78"/>
              </a:endParaRPr>
            </a:p>
          </p:txBody>
        </p:sp>
        <p:sp>
          <p:nvSpPr>
            <p:cNvPr id="58" name="Rectangle 57"/>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2013</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59" name="Group 58"/>
          <p:cNvGrpSpPr/>
          <p:nvPr/>
        </p:nvGrpSpPr>
        <p:grpSpPr>
          <a:xfrm>
            <a:off x="4805380" y="4372061"/>
            <a:ext cx="2598720" cy="1399345"/>
            <a:chOff x="3116280" y="3284898"/>
            <a:chExt cx="5951520" cy="1399345"/>
          </a:xfrm>
        </p:grpSpPr>
        <p:sp>
          <p:nvSpPr>
            <p:cNvPr id="60" name="Rectangle 59"/>
            <p:cNvSpPr/>
            <p:nvPr/>
          </p:nvSpPr>
          <p:spPr>
            <a:xfrm>
              <a:off x="3116280" y="3483914"/>
              <a:ext cx="5951520" cy="1200329"/>
            </a:xfrm>
            <a:prstGeom prst="rect">
              <a:avLst/>
            </a:prstGeom>
          </p:spPr>
          <p:txBody>
            <a:bodyPr wrap="square">
              <a:spAutoFit/>
            </a:bodyPr>
            <a:lstStyle/>
            <a:p>
              <a:pPr algn="ctr"/>
              <a:r>
                <a:rPr lang="fr-FR" sz="3600" b="1" dirty="0">
                  <a:solidFill>
                    <a:srgbClr val="7B7B7B"/>
                  </a:solidFill>
                  <a:latin typeface="Ubisoft Sans" panose="02000504030000020004" pitchFamily="2" charset="-78"/>
                  <a:cs typeface="Ubisoft Sans" panose="02000504030000020004" pitchFamily="2" charset="-78"/>
                </a:rPr>
                <a:t>Beyond plain </a:t>
              </a:r>
              <a:r>
                <a:rPr lang="fr-FR" sz="3600" b="1" dirty="0" err="1">
                  <a:solidFill>
                    <a:srgbClr val="7B7B7B"/>
                  </a:solidFill>
                  <a:latin typeface="Ubisoft Sans" panose="02000504030000020004" pitchFamily="2" charset="-78"/>
                  <a:cs typeface="Ubisoft Sans" panose="02000504030000020004" pitchFamily="2" charset="-78"/>
                </a:rPr>
                <a:t>ANNs</a:t>
              </a:r>
              <a:endParaRPr lang="fr-FR" sz="3600" b="1" dirty="0">
                <a:solidFill>
                  <a:srgbClr val="7B7B7B"/>
                </a:solidFill>
                <a:latin typeface="Ubisoft Sans" panose="02000504030000020004" pitchFamily="2" charset="-78"/>
                <a:cs typeface="Ubisoft Sans" panose="02000504030000020004" pitchFamily="2" charset="-78"/>
              </a:endParaRPr>
            </a:p>
          </p:txBody>
        </p:sp>
        <p:sp>
          <p:nvSpPr>
            <p:cNvPr id="61" name="Rectangle 60"/>
            <p:cNvSpPr/>
            <p:nvPr/>
          </p:nvSpPr>
          <p:spPr>
            <a:xfrm>
              <a:off x="3590155" y="3284898"/>
              <a:ext cx="5037120" cy="369332"/>
            </a:xfrm>
            <a:prstGeom prst="rect">
              <a:avLst/>
            </a:prstGeom>
          </p:spPr>
          <p:txBody>
            <a:bodyPr wrap="square">
              <a:spAutoFit/>
            </a:bodyPr>
            <a:lstStyle/>
            <a:p>
              <a:pPr algn="ctr"/>
              <a:r>
                <a:rPr lang="en-US" i="1" dirty="0">
                  <a:solidFill>
                    <a:srgbClr val="7B7B7B"/>
                  </a:solidFill>
                  <a:latin typeface="Ubisoft Sans" panose="02000504030000020004" pitchFamily="2" charset="-78"/>
                  <a:cs typeface="Ubisoft Sans" panose="02000504030000020004" pitchFamily="2" charset="-78"/>
                </a:rPr>
                <a:t>2013</a:t>
              </a:r>
              <a:endParaRPr lang="fr-FR" i="1" dirty="0">
                <a:solidFill>
                  <a:srgbClr val="7B7B7B"/>
                </a:solidFill>
                <a:latin typeface="Ubisoft Sans" panose="02000504030000020004" pitchFamily="2" charset="-78"/>
                <a:cs typeface="Ubisoft Sans" panose="02000504030000020004" pitchFamily="2" charset="-78"/>
              </a:endParaRPr>
            </a:p>
          </p:txBody>
        </p:sp>
      </p:grpSp>
      <p:grpSp>
        <p:nvGrpSpPr>
          <p:cNvPr id="62" name="Group 61"/>
          <p:cNvGrpSpPr/>
          <p:nvPr/>
        </p:nvGrpSpPr>
        <p:grpSpPr>
          <a:xfrm>
            <a:off x="8610600" y="1629784"/>
            <a:ext cx="2598720" cy="1399345"/>
            <a:chOff x="3116280" y="3284898"/>
            <a:chExt cx="5951520" cy="1399345"/>
          </a:xfrm>
        </p:grpSpPr>
        <p:sp>
          <p:nvSpPr>
            <p:cNvPr id="63" name="Rectangle 62"/>
            <p:cNvSpPr/>
            <p:nvPr/>
          </p:nvSpPr>
          <p:spPr>
            <a:xfrm>
              <a:off x="3116280" y="3483914"/>
              <a:ext cx="5951520" cy="1200329"/>
            </a:xfrm>
            <a:prstGeom prst="rect">
              <a:avLst/>
            </a:prstGeom>
          </p:spPr>
          <p:txBody>
            <a:bodyPr wrap="square">
              <a:spAutoFit/>
            </a:bodyPr>
            <a:lstStyle/>
            <a:p>
              <a:pPr algn="ctr"/>
              <a:r>
                <a:rPr lang="fr-FR" sz="3600" b="1" u="sng" dirty="0">
                  <a:solidFill>
                    <a:schemeClr val="bg1"/>
                  </a:solidFill>
                  <a:latin typeface="Ubisoft Sans" panose="02000504030000020004" pitchFamily="2" charset="-78"/>
                  <a:cs typeface="Ubisoft Sans" panose="02000504030000020004" pitchFamily="2" charset="-78"/>
                </a:rPr>
                <a:t>Seq2seq </a:t>
              </a:r>
              <a:r>
                <a:rPr lang="fr-FR" sz="3600" b="1" u="sng" dirty="0" err="1">
                  <a:solidFill>
                    <a:schemeClr val="bg1"/>
                  </a:solidFill>
                  <a:latin typeface="Ubisoft Sans" panose="02000504030000020004" pitchFamily="2" charset="-78"/>
                  <a:cs typeface="Ubisoft Sans" panose="02000504030000020004" pitchFamily="2" charset="-78"/>
                </a:rPr>
                <a:t>models</a:t>
              </a:r>
              <a:endParaRPr lang="fr-FR" sz="3600" b="1" u="sng" dirty="0">
                <a:solidFill>
                  <a:schemeClr val="bg1"/>
                </a:solidFill>
                <a:latin typeface="Ubisoft Sans" panose="02000504030000020004" pitchFamily="2" charset="-78"/>
                <a:cs typeface="Ubisoft Sans" panose="02000504030000020004" pitchFamily="2" charset="-78"/>
              </a:endParaRPr>
            </a:p>
          </p:txBody>
        </p:sp>
        <p:sp>
          <p:nvSpPr>
            <p:cNvPr id="64" name="Rectangle 63"/>
            <p:cNvSpPr/>
            <p:nvPr/>
          </p:nvSpPr>
          <p:spPr>
            <a:xfrm>
              <a:off x="3590155" y="3284898"/>
              <a:ext cx="5037120" cy="369332"/>
            </a:xfrm>
            <a:prstGeom prst="rect">
              <a:avLst/>
            </a:prstGeom>
          </p:spPr>
          <p:txBody>
            <a:bodyPr wrap="square">
              <a:spAutoFit/>
            </a:bodyPr>
            <a:lstStyle/>
            <a:p>
              <a:pPr algn="ctr"/>
              <a:r>
                <a:rPr lang="en-US" i="1" dirty="0">
                  <a:solidFill>
                    <a:schemeClr val="bg1"/>
                  </a:solidFill>
                  <a:latin typeface="Ubisoft Sans" panose="02000504030000020004" pitchFamily="2" charset="-78"/>
                  <a:cs typeface="Ubisoft Sans" panose="02000504030000020004" pitchFamily="2" charset="-78"/>
                </a:rPr>
                <a:t>2014</a:t>
              </a:r>
              <a:endParaRPr lang="fr-FR" i="1" dirty="0">
                <a:solidFill>
                  <a:schemeClr val="bg1"/>
                </a:solidFill>
                <a:latin typeface="Ubisoft Sans" panose="02000504030000020004" pitchFamily="2" charset="-78"/>
                <a:cs typeface="Ubisoft Sans" panose="02000504030000020004" pitchFamily="2" charset="-78"/>
              </a:endParaRPr>
            </a:p>
          </p:txBody>
        </p:sp>
      </p:grpSp>
      <p:pic>
        <p:nvPicPr>
          <p:cNvPr id="30"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2" cy="483290"/>
          </a:xfrm>
          <a:prstGeom prst="rect">
            <a:avLst/>
          </a:prstGeom>
        </p:spPr>
      </p:pic>
      <p:pic>
        <p:nvPicPr>
          <p:cNvPr id="32"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5978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920" y="-17947"/>
            <a:ext cx="12209545" cy="1335469"/>
            <a:chOff x="-7920" y="-17947"/>
            <a:chExt cx="12209545" cy="1335469"/>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5" name="Rectangle 24"/>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590550" y="343584"/>
            <a:ext cx="11010900" cy="646331"/>
          </a:xfrm>
          <a:prstGeom prst="rect">
            <a:avLst/>
          </a:prstGeom>
          <a:noFill/>
        </p:spPr>
        <p:txBody>
          <a:bodyPr wrap="square" rtlCol="0">
            <a:spAutoFit/>
          </a:bodyPr>
          <a:lstStyle/>
          <a:p>
            <a:pPr algn="ctr"/>
            <a:r>
              <a:rPr lang="fr-FR" sz="3600" b="1" dirty="0">
                <a:solidFill>
                  <a:schemeClr val="bg1"/>
                </a:solidFill>
                <a:latin typeface="Ubisoft Sans" pitchFamily="50" charset="0"/>
              </a:rPr>
              <a:t>GENERATING SEQUENCES FROM SEQUENCES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81025" y="2561215"/>
            <a:ext cx="2733675" cy="2716623"/>
            <a:chOff x="4457700" y="2513590"/>
            <a:chExt cx="2733675" cy="2716623"/>
          </a:xfrm>
        </p:grpSpPr>
        <p:sp>
          <p:nvSpPr>
            <p:cNvPr id="12" name="Rectangle 11"/>
            <p:cNvSpPr/>
            <p:nvPr/>
          </p:nvSpPr>
          <p:spPr>
            <a:xfrm>
              <a:off x="4467225" y="2513590"/>
              <a:ext cx="2724150" cy="369332"/>
            </a:xfrm>
            <a:prstGeom prst="rect">
              <a:avLst/>
            </a:prstGeom>
          </p:spPr>
          <p:txBody>
            <a:bodyPr wrap="square">
              <a:spAutoFit/>
            </a:bodyPr>
            <a:lstStyle/>
            <a:p>
              <a:pPr algn="ctr"/>
              <a:r>
                <a:rPr lang="fr-FR" i="1" dirty="0" err="1">
                  <a:solidFill>
                    <a:srgbClr val="111111"/>
                  </a:solidFill>
                  <a:latin typeface="Ubisoft Sans" panose="02000504030000020004" pitchFamily="2" charset="-78"/>
                  <a:cs typeface="Ubisoft Sans" panose="02000504030000020004" pitchFamily="2" charset="-78"/>
                </a:rPr>
                <a:t>Another</a:t>
              </a:r>
              <a:r>
                <a:rPr lang="fr-FR" i="1" dirty="0">
                  <a:solidFill>
                    <a:srgbClr val="111111"/>
                  </a:solidFill>
                  <a:latin typeface="Ubisoft Sans" panose="02000504030000020004" pitchFamily="2" charset="-78"/>
                  <a:cs typeface="Ubisoft Sans" panose="02000504030000020004" pitchFamily="2" charset="-78"/>
                </a:rPr>
                <a:t> Far Cry </a:t>
              </a:r>
              <a:r>
                <a:rPr lang="fr-FR" i="1" dirty="0" err="1">
                  <a:solidFill>
                    <a:srgbClr val="111111"/>
                  </a:solidFill>
                  <a:latin typeface="Ubisoft Sans" panose="02000504030000020004" pitchFamily="2" charset="-78"/>
                  <a:cs typeface="Ubisoft Sans" panose="02000504030000020004" pitchFamily="2" charset="-78"/>
                </a:rPr>
                <a:t>game</a:t>
              </a:r>
              <a:r>
                <a:rPr lang="fr-FR" i="1" dirty="0">
                  <a:solidFill>
                    <a:srgbClr val="111111"/>
                  </a:solidFill>
                  <a:latin typeface="Ubisoft Sans" panose="02000504030000020004" pitchFamily="2" charset="-78"/>
                  <a:cs typeface="Ubisoft Sans" panose="02000504030000020004" pitchFamily="2" charset="-78"/>
                </a:rPr>
                <a:t>?</a:t>
              </a:r>
              <a:endParaRPr lang="fr-FR" i="1" dirty="0">
                <a:latin typeface="Ubisoft Sans" panose="02000504030000020004" pitchFamily="2" charset="-78"/>
                <a:cs typeface="Ubisoft Sans" panose="02000504030000020004" pitchFamily="2" charset="-78"/>
              </a:endParaRPr>
            </a:p>
          </p:txBody>
        </p:sp>
        <p:sp>
          <p:nvSpPr>
            <p:cNvPr id="13" name="Rectangle 12"/>
            <p:cNvSpPr/>
            <p:nvPr/>
          </p:nvSpPr>
          <p:spPr>
            <a:xfrm>
              <a:off x="4457700" y="4860881"/>
              <a:ext cx="2724150" cy="369332"/>
            </a:xfrm>
            <a:prstGeom prst="rect">
              <a:avLst/>
            </a:prstGeom>
          </p:spPr>
          <p:txBody>
            <a:bodyPr wrap="square">
              <a:spAutoFit/>
            </a:bodyPr>
            <a:lstStyle/>
            <a:p>
              <a:pPr algn="ctr"/>
              <a:r>
                <a:rPr lang="fr-FR" i="1" dirty="0">
                  <a:solidFill>
                    <a:srgbClr val="111111"/>
                  </a:solidFill>
                  <a:latin typeface="Ubisoft Sans" panose="02000504030000020004" pitchFamily="2" charset="-78"/>
                  <a:cs typeface="Ubisoft Sans" panose="02000504030000020004" pitchFamily="2" charset="-78"/>
                </a:rPr>
                <a:t>Un autre jeu Far Cry?</a:t>
              </a:r>
              <a:endParaRPr lang="fr-FR" i="1" dirty="0">
                <a:latin typeface="Ubisoft Sans" panose="02000504030000020004" pitchFamily="2" charset="-78"/>
                <a:cs typeface="Ubisoft Sans" panose="02000504030000020004" pitchFamily="2" charset="-78"/>
              </a:endParaRPr>
            </a:p>
          </p:txBody>
        </p:sp>
        <p:cxnSp>
          <p:nvCxnSpPr>
            <p:cNvPr id="3" name="Straight Arrow Connector 2"/>
            <p:cNvCxnSpPr/>
            <p:nvPr/>
          </p:nvCxnSpPr>
          <p:spPr>
            <a:xfrm>
              <a:off x="5819775" y="3333750"/>
              <a:ext cx="0" cy="1085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6" name="Group 5"/>
          <p:cNvGrpSpPr/>
          <p:nvPr/>
        </p:nvGrpSpPr>
        <p:grpSpPr>
          <a:xfrm>
            <a:off x="3958439" y="2433744"/>
            <a:ext cx="4248152" cy="2918293"/>
            <a:chOff x="3958439" y="2433744"/>
            <a:chExt cx="4248152" cy="2918293"/>
          </a:xfrm>
        </p:grpSpPr>
        <p:grpSp>
          <p:nvGrpSpPr>
            <p:cNvPr id="14" name="Group 13"/>
            <p:cNvGrpSpPr/>
            <p:nvPr/>
          </p:nvGrpSpPr>
          <p:grpSpPr>
            <a:xfrm>
              <a:off x="4729965" y="2433744"/>
              <a:ext cx="2724150" cy="2033481"/>
              <a:chOff x="4467225" y="2386119"/>
              <a:chExt cx="2724150" cy="2033481"/>
            </a:xfrm>
          </p:grpSpPr>
          <p:sp>
            <p:nvSpPr>
              <p:cNvPr id="15" name="Rectangle 14"/>
              <p:cNvSpPr/>
              <p:nvPr/>
            </p:nvSpPr>
            <p:spPr>
              <a:xfrm>
                <a:off x="4467225" y="2386119"/>
                <a:ext cx="2724150" cy="646331"/>
              </a:xfrm>
              <a:prstGeom prst="rect">
                <a:avLst/>
              </a:prstGeom>
            </p:spPr>
            <p:txBody>
              <a:bodyPr wrap="square">
                <a:spAutoFit/>
              </a:bodyPr>
              <a:lstStyle/>
              <a:p>
                <a:pPr algn="ctr"/>
                <a:r>
                  <a:rPr lang="fr-FR" i="1" dirty="0">
                    <a:solidFill>
                      <a:srgbClr val="111111"/>
                    </a:solidFill>
                    <a:latin typeface="Ubisoft Sans" panose="02000504030000020004" pitchFamily="2" charset="-78"/>
                    <a:cs typeface="Ubisoft Sans" panose="02000504030000020004" pitchFamily="2" charset="-78"/>
                  </a:rPr>
                  <a:t>How </a:t>
                </a:r>
                <a:r>
                  <a:rPr lang="fr-FR" i="1" dirty="0" err="1">
                    <a:solidFill>
                      <a:srgbClr val="111111"/>
                    </a:solidFill>
                    <a:latin typeface="Ubisoft Sans" panose="02000504030000020004" pitchFamily="2" charset="-78"/>
                    <a:cs typeface="Ubisoft Sans" panose="02000504030000020004" pitchFamily="2" charset="-78"/>
                  </a:rPr>
                  <a:t>many</a:t>
                </a:r>
                <a:r>
                  <a:rPr lang="fr-FR" i="1" dirty="0">
                    <a:solidFill>
                      <a:srgbClr val="111111"/>
                    </a:solidFill>
                    <a:latin typeface="Ubisoft Sans" panose="02000504030000020004" pitchFamily="2" charset="-78"/>
                    <a:cs typeface="Ubisoft Sans" panose="02000504030000020004" pitchFamily="2" charset="-78"/>
                  </a:rPr>
                  <a:t> </a:t>
                </a:r>
                <a:r>
                  <a:rPr lang="fr-FR" i="1" dirty="0" err="1">
                    <a:solidFill>
                      <a:srgbClr val="111111"/>
                    </a:solidFill>
                    <a:latin typeface="Ubisoft Sans" panose="02000504030000020004" pitchFamily="2" charset="-78"/>
                    <a:cs typeface="Ubisoft Sans" panose="02000504030000020004" pitchFamily="2" charset="-78"/>
                  </a:rPr>
                  <a:t>users</a:t>
                </a:r>
                <a:r>
                  <a:rPr lang="fr-FR" i="1" dirty="0">
                    <a:solidFill>
                      <a:srgbClr val="111111"/>
                    </a:solidFill>
                    <a:latin typeface="Ubisoft Sans" panose="02000504030000020004" pitchFamily="2" charset="-78"/>
                    <a:cs typeface="Ubisoft Sans" panose="02000504030000020004" pitchFamily="2" charset="-78"/>
                  </a:rPr>
                  <a:t> </a:t>
                </a:r>
                <a:r>
                  <a:rPr lang="fr-FR" i="1" dirty="0" err="1">
                    <a:solidFill>
                      <a:srgbClr val="111111"/>
                    </a:solidFill>
                    <a:latin typeface="Ubisoft Sans" panose="02000504030000020004" pitchFamily="2" charset="-78"/>
                    <a:cs typeface="Ubisoft Sans" panose="02000504030000020004" pitchFamily="2" charset="-78"/>
                  </a:rPr>
                  <a:t>connected</a:t>
                </a:r>
                <a:r>
                  <a:rPr lang="fr-FR" i="1" dirty="0">
                    <a:solidFill>
                      <a:srgbClr val="111111"/>
                    </a:solidFill>
                    <a:latin typeface="Ubisoft Sans" panose="02000504030000020004" pitchFamily="2" charset="-78"/>
                    <a:cs typeface="Ubisoft Sans" panose="02000504030000020004" pitchFamily="2" charset="-78"/>
                  </a:rPr>
                  <a:t> </a:t>
                </a:r>
                <a:r>
                  <a:rPr lang="fr-FR" i="1" dirty="0" err="1">
                    <a:solidFill>
                      <a:srgbClr val="111111"/>
                    </a:solidFill>
                    <a:latin typeface="Ubisoft Sans" panose="02000504030000020004" pitchFamily="2" charset="-78"/>
                    <a:cs typeface="Ubisoft Sans" panose="02000504030000020004" pitchFamily="2" charset="-78"/>
                  </a:rPr>
                  <a:t>yesterday</a:t>
                </a:r>
                <a:r>
                  <a:rPr lang="fr-FR" i="1" dirty="0">
                    <a:solidFill>
                      <a:srgbClr val="111111"/>
                    </a:solidFill>
                    <a:latin typeface="Ubisoft Sans" panose="02000504030000020004" pitchFamily="2" charset="-78"/>
                    <a:cs typeface="Ubisoft Sans" panose="02000504030000020004" pitchFamily="2" charset="-78"/>
                  </a:rPr>
                  <a:t>?</a:t>
                </a:r>
                <a:endParaRPr lang="fr-FR" i="1" dirty="0">
                  <a:latin typeface="Ubisoft Sans" panose="02000504030000020004" pitchFamily="2" charset="-78"/>
                  <a:cs typeface="Ubisoft Sans" panose="02000504030000020004" pitchFamily="2" charset="-78"/>
                </a:endParaRPr>
              </a:p>
            </p:txBody>
          </p:sp>
          <p:cxnSp>
            <p:nvCxnSpPr>
              <p:cNvPr id="17" name="Straight Arrow Connector 16"/>
              <p:cNvCxnSpPr/>
              <p:nvPr/>
            </p:nvCxnSpPr>
            <p:spPr>
              <a:xfrm>
                <a:off x="5819775" y="3333750"/>
                <a:ext cx="0" cy="1085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5" name="Picture 4"/>
            <p:cNvPicPr>
              <a:picLocks noChangeAspect="1"/>
            </p:cNvPicPr>
            <p:nvPr/>
          </p:nvPicPr>
          <p:blipFill>
            <a:blip r:embed="rId6"/>
            <a:stretch>
              <a:fillRect/>
            </a:stretch>
          </p:blipFill>
          <p:spPr>
            <a:xfrm>
              <a:off x="3958439" y="4834307"/>
              <a:ext cx="4248152" cy="517730"/>
            </a:xfrm>
            <a:prstGeom prst="rect">
              <a:avLst/>
            </a:prstGeom>
          </p:spPr>
        </p:pic>
      </p:grpSp>
      <p:grpSp>
        <p:nvGrpSpPr>
          <p:cNvPr id="24" name="Group 23"/>
          <p:cNvGrpSpPr/>
          <p:nvPr/>
        </p:nvGrpSpPr>
        <p:grpSpPr>
          <a:xfrm>
            <a:off x="8850330" y="2238688"/>
            <a:ext cx="2724150" cy="3039150"/>
            <a:chOff x="8850330" y="2238688"/>
            <a:chExt cx="2724150" cy="3039150"/>
          </a:xfrm>
        </p:grpSpPr>
        <p:grpSp>
          <p:nvGrpSpPr>
            <p:cNvPr id="18" name="Group 17"/>
            <p:cNvGrpSpPr/>
            <p:nvPr/>
          </p:nvGrpSpPr>
          <p:grpSpPr>
            <a:xfrm>
              <a:off x="8850330" y="3381375"/>
              <a:ext cx="2724150" cy="1896463"/>
              <a:chOff x="4457700" y="3333750"/>
              <a:chExt cx="2724150" cy="1896463"/>
            </a:xfrm>
          </p:grpSpPr>
          <p:sp>
            <p:nvSpPr>
              <p:cNvPr id="19" name="Rectangle 18"/>
              <p:cNvSpPr/>
              <p:nvPr/>
            </p:nvSpPr>
            <p:spPr>
              <a:xfrm>
                <a:off x="4457700" y="4860881"/>
                <a:ext cx="2724150" cy="369332"/>
              </a:xfrm>
              <a:prstGeom prst="rect">
                <a:avLst/>
              </a:prstGeom>
            </p:spPr>
            <p:txBody>
              <a:bodyPr wrap="square">
                <a:spAutoFit/>
              </a:bodyPr>
              <a:lstStyle/>
              <a:p>
                <a:pPr algn="ctr"/>
                <a:r>
                  <a:rPr lang="fr-FR" i="1" dirty="0" err="1">
                    <a:solidFill>
                      <a:srgbClr val="111111"/>
                    </a:solidFill>
                    <a:latin typeface="Ubisoft Sans" panose="02000504030000020004" pitchFamily="2" charset="-78"/>
                    <a:cs typeface="Ubisoft Sans" panose="02000504030000020004" pitchFamily="2" charset="-78"/>
                  </a:rPr>
                  <a:t>Another</a:t>
                </a:r>
                <a:r>
                  <a:rPr lang="fr-FR" i="1" dirty="0">
                    <a:solidFill>
                      <a:srgbClr val="111111"/>
                    </a:solidFill>
                    <a:latin typeface="Ubisoft Sans" panose="02000504030000020004" pitchFamily="2" charset="-78"/>
                    <a:cs typeface="Ubisoft Sans" panose="02000504030000020004" pitchFamily="2" charset="-78"/>
                  </a:rPr>
                  <a:t> Far Cry </a:t>
                </a:r>
                <a:r>
                  <a:rPr lang="fr-FR" i="1" dirty="0" err="1">
                    <a:solidFill>
                      <a:srgbClr val="111111"/>
                    </a:solidFill>
                    <a:latin typeface="Ubisoft Sans" panose="02000504030000020004" pitchFamily="2" charset="-78"/>
                    <a:cs typeface="Ubisoft Sans" panose="02000504030000020004" pitchFamily="2" charset="-78"/>
                  </a:rPr>
                  <a:t>game</a:t>
                </a:r>
                <a:r>
                  <a:rPr lang="fr-FR" i="1" dirty="0">
                    <a:solidFill>
                      <a:srgbClr val="111111"/>
                    </a:solidFill>
                    <a:latin typeface="Ubisoft Sans" panose="02000504030000020004" pitchFamily="2" charset="-78"/>
                    <a:cs typeface="Ubisoft Sans" panose="02000504030000020004" pitchFamily="2" charset="-78"/>
                  </a:rPr>
                  <a:t>?</a:t>
                </a:r>
                <a:endParaRPr lang="fr-FR" i="1" dirty="0">
                  <a:latin typeface="Ubisoft Sans" panose="02000504030000020004" pitchFamily="2" charset="-78"/>
                  <a:cs typeface="Ubisoft Sans" panose="02000504030000020004" pitchFamily="2" charset="-78"/>
                </a:endParaRPr>
              </a:p>
            </p:txBody>
          </p:sp>
          <p:cxnSp>
            <p:nvCxnSpPr>
              <p:cNvPr id="21" name="Straight Arrow Connector 20"/>
              <p:cNvCxnSpPr/>
              <p:nvPr/>
            </p:nvCxnSpPr>
            <p:spPr>
              <a:xfrm>
                <a:off x="5819775" y="3333750"/>
                <a:ext cx="0" cy="1085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4098" name="Picture 2" descr="Far Cry 5 | PC UPlay Jeu | Fanatica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99610" y="2238688"/>
              <a:ext cx="1825590" cy="10268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576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920" y="-17947"/>
            <a:ext cx="12209545" cy="1335469"/>
            <a:chOff x="-7920" y="-17947"/>
            <a:chExt cx="12209545" cy="1335469"/>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14" name="Rectangle 13"/>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590550" y="343584"/>
            <a:ext cx="11010900" cy="646331"/>
          </a:xfrm>
          <a:prstGeom prst="rect">
            <a:avLst/>
          </a:prstGeom>
          <a:noFill/>
        </p:spPr>
        <p:txBody>
          <a:bodyPr wrap="square" rtlCol="0">
            <a:spAutoFit/>
          </a:bodyPr>
          <a:lstStyle/>
          <a:p>
            <a:pPr algn="ctr"/>
            <a:r>
              <a:rPr lang="fr-FR" sz="3600" b="1" dirty="0">
                <a:solidFill>
                  <a:schemeClr val="bg1"/>
                </a:solidFill>
                <a:latin typeface="Ubisoft Sans" pitchFamily="50" charset="0"/>
              </a:rPr>
              <a:t>GENERATING SEQUENCES FROM SEQUENCES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849830" y="5189261"/>
            <a:ext cx="4484420" cy="276999"/>
          </a:xfrm>
          <a:prstGeom prst="rect">
            <a:avLst/>
          </a:prstGeom>
          <a:noFill/>
        </p:spPr>
        <p:txBody>
          <a:bodyPr wrap="square" rtlCol="0">
            <a:spAutoFit/>
          </a:bodyPr>
          <a:lstStyle/>
          <a:p>
            <a:pPr algn="ctr"/>
            <a:r>
              <a:rPr lang="en-US" sz="1200" i="1" dirty="0">
                <a:latin typeface="Ubisoft Sans" panose="02000504030000020004" pitchFamily="2" charset="-78"/>
                <a:cs typeface="Ubisoft Sans" panose="02000504030000020004" pitchFamily="2" charset="-78"/>
              </a:rPr>
              <a:t>Encoder / Decoder - Sequence to sequence system </a:t>
            </a:r>
            <a:r>
              <a:rPr lang="en-US" sz="1200" i="1" dirty="0" err="1">
                <a:latin typeface="Ubisoft Sans" panose="02000504030000020004" pitchFamily="2" charset="-78"/>
                <a:cs typeface="Ubisoft Sans" panose="02000504030000020004" pitchFamily="2" charset="-78"/>
              </a:rPr>
              <a:t>behaviour</a:t>
            </a:r>
            <a:endParaRPr lang="en-US" sz="1200" i="1" dirty="0">
              <a:latin typeface="Ubisoft Sans" panose="02000504030000020004" pitchFamily="2" charset="-78"/>
              <a:cs typeface="Ubisoft Sans" panose="02000504030000020004" pitchFamily="2" charset="-78"/>
            </a:endParaRPr>
          </a:p>
        </p:txBody>
      </p:sp>
      <p:sp>
        <p:nvSpPr>
          <p:cNvPr id="26" name="Rectangle 25"/>
          <p:cNvSpPr/>
          <p:nvPr/>
        </p:nvSpPr>
        <p:spPr>
          <a:xfrm>
            <a:off x="2063780" y="5970652"/>
            <a:ext cx="8089870" cy="276999"/>
          </a:xfrm>
          <a:prstGeom prst="rect">
            <a:avLst/>
          </a:prstGeom>
        </p:spPr>
        <p:txBody>
          <a:bodyPr wrap="square">
            <a:spAutoFit/>
          </a:bodyPr>
          <a:lstStyle/>
          <a:p>
            <a:r>
              <a:rPr lang="fr-FR" sz="1200" dirty="0">
                <a:latin typeface="Ubisoft Sans" panose="02000504030000020004" pitchFamily="2" charset="-78"/>
                <a:cs typeface="Ubisoft Sans" panose="02000504030000020004" pitchFamily="2" charset="-78"/>
                <a:hlinkClick r:id="rId6"/>
              </a:rPr>
              <a:t>https://jalammar.github.io/visualizing-neural-machine-translation-mechanics-of-seq2seq-models-with-attention/</a:t>
            </a:r>
            <a:endParaRPr lang="fr-FR" sz="1200" dirty="0">
              <a:latin typeface="Ubisoft Sans" panose="02000504030000020004" pitchFamily="2" charset="-78"/>
              <a:cs typeface="Ubisoft Sans" panose="02000504030000020004" pitchFamily="2" charset="-78"/>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2465" y="2506093"/>
            <a:ext cx="8572500" cy="2571750"/>
          </a:xfrm>
          <a:prstGeom prst="rect">
            <a:avLst/>
          </a:prstGeom>
        </p:spPr>
      </p:pic>
    </p:spTree>
    <p:extLst>
      <p:ext uri="{BB962C8B-B14F-4D97-AF65-F5344CB8AC3E}">
        <p14:creationId xmlns:p14="http://schemas.microsoft.com/office/powerpoint/2010/main" val="40288978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920" y="-17947"/>
            <a:ext cx="12209545" cy="1335469"/>
            <a:chOff x="-7920" y="-17947"/>
            <a:chExt cx="12209545" cy="1335469"/>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80671"/>
            <a:stretch/>
          </p:blipFill>
          <p:spPr>
            <a:xfrm>
              <a:off x="0" y="-9965"/>
              <a:ext cx="12201625" cy="1327487"/>
            </a:xfrm>
            <a:prstGeom prst="rect">
              <a:avLst/>
            </a:prstGeom>
          </p:spPr>
        </p:pic>
        <p:sp>
          <p:nvSpPr>
            <p:cNvPr id="20" name="Rectangle 19"/>
            <p:cNvSpPr/>
            <p:nvPr/>
          </p:nvSpPr>
          <p:spPr>
            <a:xfrm>
              <a:off x="-7920" y="-17947"/>
              <a:ext cx="12199920" cy="13335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p:cNvSpPr txBox="1"/>
          <p:nvPr/>
        </p:nvSpPr>
        <p:spPr>
          <a:xfrm>
            <a:off x="590550" y="343584"/>
            <a:ext cx="11010900" cy="646331"/>
          </a:xfrm>
          <a:prstGeom prst="rect">
            <a:avLst/>
          </a:prstGeom>
          <a:noFill/>
        </p:spPr>
        <p:txBody>
          <a:bodyPr wrap="square" rtlCol="0">
            <a:spAutoFit/>
          </a:bodyPr>
          <a:lstStyle/>
          <a:p>
            <a:pPr algn="ctr"/>
            <a:r>
              <a:rPr lang="fr-FR" sz="3600" b="1" dirty="0">
                <a:solidFill>
                  <a:schemeClr val="bg1"/>
                </a:solidFill>
                <a:latin typeface="Ubisoft Sans" pitchFamily="50" charset="0"/>
              </a:rPr>
              <a:t>GENERATING SEQUENCES FROM SEQUENCES</a:t>
            </a:r>
            <a:endParaRPr lang="fr-FR" sz="3600" b="1" dirty="0">
              <a:solidFill>
                <a:schemeClr val="bg1"/>
              </a:solidFill>
              <a:latin typeface="Ubisoft Sans" panose="02000504030000020004" pitchFamily="2" charset="-78"/>
              <a:cs typeface="Ubisoft Sans" panose="02000504030000020004" pitchFamily="2" charset="-78"/>
            </a:endParaRPr>
          </a:p>
        </p:txBody>
      </p:sp>
      <p:pic>
        <p:nvPicPr>
          <p:cNvPr id="9" name="Picture 2" descr="https://world.ubisoft.org/job/itd/SecurityRiskManagement/Internal.Documents/Data%20Classification%20Cartridge/L1_normal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8" y="6193488"/>
            <a:ext cx="4744064" cy="637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35" y="6109152"/>
            <a:ext cx="526001" cy="483290"/>
          </a:xfrm>
          <a:prstGeom prst="rect">
            <a:avLst/>
          </a:prstGeom>
        </p:spPr>
      </p:pic>
      <p:pic>
        <p:nvPicPr>
          <p:cNvPr id="11" name="Picture 2" descr="https://www.esiea.fr/wp-content/uploads/2020/02/fond-ble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1359" y="6109152"/>
            <a:ext cx="993450" cy="4780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5330" y="2183700"/>
            <a:ext cx="6146770" cy="2738495"/>
            <a:chOff x="1723686" y="2654533"/>
            <a:chExt cx="3436514" cy="2738495"/>
          </a:xfrm>
        </p:grpSpPr>
        <p:grpSp>
          <p:nvGrpSpPr>
            <p:cNvPr id="13" name="Group 12"/>
            <p:cNvGrpSpPr/>
            <p:nvPr/>
          </p:nvGrpSpPr>
          <p:grpSpPr>
            <a:xfrm>
              <a:off x="1723686" y="2654533"/>
              <a:ext cx="3436514" cy="1630858"/>
              <a:chOff x="1162051" y="2494892"/>
              <a:chExt cx="3436514" cy="1630858"/>
            </a:xfrm>
          </p:grpSpPr>
          <mc:AlternateContent xmlns:mc="http://schemas.openxmlformats.org/markup-compatibility/2006" xmlns:a14="http://schemas.microsoft.com/office/drawing/2010/main">
            <mc:Choice Requires="a14">
              <p:sp>
                <p:nvSpPr>
                  <p:cNvPr id="15" name="TextBox 14"/>
                  <p:cNvSpPr txBox="1"/>
                  <p:nvPr/>
                </p:nvSpPr>
                <p:spPr>
                  <a:xfrm>
                    <a:off x="1162051" y="2494892"/>
                    <a:ext cx="3436514" cy="738664"/>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Sequence-to-</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learning</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systems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were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proposed</a:t>
                    </a:r>
                    <a:r>
                      <a:rPr lang="fr-FR" sz="1400" dirty="0">
                        <a:latin typeface="Ubisoft Sans" panose="02000504030000020004" pitchFamily="2" charset="-78"/>
                        <a:cs typeface="Ubisoft Sans" panose="02000504030000020004" pitchFamily="2" charset="-78"/>
                      </a:rPr>
                      <a:t> in 2014 by </a:t>
                    </a:r>
                    <a:r>
                      <a:rPr lang="fr-FR" sz="1400" dirty="0" err="1">
                        <a:latin typeface="Ubisoft Sans" panose="02000504030000020004" pitchFamily="2" charset="-78"/>
                        <a:cs typeface="Ubisoft Sans" panose="02000504030000020004" pitchFamily="2" charset="-78"/>
                      </a:rPr>
                      <a:t>Sutskever</a:t>
                    </a:r>
                    <a:r>
                      <a:rPr lang="fr-FR" sz="1400" dirty="0">
                        <a:latin typeface="Ubisoft Sans" panose="02000504030000020004" pitchFamily="2" charset="-78"/>
                        <a:cs typeface="Ubisoft Sans" panose="02000504030000020004" pitchFamily="2" charset="-78"/>
                      </a:rPr>
                      <a:t> et al. </a:t>
                    </a:r>
                    <a:r>
                      <a:rPr lang="fr-FR" sz="1400" dirty="0" err="1">
                        <a:latin typeface="Ubisoft Sans" panose="02000504030000020004" pitchFamily="2" charset="-78"/>
                        <a:cs typeface="Ubisoft Sans" panose="02000504030000020004" pitchFamily="2" charset="-78"/>
                      </a:rPr>
                      <a:t>Those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frameworks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were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designed</a:t>
                    </a:r>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map</a:t>
                    </a:r>
                    <a:r>
                      <a:rPr lang="fr-FR" sz="1400" dirty="0">
                        <a:latin typeface="Ubisoft Sans" panose="02000504030000020004" pitchFamily="2" charset="-78"/>
                        <a:cs typeface="Ubisoft Sans" panose="02000504030000020004" pitchFamily="2" charset="-78"/>
                      </a:rPr>
                      <a:t> a </a:t>
                    </a:r>
                    <a:r>
                      <a:rPr lang="fr-FR" sz="1400" dirty="0" err="1">
                        <a:latin typeface="Ubisoft Sans" panose="02000504030000020004" pitchFamily="2" charset="-78"/>
                        <a:cs typeface="Ubisoft Sans" panose="02000504030000020004" pitchFamily="2" charset="-78"/>
                      </a:rPr>
                      <a:t>given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a:t>
                    </a:r>
                    <a14:m>
                      <m:oMath xmlns:m="http://schemas.openxmlformats.org/officeDocument/2006/math">
                        <m:r>
                          <a:rPr lang="fr-FR" sz="1400" b="0" i="1" smtClean="0">
                            <a:latin typeface="Cambria Math" panose="02040503050406030204" pitchFamily="18" charset="0"/>
                            <a:cs typeface="Ubisoft Sans" panose="02000504030000020004" pitchFamily="2" charset="-78"/>
                          </a:rPr>
                          <m:t>𝑆</m:t>
                        </m:r>
                      </m:oMath>
                    </a14:m>
                    <a:r>
                      <a:rPr lang="fr-FR" sz="1400" dirty="0">
                        <a:latin typeface="Ubisoft Sans" panose="02000504030000020004" pitchFamily="2" charset="-78"/>
                        <a:cs typeface="Ubisoft Sans" panose="02000504030000020004" pitchFamily="2" charset="-78"/>
                      </a:rPr>
                      <a:t> to </a:t>
                    </a:r>
                    <a:r>
                      <a:rPr lang="fr-FR" sz="1400" dirty="0" err="1">
                        <a:latin typeface="Ubisoft Sans" panose="02000504030000020004" pitchFamily="2" charset="-78"/>
                        <a:cs typeface="Ubisoft Sans" panose="02000504030000020004" pitchFamily="2" charset="-78"/>
                      </a:rPr>
                      <a:t>another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a:t>
                    </a:r>
                    <a14:m>
                      <m:oMath xmlns:m="http://schemas.openxmlformats.org/officeDocument/2006/math">
                        <m:sSup>
                          <m:sSupPr>
                            <m:ctrlPr>
                              <a:rPr lang="fr-FR" sz="1400" b="0" i="1" smtClean="0">
                                <a:latin typeface="Cambria Math" panose="02040503050406030204" pitchFamily="18" charset="0"/>
                                <a:cs typeface="Ubisoft Sans" panose="02000504030000020004" pitchFamily="2" charset="-78"/>
                              </a:rPr>
                            </m:ctrlPr>
                          </m:sSupPr>
                          <m:e>
                            <m:r>
                              <a:rPr lang="fr-FR" sz="1400" b="0" i="1" smtClean="0">
                                <a:latin typeface="Cambria Math" panose="02040503050406030204" pitchFamily="18" charset="0"/>
                                <a:cs typeface="Ubisoft Sans" panose="02000504030000020004" pitchFamily="2" charset="-78"/>
                              </a:rPr>
                              <m:t>𝑆</m:t>
                            </m:r>
                          </m:e>
                          <m:sup>
                            <m:r>
                              <a:rPr lang="fr-FR" sz="1400" b="0" i="1" smtClean="0">
                                <a:latin typeface="Cambria Math" panose="02040503050406030204" pitchFamily="18" charset="0"/>
                                <a:cs typeface="Ubisoft Sans" panose="02000504030000020004" pitchFamily="2" charset="-78"/>
                              </a:rPr>
                              <m:t>′</m:t>
                            </m:r>
                          </m:sup>
                        </m:sSup>
                      </m:oMath>
                    </a14:m>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regardless</a:t>
                    </a:r>
                    <a:r>
                      <a:rPr lang="fr-FR" sz="1400" dirty="0">
                        <a:latin typeface="Ubisoft Sans" panose="02000504030000020004" pitchFamily="2" charset="-78"/>
                        <a:cs typeface="Ubisoft Sans" panose="02000504030000020004" pitchFamily="2" charset="-78"/>
                      </a:rPr>
                      <a:t> of the nature of </a:t>
                    </a:r>
                    <a14:m>
                      <m:oMath xmlns:m="http://schemas.openxmlformats.org/officeDocument/2006/math">
                        <m:r>
                          <a:rPr lang="fr-FR" sz="1400" b="0" i="1" smtClean="0">
                            <a:latin typeface="Cambria Math" panose="02040503050406030204" pitchFamily="18" charset="0"/>
                            <a:cs typeface="Ubisoft Sans" panose="02000504030000020004" pitchFamily="2" charset="-78"/>
                          </a:rPr>
                          <m:t>𝑆</m:t>
                        </m:r>
                      </m:oMath>
                    </a14:m>
                    <a:r>
                      <a:rPr lang="fr-FR" sz="1400" dirty="0">
                        <a:latin typeface="Ubisoft Sans" panose="02000504030000020004" pitchFamily="2" charset="-78"/>
                        <a:cs typeface="Ubisoft Sans" panose="02000504030000020004" pitchFamily="2" charset="-78"/>
                      </a:rPr>
                      <a:t> and </a:t>
                    </a:r>
                    <a14:m>
                      <m:oMath xmlns:m="http://schemas.openxmlformats.org/officeDocument/2006/math">
                        <m:r>
                          <a:rPr lang="fr-FR" sz="1400" b="0" i="1" smtClean="0">
                            <a:latin typeface="Cambria Math" panose="02040503050406030204" pitchFamily="18" charset="0"/>
                            <a:cs typeface="Ubisoft Sans" panose="02000504030000020004" pitchFamily="2" charset="-78"/>
                          </a:rPr>
                          <m:t>𝑆</m:t>
                        </m:r>
                        <m:r>
                          <a:rPr lang="fr-FR" sz="1400" b="0" i="1" smtClean="0">
                            <a:latin typeface="Cambria Math" panose="02040503050406030204" pitchFamily="18" charset="0"/>
                            <a:cs typeface="Ubisoft Sans" panose="02000504030000020004" pitchFamily="2" charset="-78"/>
                          </a:rPr>
                          <m:t>′</m:t>
                        </m:r>
                      </m:oMath>
                    </a14:m>
                    <a:r>
                      <a:rPr lang="fr-FR" sz="1400" dirty="0">
                        <a:latin typeface="Ubisoft Sans" panose="02000504030000020004" pitchFamily="2" charset="-78"/>
                        <a:cs typeface="Ubisoft Sans" panose="02000504030000020004" pitchFamily="2" charset="-78"/>
                      </a:rPr>
                      <a:t>.</a:t>
                    </a:r>
                  </a:p>
                </p:txBody>
              </p:sp>
            </mc:Choice>
            <mc:Fallback xmlns="">
              <p:sp>
                <p:nvSpPr>
                  <p:cNvPr id="15" name="TextBox 14"/>
                  <p:cNvSpPr txBox="1">
                    <a:spLocks noRot="1" noChangeAspect="1" noMove="1" noResize="1" noEditPoints="1" noAdjustHandles="1" noChangeArrowheads="1" noChangeShapeType="1" noTextEdit="1"/>
                  </p:cNvSpPr>
                  <p:nvPr/>
                </p:nvSpPr>
                <p:spPr>
                  <a:xfrm>
                    <a:off x="1162051" y="2494892"/>
                    <a:ext cx="3436514" cy="738664"/>
                  </a:xfrm>
                  <a:prstGeom prst="rect">
                    <a:avLst/>
                  </a:prstGeom>
                  <a:blipFill>
                    <a:blip r:embed="rId6"/>
                    <a:stretch>
                      <a:fillRect l="-298" t="-1653" r="-298" b="-8264"/>
                    </a:stretch>
                  </a:blipFill>
                </p:spPr>
                <p:txBody>
                  <a:bodyPr/>
                  <a:lstStyle/>
                  <a:p>
                    <a:r>
                      <a:rPr lang="fr-FR">
                        <a:noFill/>
                      </a:rPr>
                      <a:t> </a:t>
                    </a:r>
                  </a:p>
                </p:txBody>
              </p:sp>
            </mc:Fallback>
          </mc:AlternateContent>
          <p:sp>
            <p:nvSpPr>
              <p:cNvPr id="16" name="TextBox 15"/>
              <p:cNvSpPr txBox="1"/>
              <p:nvPr/>
            </p:nvSpPr>
            <p:spPr>
              <a:xfrm>
                <a:off x="1162051" y="3387086"/>
                <a:ext cx="3436514" cy="738664"/>
              </a:xfrm>
              <a:prstGeom prst="rect">
                <a:avLst/>
              </a:prstGeom>
              <a:noFill/>
            </p:spPr>
            <p:txBody>
              <a:bodyPr wrap="square" rtlCol="0">
                <a:spAutoFit/>
              </a:bodyPr>
              <a:lstStyle/>
              <a:p>
                <a:pPr algn="just"/>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-to-</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systems</a:t>
                </a:r>
                <a:r>
                  <a:rPr lang="fr-FR" sz="1400" dirty="0">
                    <a:latin typeface="Ubisoft Sans" panose="02000504030000020004" pitchFamily="2" charset="-78"/>
                    <a:cs typeface="Ubisoft Sans" panose="02000504030000020004" pitchFamily="2" charset="-78"/>
                  </a:rPr>
                  <a:t> are </a:t>
                </a:r>
                <a:r>
                  <a:rPr lang="fr-FR" sz="1400" dirty="0" err="1">
                    <a:latin typeface="Ubisoft Sans" panose="02000504030000020004" pitchFamily="2" charset="-78"/>
                    <a:cs typeface="Ubisoft Sans" panose="02000504030000020004" pitchFamily="2" charset="-78"/>
                  </a:rPr>
                  <a:t>composed</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two</a:t>
                </a:r>
                <a:r>
                  <a:rPr lang="fr-FR" sz="1400" dirty="0">
                    <a:latin typeface="Ubisoft Sans" panose="02000504030000020004" pitchFamily="2" charset="-78"/>
                    <a:cs typeface="Ubisoft Sans" panose="02000504030000020004" pitchFamily="2" charset="-78"/>
                  </a:rPr>
                  <a:t> major </a:t>
                </a:r>
                <a:r>
                  <a:rPr lang="fr-FR" sz="1400" dirty="0" err="1">
                    <a:latin typeface="Ubisoft Sans" panose="02000504030000020004" pitchFamily="2" charset="-78"/>
                    <a:cs typeface="Ubisoft Sans" panose="02000504030000020004" pitchFamily="2" charset="-78"/>
                  </a:rPr>
                  <a:t>elements</a:t>
                </a:r>
                <a:r>
                  <a:rPr lang="fr-FR" sz="1400" dirty="0">
                    <a:latin typeface="Ubisoft Sans" panose="02000504030000020004" pitchFamily="2" charset="-78"/>
                    <a:cs typeface="Ubisoft Sans" panose="02000504030000020004" pitchFamily="2" charset="-78"/>
                  </a:rPr>
                  <a:t> – an </a:t>
                </a:r>
                <a:r>
                  <a:rPr lang="fr-FR" sz="1400" b="1" dirty="0">
                    <a:latin typeface="Ubisoft Sans" panose="02000504030000020004" pitchFamily="2" charset="-78"/>
                    <a:cs typeface="Ubisoft Sans" panose="02000504030000020004" pitchFamily="2" charset="-78"/>
                  </a:rPr>
                  <a:t>encoder</a:t>
                </a:r>
                <a:r>
                  <a:rPr lang="fr-FR" sz="1400" dirty="0">
                    <a:latin typeface="Ubisoft Sans" panose="02000504030000020004" pitchFamily="2" charset="-78"/>
                    <a:cs typeface="Ubisoft Sans" panose="02000504030000020004" pitchFamily="2" charset="-78"/>
                  </a:rPr>
                  <a:t> and a </a:t>
                </a:r>
                <a:r>
                  <a:rPr lang="fr-FR" sz="1400" b="1"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As a </a:t>
                </a:r>
                <a:r>
                  <a:rPr lang="fr-FR" sz="1400" dirty="0" err="1">
                    <a:latin typeface="Ubisoft Sans" panose="02000504030000020004" pitchFamily="2" charset="-78"/>
                    <a:cs typeface="Ubisoft Sans" panose="02000504030000020004" pitchFamily="2" charset="-78"/>
                  </a:rPr>
                  <a:t>result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they’re</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often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called</a:t>
                </a:r>
                <a:r>
                  <a:rPr lang="fr-FR" sz="1400" dirty="0">
                    <a:latin typeface="Ubisoft Sans" panose="02000504030000020004" pitchFamily="2" charset="-78"/>
                    <a:cs typeface="Ubisoft Sans" panose="02000504030000020004" pitchFamily="2" charset="-78"/>
                  </a:rPr>
                  <a:t> </a:t>
                </a:r>
                <a:r>
                  <a:rPr lang="fr-FR" sz="1400" b="1" dirty="0">
                    <a:latin typeface="Ubisoft Sans" panose="02000504030000020004" pitchFamily="2" charset="-78"/>
                    <a:cs typeface="Ubisoft Sans" panose="02000504030000020004" pitchFamily="2" charset="-78"/>
                  </a:rPr>
                  <a:t>Encoder/</a:t>
                </a:r>
                <a:r>
                  <a:rPr lang="fr-FR" sz="1400" b="1"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networks.</a:t>
                </a:r>
              </a:p>
            </p:txBody>
          </p:sp>
        </p:grpSp>
        <mc:AlternateContent xmlns:mc="http://schemas.openxmlformats.org/markup-compatibility/2006" xmlns:a14="http://schemas.microsoft.com/office/drawing/2010/main">
          <mc:Choice Requires="a14">
            <p:sp>
              <p:nvSpPr>
                <p:cNvPr id="14" name="TextBox 13"/>
                <p:cNvSpPr txBox="1"/>
                <p:nvPr/>
              </p:nvSpPr>
              <p:spPr>
                <a:xfrm>
                  <a:off x="1723686" y="4438921"/>
                  <a:ext cx="3436514" cy="954107"/>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The </a:t>
                  </a:r>
                  <a:r>
                    <a:rPr lang="fr-FR" sz="1400" b="1" dirty="0">
                      <a:latin typeface="Ubisoft Sans" panose="02000504030000020004" pitchFamily="2" charset="-78"/>
                      <a:cs typeface="Ubisoft Sans" panose="02000504030000020004" pitchFamily="2" charset="-78"/>
                    </a:rPr>
                    <a:t>encoder </a:t>
                  </a:r>
                  <a:r>
                    <a:rPr lang="fr-FR" sz="1400" dirty="0">
                      <a:latin typeface="Ubisoft Sans" panose="02000504030000020004" pitchFamily="2" charset="-78"/>
                      <a:cs typeface="Ubisoft Sans" panose="02000504030000020004" pitchFamily="2" charset="-78"/>
                    </a:rPr>
                    <a:t>network</a:t>
                  </a:r>
                  <a:r>
                    <a:rPr lang="fr-FR" sz="1400" b="1"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process</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sequence</a:t>
                  </a:r>
                  <a:r>
                    <a:rPr lang="fr-FR" sz="1400" dirty="0">
                      <a:latin typeface="Ubisoft Sans" panose="02000504030000020004" pitchFamily="2" charset="-78"/>
                      <a:cs typeface="Ubisoft Sans" panose="02000504030000020004" pitchFamily="2" charset="-78"/>
                    </a:rPr>
                    <a:t> </a:t>
                  </a:r>
                  <a14:m>
                    <m:oMath xmlns:m="http://schemas.openxmlformats.org/officeDocument/2006/math">
                      <m:r>
                        <a:rPr lang="fr-FR" sz="1400" b="0" i="1" smtClean="0">
                          <a:latin typeface="Cambria Math" panose="02040503050406030204" pitchFamily="18" charset="0"/>
                          <a:cs typeface="Ubisoft Sans" panose="02000504030000020004" pitchFamily="2" charset="-78"/>
                        </a:rPr>
                        <m:t>𝑆</m:t>
                      </m:r>
                    </m:oMath>
                  </a14:m>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symbol</a:t>
                  </a:r>
                  <a:r>
                    <a:rPr lang="fr-FR" sz="1400" dirty="0">
                      <a:latin typeface="Ubisoft Sans" panose="02000504030000020004" pitchFamily="2" charset="-78"/>
                      <a:cs typeface="Ubisoft Sans" panose="02000504030000020004" pitchFamily="2" charset="-78"/>
                    </a:rPr>
                    <a:t> by </a:t>
                  </a:r>
                  <a:r>
                    <a:rPr lang="fr-FR" sz="1400" dirty="0" err="1">
                      <a:latin typeface="Ubisoft Sans" panose="02000504030000020004" pitchFamily="2" charset="-78"/>
                      <a:cs typeface="Ubisoft Sans" panose="02000504030000020004" pitchFamily="2" charset="-78"/>
                    </a:rPr>
                    <a:t>symbol</a:t>
                  </a:r>
                  <a:r>
                    <a:rPr lang="fr-FR" sz="1400" dirty="0">
                      <a:latin typeface="Ubisoft Sans" panose="02000504030000020004" pitchFamily="2" charset="-78"/>
                      <a:cs typeface="Ubisoft Sans" panose="02000504030000020004" pitchFamily="2" charset="-78"/>
                    </a:rPr>
                    <a:t> and </a:t>
                  </a:r>
                  <a:r>
                    <a:rPr lang="fr-FR" sz="1400" dirty="0" err="1">
                      <a:latin typeface="Ubisoft Sans" panose="02000504030000020004" pitchFamily="2" charset="-78"/>
                      <a:cs typeface="Ubisoft Sans" panose="02000504030000020004" pitchFamily="2" charset="-78"/>
                    </a:rPr>
                    <a:t>compress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into</a:t>
                  </a:r>
                  <a:r>
                    <a:rPr lang="fr-FR" sz="1400" dirty="0">
                      <a:latin typeface="Ubisoft Sans" panose="02000504030000020004" pitchFamily="2" charset="-78"/>
                      <a:cs typeface="Ubisoft Sans" panose="02000504030000020004" pitchFamily="2" charset="-78"/>
                    </a:rPr>
                    <a:t> a </a:t>
                  </a:r>
                  <a:r>
                    <a:rPr lang="fr-FR" sz="1400" dirty="0" err="1">
                      <a:latin typeface="Ubisoft Sans" panose="02000504030000020004" pitchFamily="2" charset="-78"/>
                      <a:cs typeface="Ubisoft Sans" panose="02000504030000020004" pitchFamily="2" charset="-78"/>
                    </a:rPr>
                    <a:t>vector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representation</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After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that</a:t>
                  </a:r>
                  <a:r>
                    <a:rPr lang="fr-FR" sz="1400" dirty="0">
                      <a:latin typeface="Ubisoft Sans" panose="02000504030000020004" pitchFamily="2" charset="-78"/>
                      <a:cs typeface="Ubisoft Sans" panose="02000504030000020004" pitchFamily="2" charset="-78"/>
                    </a:rPr>
                    <a:t>, the </a:t>
                  </a:r>
                  <a:r>
                    <a:rPr lang="fr-FR" sz="1400" b="1"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network </a:t>
                  </a:r>
                  <a:r>
                    <a:rPr lang="fr-FR" sz="1400" dirty="0" err="1">
                      <a:latin typeface="Ubisoft Sans" panose="02000504030000020004" pitchFamily="2" charset="-78"/>
                      <a:cs typeface="Ubisoft Sans" panose="02000504030000020004" pitchFamily="2" charset="-78"/>
                    </a:rPr>
                    <a:t>predicts</a:t>
                  </a:r>
                  <a:r>
                    <a:rPr lang="fr-FR" sz="1400" dirty="0">
                      <a:latin typeface="Ubisoft Sans" panose="02000504030000020004" pitchFamily="2" charset="-78"/>
                      <a:cs typeface="Ubisoft Sans" panose="02000504030000020004" pitchFamily="2" charset="-78"/>
                    </a:rPr>
                    <a:t> the output </a:t>
                  </a:r>
                  <a:r>
                    <a:rPr lang="fr-FR" sz="1400" dirty="0" err="1">
                      <a:latin typeface="Ubisoft Sans" panose="02000504030000020004" pitchFamily="2" charset="-78"/>
                      <a:cs typeface="Ubisoft Sans" panose="02000504030000020004" pitchFamily="2" charset="-78"/>
                    </a:rPr>
                    <a:t>symbol</a:t>
                  </a:r>
                  <a:r>
                    <a:rPr lang="fr-FR" sz="1400" dirty="0">
                      <a:latin typeface="Ubisoft Sans" panose="02000504030000020004" pitchFamily="2" charset="-78"/>
                      <a:cs typeface="Ubisoft Sans" panose="02000504030000020004" pitchFamily="2" charset="-78"/>
                    </a:rPr>
                    <a:t> by </a:t>
                  </a:r>
                  <a:r>
                    <a:rPr lang="fr-FR" sz="1400" dirty="0" err="1">
                      <a:latin typeface="Ubisoft Sans" panose="02000504030000020004" pitchFamily="2" charset="-78"/>
                      <a:cs typeface="Ubisoft Sans" panose="02000504030000020004" pitchFamily="2" charset="-78"/>
                    </a:rPr>
                    <a:t>symbol</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using</a:t>
                  </a:r>
                  <a:r>
                    <a:rPr lang="fr-FR" sz="1400" dirty="0">
                      <a:latin typeface="Ubisoft Sans" panose="02000504030000020004" pitchFamily="2" charset="-78"/>
                      <a:cs typeface="Ubisoft Sans" panose="02000504030000020004" pitchFamily="2" charset="-78"/>
                    </a:rPr>
                    <a:t> the </a:t>
                  </a:r>
                  <a:r>
                    <a:rPr lang="fr-FR" sz="1400" dirty="0" err="1">
                      <a:latin typeface="Ubisoft Sans" panose="02000504030000020004" pitchFamily="2" charset="-78"/>
                      <a:cs typeface="Ubisoft Sans" panose="02000504030000020004" pitchFamily="2" charset="-78"/>
                    </a:rPr>
                    <a:t>compressed</a:t>
                  </a:r>
                  <a:r>
                    <a:rPr lang="fr-FR" sz="1400" dirty="0">
                      <a:latin typeface="Ubisoft Sans" panose="02000504030000020004" pitchFamily="2" charset="-78"/>
                      <a:cs typeface="Ubisoft Sans" panose="02000504030000020004" pitchFamily="2" charset="-78"/>
                    </a:rPr>
                    <a:t> information </a:t>
                  </a:r>
                  <a:r>
                    <a:rPr lang="fr-FR" sz="1400" dirty="0" err="1">
                      <a:latin typeface="Ubisoft Sans" panose="02000504030000020004" pitchFamily="2" charset="-78"/>
                      <a:cs typeface="Ubisoft Sans" panose="02000504030000020004" pitchFamily="2" charset="-78"/>
                    </a:rPr>
                    <a:t>issued</a:t>
                  </a:r>
                  <a:r>
                    <a:rPr lang="fr-FR" sz="1400" dirty="0">
                      <a:latin typeface="Ubisoft Sans" panose="02000504030000020004" pitchFamily="2" charset="-78"/>
                      <a:cs typeface="Ubisoft Sans" panose="02000504030000020004" pitchFamily="2" charset="-78"/>
                    </a:rPr>
                    <a:t> by the encoder.</a:t>
                  </a:r>
                </a:p>
              </p:txBody>
            </p:sp>
          </mc:Choice>
          <mc:Fallback xmlns="">
            <p:sp>
              <p:nvSpPr>
                <p:cNvPr id="14" name="TextBox 13"/>
                <p:cNvSpPr txBox="1">
                  <a:spLocks noRot="1" noChangeAspect="1" noMove="1" noResize="1" noEditPoints="1" noAdjustHandles="1" noChangeArrowheads="1" noChangeShapeType="1" noTextEdit="1"/>
                </p:cNvSpPr>
                <p:nvPr/>
              </p:nvSpPr>
              <p:spPr>
                <a:xfrm>
                  <a:off x="1723686" y="4438921"/>
                  <a:ext cx="3436514" cy="954107"/>
                </a:xfrm>
                <a:prstGeom prst="rect">
                  <a:avLst/>
                </a:prstGeom>
                <a:blipFill>
                  <a:blip r:embed="rId7"/>
                  <a:stretch>
                    <a:fillRect l="-298" t="-1282" r="-298" b="-5769"/>
                  </a:stretch>
                </a:blipFill>
              </p:spPr>
              <p:txBody>
                <a:bodyPr/>
                <a:lstStyle/>
                <a:p>
                  <a:r>
                    <a:rPr lang="fr-FR">
                      <a:noFill/>
                    </a:rPr>
                    <a:t> </a:t>
                  </a:r>
                </a:p>
              </p:txBody>
            </p:sp>
          </mc:Fallback>
        </mc:AlternateContent>
      </p:grpSp>
      <p:sp>
        <p:nvSpPr>
          <p:cNvPr id="2" name="Rectangle 1"/>
          <p:cNvSpPr/>
          <p:nvPr/>
        </p:nvSpPr>
        <p:spPr>
          <a:xfrm>
            <a:off x="4240411" y="5978347"/>
            <a:ext cx="3703258" cy="261610"/>
          </a:xfrm>
          <a:prstGeom prst="rect">
            <a:avLst/>
          </a:prstGeom>
        </p:spPr>
        <p:txBody>
          <a:bodyPr wrap="none">
            <a:spAutoFit/>
          </a:bodyPr>
          <a:lstStyle/>
          <a:p>
            <a:r>
              <a:rPr lang="fr-FR" sz="1100" dirty="0">
                <a:latin typeface="Ubisoft Sans" panose="02000504030000020004" pitchFamily="2" charset="-78"/>
                <a:cs typeface="Ubisoft Sans" panose="02000504030000020004" pitchFamily="2" charset="-78"/>
                <a:hlinkClick r:id="rId8"/>
              </a:rPr>
              <a:t>https://ruder.io/a-review-of-the-recent-history-of-nlp/</a:t>
            </a:r>
            <a:endParaRPr lang="fr-FR" sz="1100" dirty="0">
              <a:latin typeface="Ubisoft Sans" panose="02000504030000020004" pitchFamily="2" charset="-78"/>
              <a:cs typeface="Ubisoft Sans" panose="02000504030000020004" pitchFamily="2" charset="-78"/>
            </a:endParaRPr>
          </a:p>
        </p:txBody>
      </p:sp>
      <p:sp>
        <p:nvSpPr>
          <p:cNvPr id="17" name="TextBox 16"/>
          <p:cNvSpPr txBox="1"/>
          <p:nvPr/>
        </p:nvSpPr>
        <p:spPr>
          <a:xfrm>
            <a:off x="3018655" y="5075725"/>
            <a:ext cx="6146770" cy="523220"/>
          </a:xfrm>
          <a:prstGeom prst="rect">
            <a:avLst/>
          </a:prstGeom>
          <a:noFill/>
        </p:spPr>
        <p:txBody>
          <a:bodyPr wrap="square" rtlCol="0">
            <a:spAutoFit/>
          </a:bodyPr>
          <a:lstStyle/>
          <a:p>
            <a:pPr algn="just"/>
            <a:r>
              <a:rPr lang="fr-FR" sz="1400" dirty="0">
                <a:latin typeface="Ubisoft Sans" panose="02000504030000020004" pitchFamily="2" charset="-78"/>
                <a:cs typeface="Ubisoft Sans" panose="02000504030000020004" pitchFamily="2" charset="-78"/>
              </a:rPr>
              <a:t>At </a:t>
            </a:r>
            <a:r>
              <a:rPr lang="fr-FR" sz="1400" dirty="0" err="1">
                <a:latin typeface="Ubisoft Sans" panose="02000504030000020004" pitchFamily="2" charset="-78"/>
                <a:cs typeface="Ubisoft Sans" panose="02000504030000020004" pitchFamily="2" charset="-78"/>
              </a:rPr>
              <a:t>each</a:t>
            </a:r>
            <a:r>
              <a:rPr lang="fr-FR" sz="1400" dirty="0">
                <a:latin typeface="Ubisoft Sans" panose="02000504030000020004" pitchFamily="2" charset="-78"/>
                <a:cs typeface="Ubisoft Sans" panose="02000504030000020004" pitchFamily="2" charset="-78"/>
              </a:rPr>
              <a:t> of </a:t>
            </a:r>
            <a:r>
              <a:rPr lang="fr-FR" sz="1400" dirty="0" err="1">
                <a:latin typeface="Ubisoft Sans" panose="02000504030000020004" pitchFamily="2" charset="-78"/>
                <a:cs typeface="Ubisoft Sans" panose="02000504030000020004" pitchFamily="2" charset="-78"/>
              </a:rPr>
              <a:t>its</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step</a:t>
            </a:r>
            <a:r>
              <a:rPr lang="fr-FR" sz="1400" dirty="0">
                <a:latin typeface="Ubisoft Sans" panose="02000504030000020004" pitchFamily="2" charset="-78"/>
                <a:cs typeface="Ubisoft Sans" panose="02000504030000020004" pitchFamily="2" charset="-78"/>
              </a:rPr>
              <a:t>, the </a:t>
            </a:r>
            <a:r>
              <a:rPr lang="fr-FR" sz="1400" b="1" dirty="0" err="1">
                <a:latin typeface="Ubisoft Sans" panose="02000504030000020004" pitchFamily="2" charset="-78"/>
                <a:cs typeface="Ubisoft Sans" panose="02000504030000020004" pitchFamily="2" charset="-78"/>
              </a:rPr>
              <a:t>decoder</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takes</a:t>
            </a:r>
            <a:r>
              <a:rPr lang="fr-FR" sz="1400" dirty="0">
                <a:latin typeface="Ubisoft Sans" panose="02000504030000020004" pitchFamily="2" charset="-78"/>
                <a:cs typeface="Ubisoft Sans" panose="02000504030000020004" pitchFamily="2" charset="-78"/>
              </a:rPr>
              <a:t> as an input the </a:t>
            </a:r>
            <a:r>
              <a:rPr lang="fr-FR" sz="1400" dirty="0" err="1">
                <a:latin typeface="Ubisoft Sans" panose="02000504030000020004" pitchFamily="2" charset="-78"/>
                <a:cs typeface="Ubisoft Sans" panose="02000504030000020004" pitchFamily="2" charset="-78"/>
              </a:rPr>
              <a:t>previous</a:t>
            </a:r>
            <a:r>
              <a:rPr lang="fr-FR" sz="1400" dirty="0">
                <a:latin typeface="Ubisoft Sans" panose="02000504030000020004" pitchFamily="2" charset="-78"/>
                <a:cs typeface="Ubisoft Sans" panose="02000504030000020004" pitchFamily="2" charset="-78"/>
              </a:rPr>
              <a:t> output </a:t>
            </a:r>
            <a:r>
              <a:rPr lang="fr-FR" sz="1400" dirty="0" err="1">
                <a:latin typeface="Ubisoft Sans" panose="02000504030000020004" pitchFamily="2" charset="-78"/>
                <a:cs typeface="Ubisoft Sans" panose="02000504030000020004" pitchFamily="2" charset="-78"/>
              </a:rPr>
              <a:t>it</a:t>
            </a:r>
            <a:r>
              <a:rPr lang="fr-FR" sz="1400" dirty="0">
                <a:latin typeface="Ubisoft Sans" panose="02000504030000020004" pitchFamily="2" charset="-78"/>
                <a:cs typeface="Ubisoft Sans" panose="02000504030000020004" pitchFamily="2" charset="-78"/>
              </a:rPr>
              <a:t> </a:t>
            </a:r>
            <a:r>
              <a:rPr lang="fr-FR" sz="1400" dirty="0" err="1">
                <a:latin typeface="Ubisoft Sans" panose="02000504030000020004" pitchFamily="2" charset="-78"/>
                <a:cs typeface="Ubisoft Sans" panose="02000504030000020004" pitchFamily="2" charset="-78"/>
              </a:rPr>
              <a:t>issued</a:t>
            </a:r>
            <a:r>
              <a:rPr lang="fr-FR" sz="1400" dirty="0">
                <a:latin typeface="Ubisoft Sans" panose="02000504030000020004" pitchFamily="2" charset="-78"/>
                <a:cs typeface="Ubisoft Sans" panose="02000504030000020004" pitchFamily="2" charset="-78"/>
              </a:rPr>
              <a:t> as </a:t>
            </a:r>
            <a:r>
              <a:rPr lang="fr-FR" sz="1400" dirty="0" err="1">
                <a:latin typeface="Ubisoft Sans" panose="02000504030000020004" pitchFamily="2" charset="-78"/>
                <a:cs typeface="Ubisoft Sans" panose="02000504030000020004" pitchFamily="2" charset="-78"/>
              </a:rPr>
              <a:t>well</a:t>
            </a:r>
            <a:r>
              <a:rPr lang="fr-FR" sz="1400" dirty="0">
                <a:latin typeface="Ubisoft Sans" panose="02000504030000020004" pitchFamily="2" charset="-78"/>
                <a:cs typeface="Ubisoft Sans" panose="02000504030000020004" pitchFamily="2" charset="-78"/>
              </a:rPr>
              <a:t> as the information </a:t>
            </a:r>
            <a:r>
              <a:rPr lang="fr-FR" sz="1400" dirty="0" err="1">
                <a:latin typeface="Ubisoft Sans" panose="02000504030000020004" pitchFamily="2" charset="-78"/>
                <a:cs typeface="Ubisoft Sans" panose="02000504030000020004" pitchFamily="2" charset="-78"/>
              </a:rPr>
              <a:t>provided</a:t>
            </a:r>
            <a:r>
              <a:rPr lang="fr-FR" sz="1400" dirty="0">
                <a:latin typeface="Ubisoft Sans" panose="02000504030000020004" pitchFamily="2" charset="-78"/>
                <a:cs typeface="Ubisoft Sans" panose="02000504030000020004" pitchFamily="2" charset="-78"/>
              </a:rPr>
              <a:t> from the encoder.</a:t>
            </a:r>
          </a:p>
        </p:txBody>
      </p:sp>
    </p:spTree>
    <p:extLst>
      <p:ext uri="{BB962C8B-B14F-4D97-AF65-F5344CB8AC3E}">
        <p14:creationId xmlns:p14="http://schemas.microsoft.com/office/powerpoint/2010/main" val="716703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04E0CBBD95D04B8A84E98A6227AD15" ma:contentTypeVersion="12" ma:contentTypeDescription="Create a new document." ma:contentTypeScope="" ma:versionID="32a132ca0aaf6608378e18188940dcfd">
  <xsd:schema xmlns:xsd="http://www.w3.org/2001/XMLSchema" xmlns:xs="http://www.w3.org/2001/XMLSchema" xmlns:p="http://schemas.microsoft.com/office/2006/metadata/properties" xmlns:ns3="43f039d6-325b-49db-99b0-9d1b8198b792" xmlns:ns4="024b1eb6-f664-495d-8647-db6aa2b41110" targetNamespace="http://schemas.microsoft.com/office/2006/metadata/properties" ma:root="true" ma:fieldsID="27fc062cc3de13dc13aa78bda1607b74" ns3:_="" ns4:_="">
    <xsd:import namespace="43f039d6-325b-49db-99b0-9d1b8198b792"/>
    <xsd:import namespace="024b1eb6-f664-495d-8647-db6aa2b4111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f039d6-325b-49db-99b0-9d1b8198b79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4b1eb6-f664-495d-8647-db6aa2b4111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1DAF16-492B-4608-8CE8-EE0A51CDC0F4}">
  <ds:schemaRefs>
    <ds:schemaRef ds:uri="43f039d6-325b-49db-99b0-9d1b8198b792"/>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024b1eb6-f664-495d-8647-db6aa2b41110"/>
    <ds:schemaRef ds:uri="http://www.w3.org/XML/1998/namespace"/>
    <ds:schemaRef ds:uri="http://purl.org/dc/dcmitype/"/>
  </ds:schemaRefs>
</ds:datastoreItem>
</file>

<file path=customXml/itemProps2.xml><?xml version="1.0" encoding="utf-8"?>
<ds:datastoreItem xmlns:ds="http://schemas.openxmlformats.org/officeDocument/2006/customXml" ds:itemID="{22269FFA-5FF4-46BC-A087-1FBBC7D41551}">
  <ds:schemaRefs>
    <ds:schemaRef ds:uri="http://schemas.microsoft.com/sharepoint/v3/contenttype/forms"/>
  </ds:schemaRefs>
</ds:datastoreItem>
</file>

<file path=customXml/itemProps3.xml><?xml version="1.0" encoding="utf-8"?>
<ds:datastoreItem xmlns:ds="http://schemas.openxmlformats.org/officeDocument/2006/customXml" ds:itemID="{C9D1B4E3-60DA-4BD7-9848-5EC0FB2CF5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f039d6-325b-49db-99b0-9d1b8198b792"/>
    <ds:schemaRef ds:uri="024b1eb6-f664-495d-8647-db6aa2b411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6156</TotalTime>
  <Words>12082</Words>
  <Application>Microsoft Office PowerPoint</Application>
  <PresentationFormat>Widescreen</PresentationFormat>
  <Paragraphs>1257</Paragraphs>
  <Slides>250</Slides>
  <Notes>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250</vt:i4>
      </vt:variant>
    </vt:vector>
  </HeadingPairs>
  <TitlesOfParts>
    <vt:vector size="261" baseType="lpstr">
      <vt:lpstr>-apple-system</vt:lpstr>
      <vt:lpstr>Arial</vt:lpstr>
      <vt:lpstr>Calibri</vt:lpstr>
      <vt:lpstr>Calibri Light</vt:lpstr>
      <vt:lpstr>Cambria Math</vt:lpstr>
      <vt:lpstr>Helvetica</vt:lpstr>
      <vt:lpstr>Nimbus Roman No9 L</vt:lpstr>
      <vt:lpstr>Times New Roman</vt:lpstr>
      <vt:lpstr>Ubisoft Sans</vt:lpstr>
      <vt:lpstr>Ubisoft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PART 1 NATURAL LANG-WHAT?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TEXT REPRESENTATION 101</vt:lpstr>
      <vt:lpstr>Disclaimer  Given the few hours of this course, we won’t have time to deep dive into each individual algorithm behaviour.  Only 5 of them will be covered: Word2Vec, ELMo, The Transformer, BERT and DistilBERT.  If you have any question regarding other models / approaches mentionned, feel free to reach out to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LANGUAGE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NLP DATA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5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Ubisoft Entertainment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Maxime Sazadaly</dc:creator>
  <cp:lastModifiedBy>Maxime Sazadaly</cp:lastModifiedBy>
  <cp:revision>841</cp:revision>
  <dcterms:created xsi:type="dcterms:W3CDTF">2020-09-28T15:54:04Z</dcterms:created>
  <dcterms:modified xsi:type="dcterms:W3CDTF">2025-11-11T23:36:57Z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0x0101002804E0CBBD95D04B8A84E98A6227AD15</vt:lpwstr>
  </property>
</Properties>
</file>